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6" r:id="rId2"/>
    <p:sldId id="283" r:id="rId3"/>
    <p:sldId id="274" r:id="rId4"/>
    <p:sldId id="290" r:id="rId5"/>
    <p:sldId id="288" r:id="rId6"/>
    <p:sldId id="276" r:id="rId7"/>
    <p:sldId id="282" r:id="rId8"/>
    <p:sldId id="285" r:id="rId9"/>
    <p:sldId id="271" r:id="rId10"/>
    <p:sldId id="272" r:id="rId11"/>
    <p:sldId id="286" r:id="rId12"/>
    <p:sldId id="294" r:id="rId13"/>
    <p:sldId id="297" r:id="rId14"/>
    <p:sldId id="295" r:id="rId15"/>
    <p:sldId id="266" r:id="rId16"/>
    <p:sldId id="291" r:id="rId17"/>
    <p:sldId id="269" r:id="rId18"/>
    <p:sldId id="273" r:id="rId19"/>
    <p:sldId id="265" r:id="rId20"/>
    <p:sldId id="289" r:id="rId21"/>
    <p:sldId id="260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72BC"/>
    <a:srgbClr val="007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23" autoAdjust="0"/>
    <p:restoredTop sz="88532" autoAdjust="0"/>
  </p:normalViewPr>
  <p:slideViewPr>
    <p:cSldViewPr snapToGrid="0" snapToObjects="1">
      <p:cViewPr varScale="1">
        <p:scale>
          <a:sx n="74" d="100"/>
          <a:sy n="74" d="100"/>
        </p:scale>
        <p:origin x="121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4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trid Hasund Thorseth" userId="S::lsh1604350@lshtm.ac.uk::e8020812-a287-46fa-b309-6bac06a34b68" providerId="AD" clId="Web-{47CCCFCF-E3C5-2523-0FF2-82AC732969A6}"/>
    <pc:docChg chg="modSld">
      <pc:chgData name="Astrid Hasund Thorseth" userId="S::lsh1604350@lshtm.ac.uk::e8020812-a287-46fa-b309-6bac06a34b68" providerId="AD" clId="Web-{47CCCFCF-E3C5-2523-0FF2-82AC732969A6}" dt="2019-07-19T11:09:41.031" v="9" actId="14100"/>
      <pc:docMkLst>
        <pc:docMk/>
      </pc:docMkLst>
      <pc:sldChg chg="modSp">
        <pc:chgData name="Astrid Hasund Thorseth" userId="S::lsh1604350@lshtm.ac.uk::e8020812-a287-46fa-b309-6bac06a34b68" providerId="AD" clId="Web-{47CCCFCF-E3C5-2523-0FF2-82AC732969A6}" dt="2019-07-19T11:09:41.031" v="9" actId="14100"/>
        <pc:sldMkLst>
          <pc:docMk/>
          <pc:sldMk cId="3815521945" sldId="272"/>
        </pc:sldMkLst>
        <pc:spChg chg="mod">
          <ac:chgData name="Astrid Hasund Thorseth" userId="S::lsh1604350@lshtm.ac.uk::e8020812-a287-46fa-b309-6bac06a34b68" providerId="AD" clId="Web-{47CCCFCF-E3C5-2523-0FF2-82AC732969A6}" dt="2019-07-19T11:09:26.546" v="2" actId="1076"/>
          <ac:spMkLst>
            <pc:docMk/>
            <pc:sldMk cId="3815521945" sldId="272"/>
            <ac:spMk id="2" creationId="{00000000-0000-0000-0000-000000000000}"/>
          </ac:spMkLst>
        </pc:spChg>
        <pc:spChg chg="mod">
          <ac:chgData name="Astrid Hasund Thorseth" userId="S::lsh1604350@lshtm.ac.uk::e8020812-a287-46fa-b309-6bac06a34b68" providerId="AD" clId="Web-{47CCCFCF-E3C5-2523-0FF2-82AC732969A6}" dt="2019-07-19T11:09:15.171" v="0" actId="1076"/>
          <ac:spMkLst>
            <pc:docMk/>
            <pc:sldMk cId="3815521945" sldId="272"/>
            <ac:spMk id="8" creationId="{00000000-0000-0000-0000-000000000000}"/>
          </ac:spMkLst>
        </pc:spChg>
        <pc:spChg chg="mod">
          <ac:chgData name="Astrid Hasund Thorseth" userId="S::lsh1604350@lshtm.ac.uk::e8020812-a287-46fa-b309-6bac06a34b68" providerId="AD" clId="Web-{47CCCFCF-E3C5-2523-0FF2-82AC732969A6}" dt="2019-07-19T11:09:19.077" v="1" actId="1076"/>
          <ac:spMkLst>
            <pc:docMk/>
            <pc:sldMk cId="3815521945" sldId="272"/>
            <ac:spMk id="9" creationId="{00000000-0000-0000-0000-000000000000}"/>
          </ac:spMkLst>
        </pc:spChg>
        <pc:spChg chg="mod">
          <ac:chgData name="Astrid Hasund Thorseth" userId="S::lsh1604350@lshtm.ac.uk::e8020812-a287-46fa-b309-6bac06a34b68" providerId="AD" clId="Web-{47CCCFCF-E3C5-2523-0FF2-82AC732969A6}" dt="2019-07-19T11:09:41.031" v="9" actId="14100"/>
          <ac:spMkLst>
            <pc:docMk/>
            <pc:sldMk cId="3815521945" sldId="272"/>
            <ac:spMk id="1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4D015-35FC-844F-B72C-932B6B7E9FB8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D6BD5-95B8-7844-9013-2408EE612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35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1A24A-AA7F-6740-B4D6-EA71C46AE48D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796D8-CE50-C64F-AF37-5A7172847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7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Despite a focus on FSM, many gaps remained, due to the sheer scale of the operation and gaps in monitoring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796D8-CE50-C64F-AF37-5A71728479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8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796D8-CE50-C64F-AF37-5A71728479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6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Toilets/Bathrooms – combine greywater/</a:t>
            </a:r>
            <a:r>
              <a:rPr lang="en-US" dirty="0" err="1"/>
              <a:t>blackwater</a:t>
            </a:r>
            <a:r>
              <a:rPr lang="en-US" dirty="0"/>
              <a:t> </a:t>
            </a:r>
          </a:p>
          <a:p>
            <a:r>
              <a:rPr lang="en-US" dirty="0"/>
              <a:t>Solids separation – using communal septic tank</a:t>
            </a:r>
          </a:p>
          <a:p>
            <a:r>
              <a:rPr lang="en-US" dirty="0"/>
              <a:t>Effluent transport- using solids free gravity sewer</a:t>
            </a:r>
          </a:p>
          <a:p>
            <a:r>
              <a:rPr lang="en-US" dirty="0"/>
              <a:t>Treatment – waste stabilization ponds</a:t>
            </a:r>
            <a:r>
              <a:rPr lang="fr-FR" dirty="0"/>
              <a:t> (</a:t>
            </a:r>
            <a:r>
              <a:rPr lang="fr-FR" dirty="0" err="1"/>
              <a:t>biogas</a:t>
            </a:r>
            <a:r>
              <a:rPr lang="fr-FR" dirty="0"/>
              <a:t>)</a:t>
            </a:r>
          </a:p>
          <a:p>
            <a:r>
              <a:rPr lang="en-US" dirty="0"/>
              <a:t>Reuse – final effluent reuse for fish ponds /irrigation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3ED03-DD48-4AB5-B60A-55BEB3C8A47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818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Trickling filter and coco-peat filter both use downward flow to draw in air and ensure aerobic micro-</a:t>
            </a:r>
            <a:r>
              <a:rPr lang="en-US" dirty="0" err="1"/>
              <a:t>orgaanisms</a:t>
            </a:r>
            <a:r>
              <a:rPr lang="en-US" dirty="0"/>
              <a:t> thrive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796D8-CE50-C64F-AF37-5A71728479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00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96D8-CE50-C64F-AF37-5A71728479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1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83FF-A4DF-1248-B60F-F8A0145E74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11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UNHCR’s Global Waste To Value Portfolio</a:t>
            </a:r>
          </a:p>
          <a:p>
            <a:pPr algn="l"/>
            <a:r>
              <a:rPr lang="en-US" dirty="0"/>
              <a:t>Murray Burt, Senior WASH Advisor</a:t>
            </a:r>
          </a:p>
        </p:txBody>
      </p:sp>
    </p:spTree>
    <p:extLst>
      <p:ext uri="{BB962C8B-B14F-4D97-AF65-F5344CB8AC3E}">
        <p14:creationId xmlns:p14="http://schemas.microsoft.com/office/powerpoint/2010/main" val="265405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83FF-A4DF-1248-B60F-F8A0145E74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11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UNHCR’s Global Waste To Value Portfolio</a:t>
            </a:r>
          </a:p>
          <a:p>
            <a:pPr algn="l"/>
            <a:r>
              <a:rPr lang="en-US" dirty="0"/>
              <a:t>Murray Burt, Senior WASH Advisor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8563" y="6329130"/>
            <a:ext cx="1865437" cy="52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94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83FF-A4DF-1248-B60F-F8A0145E74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11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UNHCR’s Global Waste To Value Portfolio</a:t>
            </a:r>
          </a:p>
          <a:p>
            <a:pPr algn="l"/>
            <a:r>
              <a:rPr lang="en-US" dirty="0"/>
              <a:t>Murray Burt, Senior WASH Advisor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8563" y="6329130"/>
            <a:ext cx="1865437" cy="52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441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83FF-A4DF-1248-B60F-F8A0145E74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11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UNHCR’s Global Waste To Value Portfolio</a:t>
            </a:r>
          </a:p>
          <a:p>
            <a:pPr algn="l"/>
            <a:r>
              <a:rPr lang="en-US" dirty="0"/>
              <a:t>Murray Burt, Senior WASH Advisor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8563" y="6329130"/>
            <a:ext cx="1865437" cy="52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183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83FF-A4DF-1248-B60F-F8A0145E74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11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UNHCR’s Global Waste To Value Portfolio</a:t>
            </a:r>
          </a:p>
          <a:p>
            <a:pPr algn="l"/>
            <a:r>
              <a:rPr lang="en-US" dirty="0"/>
              <a:t>Murray Burt, Senior WASH Advisor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8563" y="6329130"/>
            <a:ext cx="1865437" cy="52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625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83FF-A4DF-1248-B60F-F8A0145E74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05086"/>
            <a:ext cx="311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UNHCR’s Global Waste To Value Portfolio</a:t>
            </a:r>
          </a:p>
          <a:p>
            <a:pPr algn="l"/>
            <a:r>
              <a:rPr lang="en-US" dirty="0"/>
              <a:t>Murray Burt, Senior WASH Advisor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8563" y="6329130"/>
            <a:ext cx="1865437" cy="52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572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83FF-A4DF-1248-B60F-F8A0145E74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0" y="6492875"/>
            <a:ext cx="311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UNHCR’s Global Waste To Value Portfolio</a:t>
            </a:r>
          </a:p>
          <a:p>
            <a:pPr algn="l"/>
            <a:r>
              <a:rPr lang="en-US" dirty="0"/>
              <a:t>Murray Burt, Senior WASH Advisor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8563" y="6329130"/>
            <a:ext cx="1865437" cy="52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781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83FF-A4DF-1248-B60F-F8A0145E74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11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UNHCR’s Global Waste To Value Portfolio</a:t>
            </a:r>
          </a:p>
          <a:p>
            <a:pPr algn="l"/>
            <a:r>
              <a:rPr lang="en-US" dirty="0"/>
              <a:t>Murray Burt, Senior WASH Advisor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8563" y="6329130"/>
            <a:ext cx="1865437" cy="52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689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83FF-A4DF-1248-B60F-F8A0145E74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11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UNHCR’s Global Waste To Value Portfolio</a:t>
            </a:r>
          </a:p>
          <a:p>
            <a:pPr algn="l"/>
            <a:r>
              <a:rPr lang="en-US" dirty="0"/>
              <a:t>Murray Burt, Senior WASH Advisor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8563" y="6329130"/>
            <a:ext cx="1865437" cy="52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287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83FF-A4DF-1248-B60F-F8A0145E74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11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UNHCR’s Global Waste To Value Portfolio</a:t>
            </a:r>
          </a:p>
          <a:p>
            <a:pPr algn="l"/>
            <a:r>
              <a:rPr lang="en-US" dirty="0"/>
              <a:t>Murray Burt, Senior WASH Advisor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8563" y="6329130"/>
            <a:ext cx="1865437" cy="52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4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83FF-A4DF-1248-B60F-F8A0145E74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11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UNHCR’s Global Waste To Value Portfolio</a:t>
            </a:r>
          </a:p>
          <a:p>
            <a:pPr algn="l"/>
            <a:r>
              <a:rPr lang="en-US" dirty="0"/>
              <a:t>Murray Burt, Senior WASH Advisor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8563" y="6329130"/>
            <a:ext cx="1865437" cy="52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820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81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11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UNHCR’s Global Waste To Value Portfolio</a:t>
            </a:r>
          </a:p>
          <a:p>
            <a:pPr algn="l"/>
            <a:r>
              <a:rPr lang="en-US" dirty="0"/>
              <a:t>Murray Burt, Senior WASH Advisor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01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783FF-A4DF-1248-B60F-F8A0145E74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0072B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106"/>
            <a:ext cx="8229600" cy="2707458"/>
          </a:xfrm>
        </p:spPr>
        <p:txBody>
          <a:bodyPr>
            <a:normAutofit/>
          </a:bodyPr>
          <a:lstStyle/>
          <a:p>
            <a:r>
              <a:rPr lang="en-US" dirty="0"/>
              <a:t>Reducing risk of water related disease through sustainable sanitation solutions in Bangladesh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63636"/>
            <a:ext cx="8229600" cy="266252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Murray Burt, Senior WASH Officer, UNHCR</a:t>
            </a:r>
          </a:p>
          <a:p>
            <a:pPr marL="0" indent="0" algn="ctr">
              <a:buNone/>
            </a:pPr>
            <a:r>
              <a:rPr lang="en-US" dirty="0"/>
              <a:t>Emergency Environmental Health Forum</a:t>
            </a:r>
          </a:p>
          <a:p>
            <a:pPr marL="0" indent="0" algn="ctr">
              <a:buNone/>
            </a:pPr>
            <a:r>
              <a:rPr lang="en-US" dirty="0"/>
              <a:t>17-18 June 2019</a:t>
            </a:r>
          </a:p>
        </p:txBody>
      </p:sp>
    </p:spTree>
    <p:extLst>
      <p:ext uri="{BB962C8B-B14F-4D97-AF65-F5344CB8AC3E}">
        <p14:creationId xmlns:p14="http://schemas.microsoft.com/office/powerpoint/2010/main" val="3579868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35" y="4520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Humanitarian to Development </a:t>
            </a:r>
            <a:br>
              <a:rPr lang="en-US" dirty="0"/>
            </a:br>
            <a:r>
              <a:rPr lang="en-US" dirty="0"/>
              <a:t>Planning and Financing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71489" y="2264570"/>
            <a:ext cx="7143" cy="31146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1489" y="5379244"/>
            <a:ext cx="76652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36497" y="5422743"/>
            <a:ext cx="157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655" y="2210658"/>
            <a:ext cx="32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</a:t>
            </a:r>
          </a:p>
        </p:txBody>
      </p:sp>
      <p:sp>
        <p:nvSpPr>
          <p:cNvPr id="14" name="Freeform 13"/>
          <p:cNvSpPr/>
          <p:nvPr/>
        </p:nvSpPr>
        <p:spPr>
          <a:xfrm>
            <a:off x="478631" y="2761760"/>
            <a:ext cx="7436644" cy="2617485"/>
          </a:xfrm>
          <a:custGeom>
            <a:avLst/>
            <a:gdLst>
              <a:gd name="connsiteX0" fmla="*/ 0 w 7436644"/>
              <a:gd name="connsiteY0" fmla="*/ 2617485 h 2617485"/>
              <a:gd name="connsiteX1" fmla="*/ 1550194 w 7436644"/>
              <a:gd name="connsiteY1" fmla="*/ 2872 h 2617485"/>
              <a:gd name="connsiteX2" fmla="*/ 7436644 w 7436644"/>
              <a:gd name="connsiteY2" fmla="*/ 2095991 h 261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36644" h="2617485">
                <a:moveTo>
                  <a:pt x="0" y="2617485"/>
                </a:moveTo>
                <a:cubicBezTo>
                  <a:pt x="155376" y="1353636"/>
                  <a:pt x="310753" y="89788"/>
                  <a:pt x="1550194" y="2872"/>
                </a:cubicBezTo>
                <a:cubicBezTo>
                  <a:pt x="2789635" y="-84044"/>
                  <a:pt x="6288882" y="1828100"/>
                  <a:pt x="7436644" y="209599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8707" y="2392427"/>
            <a:ext cx="2728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Humanitarian Financing</a:t>
            </a:r>
          </a:p>
        </p:txBody>
      </p:sp>
      <p:sp>
        <p:nvSpPr>
          <p:cNvPr id="4" name="Freeform 3"/>
          <p:cNvSpPr/>
          <p:nvPr/>
        </p:nvSpPr>
        <p:spPr>
          <a:xfrm>
            <a:off x="2043114" y="3006938"/>
            <a:ext cx="5850731" cy="2372307"/>
          </a:xfrm>
          <a:custGeom>
            <a:avLst/>
            <a:gdLst>
              <a:gd name="connsiteX0" fmla="*/ 0 w 5850731"/>
              <a:gd name="connsiteY0" fmla="*/ 2372307 h 2372307"/>
              <a:gd name="connsiteX1" fmla="*/ 2057400 w 5850731"/>
              <a:gd name="connsiteY1" fmla="*/ 329194 h 2372307"/>
              <a:gd name="connsiteX2" fmla="*/ 5850731 w 5850731"/>
              <a:gd name="connsiteY2" fmla="*/ 29157 h 237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0731" h="2372307">
                <a:moveTo>
                  <a:pt x="0" y="2372307"/>
                </a:moveTo>
                <a:cubicBezTo>
                  <a:pt x="541139" y="1546013"/>
                  <a:pt x="1082278" y="719719"/>
                  <a:pt x="2057400" y="329194"/>
                </a:cubicBezTo>
                <a:cubicBezTo>
                  <a:pt x="3032522" y="-61331"/>
                  <a:pt x="4441626" y="-16087"/>
                  <a:pt x="5850731" y="2915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22132" y="2621756"/>
            <a:ext cx="283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Development Financing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3409" y="3143488"/>
            <a:ext cx="252815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/>
              <a:t>Asia Development Bank $200m</a:t>
            </a:r>
            <a:endParaRPr lang="en-US" sz="1400">
              <a:cs typeface="Calibri"/>
            </a:endParaRPr>
          </a:p>
          <a:p>
            <a:r>
              <a:rPr lang="en-US" sz="1400" dirty="0"/>
              <a:t>World Bank $400m</a:t>
            </a:r>
            <a:endParaRPr lang="en-US" sz="1400" dirty="0"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3880" y="6313178"/>
            <a:ext cx="5322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Possibility of </a:t>
            </a:r>
            <a:r>
              <a:rPr lang="en-US" sz="2400" b="1" dirty="0"/>
              <a:t>High CAPEX, Low OPEX </a:t>
            </a:r>
            <a:r>
              <a:rPr lang="en-US" b="1" dirty="0"/>
              <a:t>Solutions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1552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>
                <a:solidFill>
                  <a:srgbClr val="FFFF00"/>
                </a:solidFill>
              </a:rPr>
              <a:t>THE </a:t>
            </a:r>
            <a:br>
              <a:rPr lang="en-US" sz="8000" dirty="0">
                <a:solidFill>
                  <a:srgbClr val="FFFF00"/>
                </a:solidFill>
              </a:rPr>
            </a:br>
            <a:r>
              <a:rPr lang="en-US" sz="8000" dirty="0">
                <a:solidFill>
                  <a:srgbClr val="FFFF00"/>
                </a:solidFill>
              </a:rPr>
              <a:t>SOLUTION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92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Sanitation Masterplan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34" y="1376218"/>
            <a:ext cx="8754312" cy="481214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Multi-year investment plan for sanitation</a:t>
            </a:r>
          </a:p>
          <a:p>
            <a:r>
              <a:rPr lang="en-US" dirty="0"/>
              <a:t>Agreed technology and management models</a:t>
            </a:r>
          </a:p>
          <a:p>
            <a:r>
              <a:rPr lang="en-US" dirty="0"/>
              <a:t>Economic - lowest long term operation cost </a:t>
            </a:r>
          </a:p>
          <a:p>
            <a:r>
              <a:rPr lang="en-US" dirty="0"/>
              <a:t>Environmental – protection of environment, fit within limited space, </a:t>
            </a:r>
          </a:p>
          <a:p>
            <a:r>
              <a:rPr lang="en-US" dirty="0"/>
              <a:t>Socially acceptable, reduce public health risks, wastewater reuse,</a:t>
            </a:r>
          </a:p>
          <a:p>
            <a:r>
              <a:rPr lang="en-US" dirty="0"/>
              <a:t>Household/Family Latrines and Bathrooms where possible</a:t>
            </a:r>
          </a:p>
          <a:p>
            <a:r>
              <a:rPr lang="en-US" dirty="0"/>
              <a:t>Different solutions for different sites -</a:t>
            </a:r>
            <a:r>
              <a:rPr lang="en-US" dirty="0" err="1"/>
              <a:t>Centralised</a:t>
            </a:r>
            <a:r>
              <a:rPr lang="en-US" dirty="0"/>
              <a:t>, semi-centralized, decentralized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75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106"/>
            <a:ext cx="8229600" cy="2254876"/>
          </a:xfrm>
        </p:spPr>
        <p:txBody>
          <a:bodyPr>
            <a:normAutofit/>
          </a:bodyPr>
          <a:lstStyle/>
          <a:p>
            <a:r>
              <a:rPr lang="en-US" dirty="0"/>
              <a:t>Full sanitation chain </a:t>
            </a:r>
            <a:br>
              <a:rPr lang="en-US" dirty="0"/>
            </a:br>
            <a:r>
              <a:rPr lang="en-US" dirty="0"/>
              <a:t>Urban style sanitation solutions</a:t>
            </a:r>
          </a:p>
        </p:txBody>
      </p:sp>
      <p:pic>
        <p:nvPicPr>
          <p:cNvPr id="1026" name="Picture 2" descr="Image result for sanitation ch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2" y="2820409"/>
            <a:ext cx="85153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195782" y="4073235"/>
            <a:ext cx="2613891" cy="78509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PIPES</a:t>
            </a:r>
          </a:p>
          <a:p>
            <a:pPr algn="ctr"/>
            <a:r>
              <a:rPr lang="en-US" dirty="0"/>
              <a:t>Solids free sewers</a:t>
            </a:r>
          </a:p>
        </p:txBody>
      </p:sp>
      <p:sp>
        <p:nvSpPr>
          <p:cNvPr id="5" name="Oval 4"/>
          <p:cNvSpPr/>
          <p:nvPr/>
        </p:nvSpPr>
        <p:spPr>
          <a:xfrm>
            <a:off x="7056582" y="4184073"/>
            <a:ext cx="1902691" cy="7389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Fish Ponds</a:t>
            </a:r>
          </a:p>
        </p:txBody>
      </p:sp>
    </p:spTree>
    <p:extLst>
      <p:ext uri="{BB962C8B-B14F-4D97-AF65-F5344CB8AC3E}">
        <p14:creationId xmlns:p14="http://schemas.microsoft.com/office/powerpoint/2010/main" val="2454691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44"/>
            <a:ext cx="6520156" cy="1143000"/>
          </a:xfrm>
        </p:spPr>
        <p:txBody>
          <a:bodyPr>
            <a:normAutofit/>
          </a:bodyPr>
          <a:lstStyle/>
          <a:p>
            <a:r>
              <a:rPr lang="en-US" dirty="0"/>
              <a:t>Sanitation Unified Designs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47" y="3976315"/>
            <a:ext cx="4081985" cy="2858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699" y="4059860"/>
            <a:ext cx="4237301" cy="277477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7947" y="1022307"/>
            <a:ext cx="4081985" cy="28375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3" descr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71" y="0"/>
            <a:ext cx="2749829" cy="405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986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369F9-1619-A640-84D1-CE15C5C2E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10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Manual/Truck Transport </a:t>
            </a:r>
            <a:r>
              <a:rPr lang="en-US" dirty="0">
                <a:sym typeface="Wingdings" pitchFamily="2" charset="2"/>
              </a:rPr>
              <a:t> Pipe Transport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B28FF4-8BE7-544E-AD65-5A25BD16F4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4944"/>
            <a:ext cx="3383953" cy="2537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650121-5732-A845-8B2A-63A1747180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58562" y="1502189"/>
            <a:ext cx="2537965" cy="1903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75B3E1-D0C8-6148-85AA-19270061E4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3443"/>
            <a:ext cx="3749964" cy="3064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AB9931-E151-E246-9F16-6907C157DD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1184945"/>
            <a:ext cx="3177913" cy="2574285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439F8811-2FC3-C449-8FB6-D7E0CEAF4A90}"/>
              </a:ext>
            </a:extLst>
          </p:cNvPr>
          <p:cNvSpPr txBox="1">
            <a:spLocks/>
          </p:cNvSpPr>
          <p:nvPr/>
        </p:nvSpPr>
        <p:spPr>
          <a:xfrm>
            <a:off x="3923818" y="4119255"/>
            <a:ext cx="5220182" cy="257428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1800" dirty="0"/>
              <a:t>‘Deployable’ system flexible to changing situation</a:t>
            </a:r>
          </a:p>
          <a:p>
            <a:pPr marL="0" indent="0">
              <a:buNone/>
            </a:pPr>
            <a:r>
              <a:rPr lang="en-US" sz="1800" dirty="0"/>
              <a:t>System needs to be engineered/optimized:</a:t>
            </a:r>
          </a:p>
          <a:p>
            <a:r>
              <a:rPr lang="en-US" sz="1800" dirty="0"/>
              <a:t>Reduce/remove need for sludge trucking</a:t>
            </a:r>
          </a:p>
          <a:p>
            <a:r>
              <a:rPr lang="en-US" sz="1800" dirty="0"/>
              <a:t>Reduce time to pump from one stage/tank to next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Introduce </a:t>
            </a:r>
            <a:r>
              <a:rPr lang="en-US" sz="1800" b="1" dirty="0"/>
              <a:t>gravity flow </a:t>
            </a:r>
            <a:r>
              <a:rPr lang="en-US" sz="1800" dirty="0"/>
              <a:t>options where possible as situation stabilizes</a:t>
            </a:r>
          </a:p>
        </p:txBody>
      </p:sp>
    </p:spTree>
    <p:extLst>
      <p:ext uri="{BB962C8B-B14F-4D97-AF65-F5344CB8AC3E}">
        <p14:creationId xmlns:p14="http://schemas.microsoft.com/office/powerpoint/2010/main" val="430257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>
          <a:xfrm>
            <a:off x="367955" y="1917922"/>
            <a:ext cx="418594" cy="6153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74" idx="2"/>
          </p:cNvCxnSpPr>
          <p:nvPr/>
        </p:nvCxnSpPr>
        <p:spPr>
          <a:xfrm flipH="1">
            <a:off x="786550" y="1874880"/>
            <a:ext cx="485231" cy="658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52819" y="915946"/>
            <a:ext cx="1747617" cy="1050223"/>
            <a:chOff x="6733443" y="1931293"/>
            <a:chExt cx="1867453" cy="1134342"/>
          </a:xfrm>
        </p:grpSpPr>
        <p:pic>
          <p:nvPicPr>
            <p:cNvPr id="51" name="Picture 2" descr="Image result for wedc latrines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86886" y="1931293"/>
              <a:ext cx="1014010" cy="1107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5" name="Group 74"/>
            <p:cNvGrpSpPr/>
            <p:nvPr/>
          </p:nvGrpSpPr>
          <p:grpSpPr>
            <a:xfrm>
              <a:off x="6733443" y="1957945"/>
              <a:ext cx="1671388" cy="1107690"/>
              <a:chOff x="4486921" y="1692797"/>
              <a:chExt cx="1671388" cy="1107690"/>
            </a:xfrm>
          </p:grpSpPr>
          <p:pic>
            <p:nvPicPr>
              <p:cNvPr id="73" name="Picture 2" descr="Image result for wedc latrines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4486921" y="1692797"/>
                <a:ext cx="904421" cy="1107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" name="Rectangle 73"/>
              <p:cNvSpPr/>
              <p:nvPr/>
            </p:nvSpPr>
            <p:spPr>
              <a:xfrm>
                <a:off x="5606350" y="2313393"/>
                <a:ext cx="366234" cy="3884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5517764" y="2075909"/>
                <a:ext cx="640545" cy="398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/>
                  <a:t>Bathroom. Greywater / Blackwater</a:t>
                </a:r>
                <a:endParaRPr lang="fr-FR" sz="600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6968505" y="2262660"/>
              <a:ext cx="738119" cy="29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Toilet. Blackwater</a:t>
              </a:r>
              <a:endParaRPr lang="fr-FR" sz="6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573835" y="970114"/>
            <a:ext cx="846384" cy="584941"/>
            <a:chOff x="6733443" y="1931293"/>
            <a:chExt cx="1867453" cy="1134342"/>
          </a:xfrm>
        </p:grpSpPr>
        <p:pic>
          <p:nvPicPr>
            <p:cNvPr id="79" name="Picture 2" descr="Image result for wedc latrines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86886" y="1931293"/>
              <a:ext cx="1014010" cy="1107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0" name="Group 79"/>
            <p:cNvGrpSpPr/>
            <p:nvPr/>
          </p:nvGrpSpPr>
          <p:grpSpPr>
            <a:xfrm>
              <a:off x="6733443" y="1957945"/>
              <a:ext cx="1485663" cy="1107690"/>
              <a:chOff x="4486921" y="1692797"/>
              <a:chExt cx="1485663" cy="1107690"/>
            </a:xfrm>
          </p:grpSpPr>
          <p:pic>
            <p:nvPicPr>
              <p:cNvPr id="82" name="Picture 2" descr="Image result for wedc latrines"/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4486921" y="1692797"/>
                <a:ext cx="904421" cy="1107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3" name="Rectangle 82"/>
              <p:cNvSpPr/>
              <p:nvPr/>
            </p:nvSpPr>
            <p:spPr>
              <a:xfrm>
                <a:off x="5606350" y="2313393"/>
                <a:ext cx="366234" cy="3884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4378595" y="1219284"/>
            <a:ext cx="846384" cy="584941"/>
            <a:chOff x="6733443" y="1931293"/>
            <a:chExt cx="1867453" cy="1134342"/>
          </a:xfrm>
        </p:grpSpPr>
        <p:pic>
          <p:nvPicPr>
            <p:cNvPr id="86" name="Picture 2" descr="Image result for wedc latrines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86886" y="1931293"/>
              <a:ext cx="1014010" cy="1107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7" name="Group 86"/>
            <p:cNvGrpSpPr/>
            <p:nvPr/>
          </p:nvGrpSpPr>
          <p:grpSpPr>
            <a:xfrm>
              <a:off x="6733443" y="1957945"/>
              <a:ext cx="1485663" cy="1107690"/>
              <a:chOff x="4486921" y="1692797"/>
              <a:chExt cx="1485663" cy="1107690"/>
            </a:xfrm>
          </p:grpSpPr>
          <p:pic>
            <p:nvPicPr>
              <p:cNvPr id="88" name="Picture 2" descr="Image result for wedc latrines"/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4486921" y="1692797"/>
                <a:ext cx="904421" cy="1107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9" name="Rectangle 88"/>
              <p:cNvSpPr/>
              <p:nvPr/>
            </p:nvSpPr>
            <p:spPr>
              <a:xfrm>
                <a:off x="5606350" y="2313393"/>
                <a:ext cx="366234" cy="3884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3275121" y="1077825"/>
            <a:ext cx="846384" cy="584941"/>
            <a:chOff x="6733443" y="1931293"/>
            <a:chExt cx="1867453" cy="1134342"/>
          </a:xfrm>
        </p:grpSpPr>
        <p:pic>
          <p:nvPicPr>
            <p:cNvPr id="91" name="Picture 2" descr="Image result for wedc latrines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86886" y="1931293"/>
              <a:ext cx="1014010" cy="1107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2" name="Group 91"/>
            <p:cNvGrpSpPr/>
            <p:nvPr/>
          </p:nvGrpSpPr>
          <p:grpSpPr>
            <a:xfrm>
              <a:off x="6733443" y="1957945"/>
              <a:ext cx="1485663" cy="1107690"/>
              <a:chOff x="4486921" y="1692797"/>
              <a:chExt cx="1485663" cy="1107690"/>
            </a:xfrm>
          </p:grpSpPr>
          <p:pic>
            <p:nvPicPr>
              <p:cNvPr id="93" name="Picture 2" descr="Image result for wedc latrines"/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4486921" y="1692797"/>
                <a:ext cx="904421" cy="1107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4" name="Rectangle 93"/>
              <p:cNvSpPr/>
              <p:nvPr/>
            </p:nvSpPr>
            <p:spPr>
              <a:xfrm>
                <a:off x="5606350" y="2313393"/>
                <a:ext cx="366234" cy="3884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5310605" y="910903"/>
            <a:ext cx="846384" cy="584941"/>
            <a:chOff x="6733443" y="1931293"/>
            <a:chExt cx="1867453" cy="1134342"/>
          </a:xfrm>
        </p:grpSpPr>
        <p:pic>
          <p:nvPicPr>
            <p:cNvPr id="101" name="Picture 2" descr="Image result for wedc latrines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86886" y="1931293"/>
              <a:ext cx="1014010" cy="1107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2" name="Group 101"/>
            <p:cNvGrpSpPr/>
            <p:nvPr/>
          </p:nvGrpSpPr>
          <p:grpSpPr>
            <a:xfrm>
              <a:off x="6733443" y="1957945"/>
              <a:ext cx="1485663" cy="1107690"/>
              <a:chOff x="4486921" y="1692797"/>
              <a:chExt cx="1485663" cy="1107690"/>
            </a:xfrm>
          </p:grpSpPr>
          <p:pic>
            <p:nvPicPr>
              <p:cNvPr id="103" name="Picture 2" descr="Image result for wedc latrines"/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4486921" y="1692797"/>
                <a:ext cx="904421" cy="1107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4" name="Rectangle 103"/>
              <p:cNvSpPr/>
              <p:nvPr/>
            </p:nvSpPr>
            <p:spPr>
              <a:xfrm>
                <a:off x="5606350" y="2313393"/>
                <a:ext cx="366234" cy="3884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111" name="Picture 2" descr="Image result for wedc latrines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610" y="1472097"/>
            <a:ext cx="459579" cy="57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" name="Group 111"/>
          <p:cNvGrpSpPr/>
          <p:nvPr/>
        </p:nvGrpSpPr>
        <p:grpSpPr>
          <a:xfrm>
            <a:off x="2168803" y="1485841"/>
            <a:ext cx="673346" cy="571197"/>
            <a:chOff x="4486921" y="1692797"/>
            <a:chExt cx="1485663" cy="1107690"/>
          </a:xfrm>
        </p:grpSpPr>
        <p:pic>
          <p:nvPicPr>
            <p:cNvPr id="113" name="Picture 2" descr="Image result for wedc latrines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4486921" y="1692797"/>
              <a:ext cx="904421" cy="1107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" name="Rectangle 113"/>
            <p:cNvSpPr/>
            <p:nvPr/>
          </p:nvSpPr>
          <p:spPr>
            <a:xfrm>
              <a:off x="5606350" y="2313393"/>
              <a:ext cx="366234" cy="388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688632" y="922800"/>
            <a:ext cx="846384" cy="584941"/>
            <a:chOff x="6733443" y="1931293"/>
            <a:chExt cx="1867453" cy="1134342"/>
          </a:xfrm>
        </p:grpSpPr>
        <p:pic>
          <p:nvPicPr>
            <p:cNvPr id="116" name="Picture 2" descr="Image result for wedc latrines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86886" y="1931293"/>
              <a:ext cx="1014010" cy="1107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7" name="Group 116"/>
            <p:cNvGrpSpPr/>
            <p:nvPr/>
          </p:nvGrpSpPr>
          <p:grpSpPr>
            <a:xfrm>
              <a:off x="6733443" y="1957945"/>
              <a:ext cx="1485663" cy="1107690"/>
              <a:chOff x="4486921" y="1692797"/>
              <a:chExt cx="1485663" cy="1107690"/>
            </a:xfrm>
          </p:grpSpPr>
          <p:pic>
            <p:nvPicPr>
              <p:cNvPr id="118" name="Picture 2" descr="Image result for wedc latrines"/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4486921" y="1692797"/>
                <a:ext cx="904421" cy="1107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" name="Rectangle 118"/>
              <p:cNvSpPr/>
              <p:nvPr/>
            </p:nvSpPr>
            <p:spPr>
              <a:xfrm>
                <a:off x="5606350" y="2313393"/>
                <a:ext cx="366234" cy="3884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33" name="Freeform 132"/>
          <p:cNvSpPr/>
          <p:nvPr/>
        </p:nvSpPr>
        <p:spPr>
          <a:xfrm>
            <a:off x="233964" y="2543479"/>
            <a:ext cx="1027264" cy="895355"/>
          </a:xfrm>
          <a:custGeom>
            <a:avLst/>
            <a:gdLst>
              <a:gd name="connsiteX0" fmla="*/ 448970 w 761390"/>
              <a:gd name="connsiteY0" fmla="*/ 0 h 1082040"/>
              <a:gd name="connsiteX1" fmla="*/ 7010 w 761390"/>
              <a:gd name="connsiteY1" fmla="*/ 624840 h 1082040"/>
              <a:gd name="connsiteX2" fmla="*/ 761390 w 761390"/>
              <a:gd name="connsiteY2" fmla="*/ 1082040 h 10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1390" h="1082040">
                <a:moveTo>
                  <a:pt x="448970" y="0"/>
                </a:moveTo>
                <a:cubicBezTo>
                  <a:pt x="201955" y="222250"/>
                  <a:pt x="-45060" y="444500"/>
                  <a:pt x="7010" y="624840"/>
                </a:cubicBezTo>
                <a:cubicBezTo>
                  <a:pt x="59080" y="805180"/>
                  <a:pt x="644550" y="1054100"/>
                  <a:pt x="761390" y="1082040"/>
                </a:cubicBezTo>
              </a:path>
            </a:pathLst>
          </a:cu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Freeform 133"/>
          <p:cNvSpPr/>
          <p:nvPr/>
        </p:nvSpPr>
        <p:spPr>
          <a:xfrm>
            <a:off x="2492939" y="849630"/>
            <a:ext cx="6455795" cy="4446852"/>
          </a:xfrm>
          <a:custGeom>
            <a:avLst/>
            <a:gdLst>
              <a:gd name="connsiteX0" fmla="*/ 6455795 w 6455795"/>
              <a:gd name="connsiteY0" fmla="*/ 0 h 3718560"/>
              <a:gd name="connsiteX1" fmla="*/ 5411855 w 6455795"/>
              <a:gd name="connsiteY1" fmla="*/ 1173480 h 3718560"/>
              <a:gd name="connsiteX2" fmla="*/ 3964055 w 6455795"/>
              <a:gd name="connsiteY2" fmla="*/ 2232660 h 3718560"/>
              <a:gd name="connsiteX3" fmla="*/ 283595 w 6455795"/>
              <a:gd name="connsiteY3" fmla="*/ 2987040 h 3718560"/>
              <a:gd name="connsiteX4" fmla="*/ 245495 w 6455795"/>
              <a:gd name="connsiteY4" fmla="*/ 3718560 h 371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795" h="3718560">
                <a:moveTo>
                  <a:pt x="6455795" y="0"/>
                </a:moveTo>
                <a:cubicBezTo>
                  <a:pt x="6141470" y="400685"/>
                  <a:pt x="5827145" y="801370"/>
                  <a:pt x="5411855" y="1173480"/>
                </a:cubicBezTo>
                <a:cubicBezTo>
                  <a:pt x="4996565" y="1545590"/>
                  <a:pt x="4818765" y="1930400"/>
                  <a:pt x="3964055" y="2232660"/>
                </a:cubicBezTo>
                <a:cubicBezTo>
                  <a:pt x="3109345" y="2534920"/>
                  <a:pt x="903355" y="2739390"/>
                  <a:pt x="283595" y="2987040"/>
                </a:cubicBezTo>
                <a:cubicBezTo>
                  <a:pt x="-336165" y="3234690"/>
                  <a:pt x="254385" y="3590290"/>
                  <a:pt x="245495" y="3718560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Oval 134"/>
          <p:cNvSpPr/>
          <p:nvPr/>
        </p:nvSpPr>
        <p:spPr>
          <a:xfrm>
            <a:off x="2615884" y="4329791"/>
            <a:ext cx="286541" cy="2895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Oval 135"/>
          <p:cNvSpPr/>
          <p:nvPr/>
        </p:nvSpPr>
        <p:spPr>
          <a:xfrm>
            <a:off x="7306199" y="2632711"/>
            <a:ext cx="228039" cy="1988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Freeform 138"/>
          <p:cNvSpPr/>
          <p:nvPr/>
        </p:nvSpPr>
        <p:spPr>
          <a:xfrm>
            <a:off x="6156990" y="2320290"/>
            <a:ext cx="1207116" cy="373380"/>
          </a:xfrm>
          <a:custGeom>
            <a:avLst/>
            <a:gdLst>
              <a:gd name="connsiteX0" fmla="*/ 0 w 559445"/>
              <a:gd name="connsiteY0" fmla="*/ 0 h 335280"/>
              <a:gd name="connsiteX1" fmla="*/ 381000 w 559445"/>
              <a:gd name="connsiteY1" fmla="*/ 68580 h 335280"/>
              <a:gd name="connsiteX2" fmla="*/ 541020 w 559445"/>
              <a:gd name="connsiteY2" fmla="*/ 33528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445" h="335280">
                <a:moveTo>
                  <a:pt x="0" y="0"/>
                </a:moveTo>
                <a:cubicBezTo>
                  <a:pt x="145415" y="6350"/>
                  <a:pt x="290830" y="12700"/>
                  <a:pt x="381000" y="68580"/>
                </a:cubicBezTo>
                <a:cubicBezTo>
                  <a:pt x="471170" y="124460"/>
                  <a:pt x="609600" y="210820"/>
                  <a:pt x="541020" y="335280"/>
                </a:cubicBezTo>
              </a:path>
            </a:pathLst>
          </a:cu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Freeform 139"/>
          <p:cNvSpPr/>
          <p:nvPr/>
        </p:nvSpPr>
        <p:spPr>
          <a:xfrm>
            <a:off x="1912173" y="3444246"/>
            <a:ext cx="836029" cy="945494"/>
          </a:xfrm>
          <a:custGeom>
            <a:avLst/>
            <a:gdLst>
              <a:gd name="connsiteX0" fmla="*/ 0 w 426734"/>
              <a:gd name="connsiteY0" fmla="*/ 0 h 183243"/>
              <a:gd name="connsiteX1" fmla="*/ 274320 w 426734"/>
              <a:gd name="connsiteY1" fmla="*/ 45720 h 183243"/>
              <a:gd name="connsiteX2" fmla="*/ 426720 w 426734"/>
              <a:gd name="connsiteY2" fmla="*/ 182880 h 18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34" h="183243">
                <a:moveTo>
                  <a:pt x="0" y="0"/>
                </a:moveTo>
                <a:cubicBezTo>
                  <a:pt x="101600" y="7620"/>
                  <a:pt x="203200" y="15240"/>
                  <a:pt x="274320" y="45720"/>
                </a:cubicBezTo>
                <a:cubicBezTo>
                  <a:pt x="345440" y="76200"/>
                  <a:pt x="427990" y="190500"/>
                  <a:pt x="426720" y="182880"/>
                </a:cubicBezTo>
              </a:path>
            </a:pathLst>
          </a:cu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2" name="Straight Connector 141"/>
          <p:cNvCxnSpPr>
            <a:stCxn id="111" idx="2"/>
          </p:cNvCxnSpPr>
          <p:nvPr/>
        </p:nvCxnSpPr>
        <p:spPr>
          <a:xfrm flipH="1">
            <a:off x="2490844" y="2043293"/>
            <a:ext cx="294556" cy="3568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13" idx="2"/>
          </p:cNvCxnSpPr>
          <p:nvPr/>
        </p:nvCxnSpPr>
        <p:spPr>
          <a:xfrm>
            <a:off x="2373761" y="2057037"/>
            <a:ext cx="137629" cy="3200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endCxn id="133" idx="0"/>
          </p:cNvCxnSpPr>
          <p:nvPr/>
        </p:nvCxnSpPr>
        <p:spPr>
          <a:xfrm flipH="1">
            <a:off x="839713" y="2407214"/>
            <a:ext cx="1671677" cy="1362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93" idx="2"/>
          </p:cNvCxnSpPr>
          <p:nvPr/>
        </p:nvCxnSpPr>
        <p:spPr>
          <a:xfrm>
            <a:off x="3480077" y="1662765"/>
            <a:ext cx="118507" cy="307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91" idx="2"/>
          </p:cNvCxnSpPr>
          <p:nvPr/>
        </p:nvCxnSpPr>
        <p:spPr>
          <a:xfrm flipH="1">
            <a:off x="3598584" y="1649022"/>
            <a:ext cx="293133" cy="2924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>
            <a:off x="2492041" y="1917923"/>
            <a:ext cx="1089649" cy="482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Freeform 158"/>
          <p:cNvSpPr/>
          <p:nvPr/>
        </p:nvSpPr>
        <p:spPr>
          <a:xfrm>
            <a:off x="4859614" y="1802130"/>
            <a:ext cx="2851826" cy="518160"/>
          </a:xfrm>
          <a:custGeom>
            <a:avLst/>
            <a:gdLst>
              <a:gd name="connsiteX0" fmla="*/ 2851826 w 2851826"/>
              <a:gd name="connsiteY0" fmla="*/ 0 h 518160"/>
              <a:gd name="connsiteX1" fmla="*/ 1030646 w 2851826"/>
              <a:gd name="connsiteY1" fmla="*/ 76200 h 518160"/>
              <a:gd name="connsiteX2" fmla="*/ 1946 w 2851826"/>
              <a:gd name="connsiteY2" fmla="*/ 289560 h 518160"/>
              <a:gd name="connsiteX3" fmla="*/ 771566 w 2851826"/>
              <a:gd name="connsiteY3" fmla="*/ 51816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1826" h="518160">
                <a:moveTo>
                  <a:pt x="2851826" y="0"/>
                </a:moveTo>
                <a:cubicBezTo>
                  <a:pt x="2178726" y="13970"/>
                  <a:pt x="1505626" y="27940"/>
                  <a:pt x="1030646" y="76200"/>
                </a:cubicBezTo>
                <a:cubicBezTo>
                  <a:pt x="555666" y="124460"/>
                  <a:pt x="45126" y="215900"/>
                  <a:pt x="1946" y="289560"/>
                </a:cubicBezTo>
                <a:cubicBezTo>
                  <a:pt x="-41234" y="363220"/>
                  <a:pt x="647106" y="471170"/>
                  <a:pt x="771566" y="518160"/>
                </a:cubicBezTo>
              </a:path>
            </a:pathLst>
          </a:cu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1" name="Straight Connector 160"/>
          <p:cNvCxnSpPr>
            <a:stCxn id="88" idx="2"/>
          </p:cNvCxnSpPr>
          <p:nvPr/>
        </p:nvCxnSpPr>
        <p:spPr>
          <a:xfrm>
            <a:off x="4583551" y="1804225"/>
            <a:ext cx="468391" cy="2019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89" idx="2"/>
          </p:cNvCxnSpPr>
          <p:nvPr/>
        </p:nvCxnSpPr>
        <p:spPr>
          <a:xfrm>
            <a:off x="4968947" y="1753380"/>
            <a:ext cx="82994" cy="2608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103" idx="2"/>
            <a:endCxn id="159" idx="1"/>
          </p:cNvCxnSpPr>
          <p:nvPr/>
        </p:nvCxnSpPr>
        <p:spPr>
          <a:xfrm>
            <a:off x="5515560" y="1495844"/>
            <a:ext cx="374700" cy="3824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101" idx="2"/>
            <a:endCxn id="159" idx="1"/>
          </p:cNvCxnSpPr>
          <p:nvPr/>
        </p:nvCxnSpPr>
        <p:spPr>
          <a:xfrm flipH="1">
            <a:off x="5890260" y="1482100"/>
            <a:ext cx="36940" cy="3962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82" idx="2"/>
          </p:cNvCxnSpPr>
          <p:nvPr/>
        </p:nvCxnSpPr>
        <p:spPr>
          <a:xfrm>
            <a:off x="6778790" y="1555055"/>
            <a:ext cx="181850" cy="2541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83" idx="2"/>
          </p:cNvCxnSpPr>
          <p:nvPr/>
        </p:nvCxnSpPr>
        <p:spPr>
          <a:xfrm flipH="1">
            <a:off x="6983745" y="1504210"/>
            <a:ext cx="180442" cy="2841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18" idx="2"/>
            <a:endCxn id="159" idx="0"/>
          </p:cNvCxnSpPr>
          <p:nvPr/>
        </p:nvCxnSpPr>
        <p:spPr>
          <a:xfrm flipH="1">
            <a:off x="7711441" y="1507740"/>
            <a:ext cx="182147" cy="2943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119" idx="2"/>
            <a:endCxn id="159" idx="0"/>
          </p:cNvCxnSpPr>
          <p:nvPr/>
        </p:nvCxnSpPr>
        <p:spPr>
          <a:xfrm flipH="1">
            <a:off x="7711440" y="1456896"/>
            <a:ext cx="567544" cy="3452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1079193" y="4434746"/>
            <a:ext cx="166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Settling Tank</a:t>
            </a:r>
          </a:p>
          <a:p>
            <a:r>
              <a:rPr lang="en-US" sz="1000" dirty="0"/>
              <a:t>(12-24hr residence time)</a:t>
            </a:r>
            <a:endParaRPr lang="fr-FR" sz="1000" dirty="0"/>
          </a:p>
        </p:txBody>
      </p:sp>
      <p:sp>
        <p:nvSpPr>
          <p:cNvPr id="181" name="TextBox 180"/>
          <p:cNvSpPr txBox="1"/>
          <p:nvPr/>
        </p:nvSpPr>
        <p:spPr>
          <a:xfrm>
            <a:off x="2793659" y="3088195"/>
            <a:ext cx="2516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Liquid Effluent 1% solids</a:t>
            </a:r>
            <a:endParaRPr lang="fr-FR" sz="2800" b="1" dirty="0"/>
          </a:p>
        </p:txBody>
      </p:sp>
      <p:sp>
        <p:nvSpPr>
          <p:cNvPr id="187" name="TextBox 186"/>
          <p:cNvSpPr txBox="1"/>
          <p:nvPr/>
        </p:nvSpPr>
        <p:spPr>
          <a:xfrm>
            <a:off x="6911382" y="5932227"/>
            <a:ext cx="224229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Wastewater </a:t>
            </a:r>
            <a:r>
              <a:rPr lang="en-US" u="sng" dirty="0"/>
              <a:t>reuse</a:t>
            </a:r>
            <a:r>
              <a:rPr lang="en-US" dirty="0"/>
              <a:t> for Fish Ponds or Agriculture Irrigation</a:t>
            </a:r>
            <a:endParaRPr lang="fr-FR" dirty="0"/>
          </a:p>
        </p:txBody>
      </p:sp>
      <p:cxnSp>
        <p:nvCxnSpPr>
          <p:cNvPr id="189" name="Elbow Connector 188"/>
          <p:cNvCxnSpPr/>
          <p:nvPr/>
        </p:nvCxnSpPr>
        <p:spPr>
          <a:xfrm rot="16200000" flipH="1">
            <a:off x="7846836" y="5560358"/>
            <a:ext cx="457200" cy="28654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5116888" y="5727796"/>
            <a:ext cx="0" cy="112776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2842151" y="5418444"/>
            <a:ext cx="0" cy="140921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544211" y="6314066"/>
            <a:ext cx="1754124" cy="37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</a:t>
            </a:r>
            <a:r>
              <a:rPr lang="en-US" dirty="0" err="1"/>
              <a:t>Tmt</a:t>
            </a:r>
            <a:endParaRPr lang="fr-FR" dirty="0"/>
          </a:p>
        </p:txBody>
      </p:sp>
      <p:sp>
        <p:nvSpPr>
          <p:cNvPr id="201" name="TextBox 200"/>
          <p:cNvSpPr txBox="1"/>
          <p:nvPr/>
        </p:nvSpPr>
        <p:spPr>
          <a:xfrm>
            <a:off x="3076656" y="6314066"/>
            <a:ext cx="1894465" cy="375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Secondary </a:t>
            </a:r>
            <a:r>
              <a:rPr lang="en-US" dirty="0" err="1"/>
              <a:t>Tmt</a:t>
            </a:r>
            <a:endParaRPr lang="fr-FR" dirty="0"/>
          </a:p>
        </p:txBody>
      </p:sp>
      <p:sp>
        <p:nvSpPr>
          <p:cNvPr id="202" name="TextBox 201"/>
          <p:cNvSpPr txBox="1"/>
          <p:nvPr/>
        </p:nvSpPr>
        <p:spPr>
          <a:xfrm>
            <a:off x="5359745" y="6296401"/>
            <a:ext cx="171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Tertiary </a:t>
            </a:r>
            <a:r>
              <a:rPr lang="en-US" dirty="0" err="1"/>
              <a:t>Tmt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075601" y="3933161"/>
            <a:ext cx="1449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Solids Separation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706093" y="5296482"/>
            <a:ext cx="5233285" cy="5486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3132887" y="5379658"/>
            <a:ext cx="326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Effluent Treatment System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680007" y="2522759"/>
            <a:ext cx="2800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Wastewater Box Channels or flexible pipes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292710" y="3359318"/>
            <a:ext cx="108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Desludge</a:t>
            </a:r>
            <a:r>
              <a:rPr lang="en-US" sz="1200" dirty="0"/>
              <a:t> every </a:t>
            </a:r>
          </a:p>
          <a:p>
            <a:r>
              <a:rPr lang="en-US" sz="1200" dirty="0"/>
              <a:t>6mths – 1 </a:t>
            </a:r>
            <a:r>
              <a:rPr lang="en-US" sz="1200" dirty="0" err="1"/>
              <a:t>yr</a:t>
            </a:r>
            <a:endParaRPr lang="fr-FR" sz="1200" dirty="0"/>
          </a:p>
        </p:txBody>
      </p:sp>
      <p:pic>
        <p:nvPicPr>
          <p:cNvPr id="96" name="Picture 4" descr="DEWATS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0693" y="3216171"/>
            <a:ext cx="785606" cy="83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DEWATS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430" y="2106930"/>
            <a:ext cx="619661" cy="70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367334" y="3725680"/>
            <a:ext cx="402669" cy="20063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Title 2">
            <a:extLst>
              <a:ext uri="{FF2B5EF4-FFF2-40B4-BE49-F238E27FC236}">
                <a16:creationId xmlns:a16="http://schemas.microsoft.com/office/drawing/2014/main" id="{A61E3134-436C-9D4E-A598-434DE0FE84B8}"/>
              </a:ext>
            </a:extLst>
          </p:cNvPr>
          <p:cNvSpPr txBox="1">
            <a:spLocks/>
          </p:cNvSpPr>
          <p:nvPr/>
        </p:nvSpPr>
        <p:spPr>
          <a:xfrm>
            <a:off x="-147094" y="4439"/>
            <a:ext cx="912513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72B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/>
              <a:t>Reducing the emptying &amp; transport cost in the long-term with gravity flow systems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5863870" y="3696082"/>
            <a:ext cx="32433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Solids-free sewer preferred:</a:t>
            </a:r>
          </a:p>
          <a:p>
            <a:pPr lvl="1"/>
            <a:r>
              <a:rPr lang="en-US" dirty="0"/>
              <a:t>Low water volumes</a:t>
            </a:r>
          </a:p>
          <a:p>
            <a:pPr lvl="1"/>
            <a:r>
              <a:rPr lang="en-US" dirty="0"/>
              <a:t>Unknown user habits</a:t>
            </a:r>
          </a:p>
          <a:p>
            <a:pPr lvl="1"/>
            <a:r>
              <a:rPr lang="en-US" dirty="0"/>
              <a:t>Potential to retrofit toilet pits as interceptors</a:t>
            </a:r>
          </a:p>
        </p:txBody>
      </p:sp>
    </p:spTree>
    <p:extLst>
      <p:ext uri="{BB962C8B-B14F-4D97-AF65-F5344CB8AC3E}">
        <p14:creationId xmlns:p14="http://schemas.microsoft.com/office/powerpoint/2010/main" val="766685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8F2F2-67EE-304D-B700-F34D78E72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106"/>
            <a:ext cx="8229600" cy="1143000"/>
          </a:xfrm>
        </p:spPr>
        <p:txBody>
          <a:bodyPr/>
          <a:lstStyle/>
          <a:p>
            <a:r>
              <a:rPr lang="en-US" dirty="0"/>
              <a:t>Sustainable Treatment</a:t>
            </a:r>
          </a:p>
        </p:txBody>
      </p:sp>
      <p:pic>
        <p:nvPicPr>
          <p:cNvPr id="12" name="Picture 11" descr="Untitled.png">
            <a:extLst>
              <a:ext uri="{FF2B5EF4-FFF2-40B4-BE49-F238E27FC236}">
                <a16:creationId xmlns:a16="http://schemas.microsoft.com/office/drawing/2014/main" id="{3F6921C9-A53D-3B4D-822C-84F945DE66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4419779"/>
            <a:ext cx="3867727" cy="1252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A5ED0F-C909-EA4B-B1AF-91D5435563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300" y="4654035"/>
            <a:ext cx="2306321" cy="5176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E0E6F4-9CC7-7D44-B6A5-2D9C6ABE7D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609" y="4656343"/>
            <a:ext cx="2306321" cy="5176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E18058-DCB3-3C4D-9C82-1368BBCAFC96}"/>
              </a:ext>
            </a:extLst>
          </p:cNvPr>
          <p:cNvSpPr txBox="1"/>
          <p:nvPr/>
        </p:nvSpPr>
        <p:spPr>
          <a:xfrm>
            <a:off x="641927" y="4056096"/>
            <a:ext cx="272773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Anaerobic Baffled Reactor with 1-2</a:t>
            </a:r>
          </a:p>
          <a:p>
            <a:r>
              <a:rPr lang="en-US" sz="1400" dirty="0"/>
              <a:t>Up-flow Filter Reactor chambers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0F1B2E-0C9C-1F42-B85E-76FBC72CA6E3}"/>
              </a:ext>
            </a:extLst>
          </p:cNvPr>
          <p:cNvSpPr txBox="1"/>
          <p:nvPr/>
        </p:nvSpPr>
        <p:spPr>
          <a:xfrm>
            <a:off x="5682673" y="4190047"/>
            <a:ext cx="2231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Maturation/polishing ponds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385C20E-265C-A346-AC3E-4B1F15648B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479" y="2551426"/>
            <a:ext cx="2306321" cy="5176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9C6E01-C18B-7241-958E-196D6AC62E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2085553"/>
            <a:ext cx="3635796" cy="98349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9B2BE09-82D3-2945-8E64-74D19FEC7DB7}"/>
              </a:ext>
            </a:extLst>
          </p:cNvPr>
          <p:cNvSpPr txBox="1"/>
          <p:nvPr/>
        </p:nvSpPr>
        <p:spPr>
          <a:xfrm>
            <a:off x="641927" y="1584105"/>
            <a:ext cx="345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Initial anaerobic settling/thickening step: high HRT to allow for initial start-up period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F276A5-4E92-6A4A-9D50-91137A6C6931}"/>
              </a:ext>
            </a:extLst>
          </p:cNvPr>
          <p:cNvSpPr txBox="1"/>
          <p:nvPr/>
        </p:nvSpPr>
        <p:spPr>
          <a:xfrm>
            <a:off x="4288777" y="2440415"/>
            <a:ext cx="20071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Intermediate aerobic steps (trickling filter, coco-peat filter)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83911B-255C-794A-B466-807A5A511509}"/>
              </a:ext>
            </a:extLst>
          </p:cNvPr>
          <p:cNvSpPr txBox="1"/>
          <p:nvPr/>
        </p:nvSpPr>
        <p:spPr>
          <a:xfrm>
            <a:off x="6530056" y="1632903"/>
            <a:ext cx="2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Polishing ponds for pathogen reduction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2C5F7F-E51F-F64A-A0D6-38062150176A}"/>
              </a:ext>
            </a:extLst>
          </p:cNvPr>
          <p:cNvSpPr txBox="1"/>
          <p:nvPr/>
        </p:nvSpPr>
        <p:spPr>
          <a:xfrm>
            <a:off x="641927" y="5766958"/>
            <a:ext cx="364685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Cost- and space-efficient, but performance needs careful monitoring – hydraulic regime at inlet can be adjusted (intermittent flow may improve performance of ABR)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CA845F-25A0-AD44-9865-6070BAFED961}"/>
              </a:ext>
            </a:extLst>
          </p:cNvPr>
          <p:cNvSpPr txBox="1"/>
          <p:nvPr/>
        </p:nvSpPr>
        <p:spPr>
          <a:xfrm>
            <a:off x="4752304" y="5550794"/>
            <a:ext cx="240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2BC"/>
                </a:solidFill>
              </a:rPr>
              <a:t>All 3 elements currently in use, but not in combination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F9D21E-7CCF-4C4F-8414-9F36C9BBB2F9}"/>
              </a:ext>
            </a:extLst>
          </p:cNvPr>
          <p:cNvSpPr txBox="1"/>
          <p:nvPr/>
        </p:nvSpPr>
        <p:spPr>
          <a:xfrm>
            <a:off x="4215259" y="1556803"/>
            <a:ext cx="2426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2BC"/>
                </a:solidFill>
              </a:rPr>
              <a:t>Need to substitute treatment function provided by facultative pond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612AE8-1AA0-0649-9FC5-353DBEC02387}"/>
              </a:ext>
            </a:extLst>
          </p:cNvPr>
          <p:cNvCxnSpPr>
            <a:cxnSpLocks/>
          </p:cNvCxnSpPr>
          <p:nvPr/>
        </p:nvCxnSpPr>
        <p:spPr>
          <a:xfrm>
            <a:off x="457200" y="3387142"/>
            <a:ext cx="8229600" cy="0"/>
          </a:xfrm>
          <a:prstGeom prst="line">
            <a:avLst/>
          </a:prstGeom>
          <a:ln w="19050">
            <a:solidFill>
              <a:srgbClr val="0072B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7F9A942-03A5-4C4F-AC1D-6C81DEFA4BF9}"/>
              </a:ext>
            </a:extLst>
          </p:cNvPr>
          <p:cNvSpPr txBox="1"/>
          <p:nvPr/>
        </p:nvSpPr>
        <p:spPr>
          <a:xfrm>
            <a:off x="457200" y="1056070"/>
            <a:ext cx="125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72BC"/>
                </a:solidFill>
              </a:rPr>
              <a:t>Centralised</a:t>
            </a:r>
            <a:endParaRPr lang="en-US" b="1" dirty="0">
              <a:solidFill>
                <a:srgbClr val="0072BC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4B4A62-FB6E-744E-9392-A447301D8064}"/>
              </a:ext>
            </a:extLst>
          </p:cNvPr>
          <p:cNvSpPr txBox="1"/>
          <p:nvPr/>
        </p:nvSpPr>
        <p:spPr>
          <a:xfrm>
            <a:off x="432058" y="3586526"/>
            <a:ext cx="230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2BC"/>
                </a:solidFill>
              </a:rPr>
              <a:t>Partially </a:t>
            </a:r>
            <a:r>
              <a:rPr lang="en-US" b="1" dirty="0" err="1">
                <a:solidFill>
                  <a:srgbClr val="0072BC"/>
                </a:solidFill>
              </a:rPr>
              <a:t>decentralised</a:t>
            </a:r>
            <a:endParaRPr lang="en-US" b="1" dirty="0">
              <a:solidFill>
                <a:srgbClr val="007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92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biggest-ever waste treatment plant in a refugee camp in Bangladesh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DC73366-6F11-8F43-9963-7E7C3E91C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128106"/>
            <a:ext cx="8354291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Centralised</a:t>
            </a:r>
            <a:r>
              <a:rPr lang="en-US" dirty="0"/>
              <a:t> FS/WW treatment </a:t>
            </a:r>
            <a:r>
              <a:rPr lang="en-US" dirty="0" err="1"/>
              <a:t>favoured</a:t>
            </a:r>
            <a:r>
              <a:rPr lang="en-US" dirty="0"/>
              <a:t> where possible in the long run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842FBC6-E05F-1443-A7C2-C4FF735B8E84}"/>
              </a:ext>
            </a:extLst>
          </p:cNvPr>
          <p:cNvSpPr txBox="1">
            <a:spLocks/>
          </p:cNvSpPr>
          <p:nvPr/>
        </p:nvSpPr>
        <p:spPr>
          <a:xfrm>
            <a:off x="701901" y="1535113"/>
            <a:ext cx="4040188" cy="6397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/>
              <a:t>Centralised</a:t>
            </a:r>
            <a:endParaRPr lang="en-US" b="1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24697EA-BCBD-E547-8A77-F0CD862D0BFF}"/>
              </a:ext>
            </a:extLst>
          </p:cNvPr>
          <p:cNvSpPr txBox="1">
            <a:spLocks/>
          </p:cNvSpPr>
          <p:nvPr/>
        </p:nvSpPr>
        <p:spPr>
          <a:xfrm>
            <a:off x="4770591" y="1535113"/>
            <a:ext cx="4041775" cy="6397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chemeClr val="tx1"/>
                </a:solidFill>
              </a:rPr>
              <a:t>Decentralised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D872DD-FBAC-1F44-A4A6-8780EEEBE7FE}"/>
              </a:ext>
            </a:extLst>
          </p:cNvPr>
          <p:cNvSpPr txBox="1"/>
          <p:nvPr/>
        </p:nvSpPr>
        <p:spPr>
          <a:xfrm>
            <a:off x="4770591" y="5978495"/>
            <a:ext cx="386750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Chemicals required for pathogen destruction (</a:t>
            </a:r>
            <a:r>
              <a:rPr lang="en-US" sz="2000" dirty="0" err="1"/>
              <a:t>opex</a:t>
            </a:r>
            <a:r>
              <a:rPr lang="en-US" sz="2000" dirty="0"/>
              <a:t>↑)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5399D0-FD17-4640-A9DC-6C0C0318569A}"/>
              </a:ext>
            </a:extLst>
          </p:cNvPr>
          <p:cNvSpPr txBox="1"/>
          <p:nvPr/>
        </p:nvSpPr>
        <p:spPr>
          <a:xfrm>
            <a:off x="4770591" y="3339032"/>
            <a:ext cx="386750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Some units, notably constructed wetlands under-engineered due to space constraints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889A4D-42E9-C841-B994-EA0A67C3FADD}"/>
              </a:ext>
            </a:extLst>
          </p:cNvPr>
          <p:cNvSpPr txBox="1"/>
          <p:nvPr/>
        </p:nvSpPr>
        <p:spPr>
          <a:xfrm>
            <a:off x="4770591" y="2355587"/>
            <a:ext cx="40417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Treatment close to population Poses Health Risks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671322-A903-9A4B-B91B-7A2913A60C9E}"/>
              </a:ext>
            </a:extLst>
          </p:cNvPr>
          <p:cNvSpPr txBox="1"/>
          <p:nvPr/>
        </p:nvSpPr>
        <p:spPr>
          <a:xfrm>
            <a:off x="759855" y="5566708"/>
            <a:ext cx="354474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More scope for pond-based treatment, which facilitates larger storage and HRT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A3C6B3-51AD-A043-BF07-EE659874B2E3}"/>
              </a:ext>
            </a:extLst>
          </p:cNvPr>
          <p:cNvSpPr txBox="1"/>
          <p:nvPr/>
        </p:nvSpPr>
        <p:spPr>
          <a:xfrm>
            <a:off x="4770590" y="4550680"/>
            <a:ext cx="386750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DEWATS (ABR, AFR) cost-effective and low footprint, but treatment incomplete (e.g. nitrogen, pathogens)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0613DF-0C60-924B-80E4-A5D2EF26BFED}"/>
              </a:ext>
            </a:extLst>
          </p:cNvPr>
          <p:cNvSpPr txBox="1"/>
          <p:nvPr/>
        </p:nvSpPr>
        <p:spPr>
          <a:xfrm>
            <a:off x="772216" y="3968750"/>
            <a:ext cx="353238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More space for cheaper and environmentally less damaging non-chemical pathogen destruction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889A4D-42E9-C841-B994-EA0A67C3FADD}"/>
              </a:ext>
            </a:extLst>
          </p:cNvPr>
          <p:cNvSpPr txBox="1"/>
          <p:nvPr/>
        </p:nvSpPr>
        <p:spPr>
          <a:xfrm>
            <a:off x="701901" y="2402047"/>
            <a:ext cx="360270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Waste is treated away from population Reducing Health Risks</a:t>
            </a:r>
          </a:p>
        </p:txBody>
      </p:sp>
    </p:spTree>
    <p:extLst>
      <p:ext uri="{BB962C8B-B14F-4D97-AF65-F5344CB8AC3E}">
        <p14:creationId xmlns:p14="http://schemas.microsoft.com/office/powerpoint/2010/main" val="415790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FB9E18-06E0-D041-9554-E16A441C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Need for systematic testing/data on key parameters of FS/WW Influent and Effluent Discharge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C019B1-9385-ED41-90BD-833A82D8E7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970" y="1993843"/>
            <a:ext cx="2897679" cy="21642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406EA6-16E4-2C44-9E71-39F62087AB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57199" y="1402716"/>
            <a:ext cx="2885606" cy="21642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B8E34B-93FA-BA42-BD10-8633489765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98774" y="3288386"/>
            <a:ext cx="2629861" cy="19723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3B5B7E-15E0-6C4F-BC95-0F557E8F887E}"/>
              </a:ext>
            </a:extLst>
          </p:cNvPr>
          <p:cNvSpPr txBox="1"/>
          <p:nvPr/>
        </p:nvSpPr>
        <p:spPr>
          <a:xfrm>
            <a:off x="716488" y="3951418"/>
            <a:ext cx="2367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Wastewater/FS </a:t>
            </a:r>
            <a:r>
              <a:rPr lang="en-US" dirty="0" err="1"/>
              <a:t>characterisation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710334-47DD-D74D-A237-FB37894D27F7}"/>
              </a:ext>
            </a:extLst>
          </p:cNvPr>
          <p:cNvSpPr txBox="1"/>
          <p:nvPr/>
        </p:nvSpPr>
        <p:spPr>
          <a:xfrm>
            <a:off x="3627506" y="5700656"/>
            <a:ext cx="1972397" cy="65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Wastewater/FS volumes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C4CCC9-82A7-554E-A6B8-3270173C97C8}"/>
              </a:ext>
            </a:extLst>
          </p:cNvPr>
          <p:cNvSpPr txBox="1"/>
          <p:nvPr/>
        </p:nvSpPr>
        <p:spPr>
          <a:xfrm>
            <a:off x="6488470" y="4266317"/>
            <a:ext cx="168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Infiltration rates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60FC01-163E-3F40-BB3E-A23E1D0180D5}"/>
              </a:ext>
            </a:extLst>
          </p:cNvPr>
          <p:cNvSpPr txBox="1"/>
          <p:nvPr/>
        </p:nvSpPr>
        <p:spPr>
          <a:xfrm>
            <a:off x="457198" y="3566920"/>
            <a:ext cx="2225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Photo credit: Roman </a:t>
            </a:r>
            <a:r>
              <a:rPr lang="en-US" sz="1400" dirty="0" err="1"/>
              <a:t>Ryndin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27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dirty="0">
                <a:solidFill>
                  <a:srgbClr val="FFFF00"/>
                </a:solidFill>
              </a:rPr>
              <a:t>THE 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18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>
                <a:solidFill>
                  <a:srgbClr val="FFFF00"/>
                </a:solidFill>
              </a:rPr>
              <a:t>THE </a:t>
            </a:r>
            <a:br>
              <a:rPr lang="en-US" sz="8000" dirty="0">
                <a:solidFill>
                  <a:srgbClr val="FFFF00"/>
                </a:solidFill>
              </a:rPr>
            </a:br>
            <a:r>
              <a:rPr lang="en-US" sz="8000" dirty="0">
                <a:solidFill>
                  <a:srgbClr val="FFFF00"/>
                </a:solidFill>
              </a:rPr>
              <a:t>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48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36EE3-5D2E-E446-ADD5-42920920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 in Bangladesh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7A089-CD5F-5C4D-BDCD-30D10DFC6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/>
              <a:t>Focus on solving the FS/WW transport issue</a:t>
            </a:r>
          </a:p>
          <a:p>
            <a:r>
              <a:rPr lang="en-US" dirty="0" err="1"/>
              <a:t>Centralised</a:t>
            </a:r>
            <a:r>
              <a:rPr lang="en-US" dirty="0"/>
              <a:t> treatment preferred</a:t>
            </a:r>
          </a:p>
          <a:p>
            <a:r>
              <a:rPr lang="en-US" dirty="0"/>
              <a:t>Flexibility of solutions (no holy grail)</a:t>
            </a:r>
          </a:p>
          <a:p>
            <a:r>
              <a:rPr lang="en-US" b="1" dirty="0" err="1"/>
              <a:t>Finalise</a:t>
            </a:r>
            <a:r>
              <a:rPr lang="en-US" b="1" dirty="0"/>
              <a:t> and agree unified sector wide sanitation strategy/masterplan</a:t>
            </a:r>
          </a:p>
          <a:p>
            <a:r>
              <a:rPr lang="en-US" dirty="0"/>
              <a:t>Inform plans/activities of DPHE, ADB, WB.</a:t>
            </a:r>
          </a:p>
        </p:txBody>
      </p:sp>
    </p:spTree>
    <p:extLst>
      <p:ext uri="{BB962C8B-B14F-4D97-AF65-F5344CB8AC3E}">
        <p14:creationId xmlns:p14="http://schemas.microsoft.com/office/powerpoint/2010/main" val="1610166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 in the WASH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Humanitarian WASH Sector needs new partnerships/ increased capacity for urban style FS/WW management </a:t>
            </a:r>
          </a:p>
          <a:p>
            <a:r>
              <a:rPr lang="en-US" b="1" dirty="0"/>
              <a:t>FS/WW discharge indicators need to be included in Sphere (BOD, COD, TSS)</a:t>
            </a:r>
          </a:p>
          <a:p>
            <a:r>
              <a:rPr lang="en-US" dirty="0"/>
              <a:t>Formation of global humanitarian sanitation technical working group.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200" y="-5647"/>
            <a:ext cx="3860800" cy="686364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47"/>
            <a:ext cx="3860800" cy="6863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756" y="22657"/>
            <a:ext cx="4575244" cy="6856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80336"/>
            <a:ext cx="9144000" cy="59972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Women and Girls Toilet and Shower at Home</a:t>
            </a:r>
            <a:endParaRPr lang="fr-F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184A5CA-5962-BF40-A55D-1BE3A7937DB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72B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Social challenges for Sanitation</a:t>
            </a:r>
          </a:p>
        </p:txBody>
      </p:sp>
    </p:spTree>
    <p:extLst>
      <p:ext uri="{BB962C8B-B14F-4D97-AF65-F5344CB8AC3E}">
        <p14:creationId xmlns:p14="http://schemas.microsoft.com/office/powerpoint/2010/main" val="591904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80336"/>
            <a:ext cx="9144000" cy="59972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Steep terrain and High population density</a:t>
            </a:r>
            <a:endParaRPr lang="fr-F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184A5CA-5962-BF40-A55D-1BE3A7937DB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72B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Environmental challenges for Sanitation</a:t>
            </a:r>
          </a:p>
        </p:txBody>
      </p:sp>
    </p:spTree>
    <p:extLst>
      <p:ext uri="{BB962C8B-B14F-4D97-AF65-F5344CB8AC3E}">
        <p14:creationId xmlns:p14="http://schemas.microsoft.com/office/powerpoint/2010/main" val="31160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5E1325-B9E1-AE4A-81C8-DD894883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Challenges with Emptying &amp; Transport of 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D3E9CF-B994-AD4E-BD22-E9E84FF06B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32693" y="1555804"/>
            <a:ext cx="5061528" cy="37961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BA5B59-2C25-B44B-BE6E-57C233CB79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36716" y="1552723"/>
            <a:ext cx="5036896" cy="37776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5E7857-5B97-7B43-BCBF-8BF70AE7C08A}"/>
              </a:ext>
            </a:extLst>
          </p:cNvPr>
          <p:cNvSpPr txBox="1"/>
          <p:nvPr/>
        </p:nvSpPr>
        <p:spPr>
          <a:xfrm>
            <a:off x="816307" y="5984641"/>
            <a:ext cx="177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Lack of emptying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22A8A9-B2E7-F144-8974-ECB8E7B8A1C1}"/>
              </a:ext>
            </a:extLst>
          </p:cNvPr>
          <p:cNvSpPr txBox="1"/>
          <p:nvPr/>
        </p:nvSpPr>
        <p:spPr>
          <a:xfrm>
            <a:off x="5571437" y="5972348"/>
            <a:ext cx="245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 difficulties</a:t>
            </a:r>
          </a:p>
        </p:txBody>
      </p:sp>
    </p:spTree>
    <p:extLst>
      <p:ext uri="{BB962C8B-B14F-4D97-AF65-F5344CB8AC3E}">
        <p14:creationId xmlns:p14="http://schemas.microsoft.com/office/powerpoint/2010/main" val="72722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25641" y="1982392"/>
            <a:ext cx="5143500" cy="2893219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DE5E1325-B9E1-AE4A-81C8-DD894883232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572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72B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Direct disposal of FS into open drains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42938" y="1500188"/>
            <a:ext cx="5143500" cy="3857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32421" y="1982393"/>
            <a:ext cx="5143500" cy="289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2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DE5E1325-B9E1-AE4A-81C8-DD894883232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572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72B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Drains flow downhill to streams</a:t>
            </a:r>
          </a:p>
        </p:txBody>
      </p:sp>
    </p:spTree>
    <p:extLst>
      <p:ext uri="{BB962C8B-B14F-4D97-AF65-F5344CB8AC3E}">
        <p14:creationId xmlns:p14="http://schemas.microsoft.com/office/powerpoint/2010/main" val="292013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dirty="0">
                <a:solidFill>
                  <a:srgbClr val="FFFF00"/>
                </a:solidFill>
              </a:rPr>
              <a:t>THE OPPORTUNITY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4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80" y="221674"/>
            <a:ext cx="8810063" cy="6636326"/>
          </a:xfrm>
        </p:spPr>
        <p:txBody>
          <a:bodyPr>
            <a:normAutofit lnSpcReduction="10000"/>
          </a:bodyPr>
          <a:lstStyle/>
          <a:p>
            <a:r>
              <a:rPr lang="en-US" sz="3900" b="1" dirty="0"/>
              <a:t>Opportunity to Achieve SDG 6 </a:t>
            </a:r>
          </a:p>
          <a:p>
            <a:r>
              <a:rPr lang="en-US" sz="3900" b="1" dirty="0"/>
              <a:t>for refugees and host community</a:t>
            </a:r>
          </a:p>
          <a:p>
            <a:endParaRPr lang="en-US" dirty="0"/>
          </a:p>
          <a:p>
            <a:r>
              <a:rPr lang="en-US" sz="3000" dirty="0"/>
              <a:t>long term access to safely managed sanitation </a:t>
            </a:r>
          </a:p>
          <a:p>
            <a:r>
              <a:rPr lang="en-US" sz="3000" dirty="0"/>
              <a:t> </a:t>
            </a:r>
          </a:p>
          <a:p>
            <a:r>
              <a:rPr lang="en-US" sz="3000" dirty="0"/>
              <a:t>environmentally sustainable solutions </a:t>
            </a:r>
          </a:p>
          <a:p>
            <a:endParaRPr lang="en-US" sz="3000" dirty="0"/>
          </a:p>
          <a:p>
            <a:r>
              <a:rPr lang="en-US" sz="3000" dirty="0"/>
              <a:t>inclusion of refugees within national services</a:t>
            </a:r>
          </a:p>
          <a:p>
            <a:endParaRPr lang="en-US" sz="3000" dirty="0"/>
          </a:p>
          <a:p>
            <a:r>
              <a:rPr lang="en-US" sz="3000" dirty="0"/>
              <a:t>long term low cost sanitation services</a:t>
            </a:r>
          </a:p>
          <a:p>
            <a:endParaRPr lang="en-US" sz="3000" dirty="0"/>
          </a:p>
          <a:p>
            <a:r>
              <a:rPr lang="en-US" sz="3000" dirty="0"/>
              <a:t>Humanitarian to Development Continuum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93168654"/>
      </p:ext>
    </p:extLst>
  </p:cSld>
  <p:clrMapOvr>
    <a:masterClrMapping/>
  </p:clrMapOvr>
</p:sld>
</file>

<file path=ppt/theme/theme1.xml><?xml version="1.0" encoding="utf-8"?>
<a:theme xmlns:a="http://schemas.openxmlformats.org/drawingml/2006/main" name="EEHF UNHCR Presentation WTV - Draft 15032018">
  <a:themeElements>
    <a:clrScheme name="UNHC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EEHF UNHCR Presentation WTV - Draft 15032018.potx</Template>
  <TotalTime>8449</TotalTime>
  <Words>706</Words>
  <Application>Microsoft Office PowerPoint</Application>
  <PresentationFormat>On-screen Show (4:3)</PresentationFormat>
  <Paragraphs>124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EEHF UNHCR Presentation WTV - Draft 15032018</vt:lpstr>
      <vt:lpstr>Reducing risk of water related disease through sustainable sanitation solutions in Bangladesh</vt:lpstr>
      <vt:lpstr>THE CHALLENGE</vt:lpstr>
      <vt:lpstr>Women and Girls Toilet and Shower at Home</vt:lpstr>
      <vt:lpstr>Steep terrain and High population density</vt:lpstr>
      <vt:lpstr>Challenges with Emptying &amp; Transport of FS</vt:lpstr>
      <vt:lpstr>PowerPoint Presentation</vt:lpstr>
      <vt:lpstr>PowerPoint Presentation</vt:lpstr>
      <vt:lpstr>THE OPPORTUNITY</vt:lpstr>
      <vt:lpstr>PowerPoint Presentation</vt:lpstr>
      <vt:lpstr>Humanitarian to Development  Planning and Financing</vt:lpstr>
      <vt:lpstr>THE  SOLUTION</vt:lpstr>
      <vt:lpstr>Sanitation Masterplan</vt:lpstr>
      <vt:lpstr>Full sanitation chain  Urban style sanitation solutions</vt:lpstr>
      <vt:lpstr>Sanitation Unified Designs</vt:lpstr>
      <vt:lpstr>Manual/Truck Transport  Pipe Transport</vt:lpstr>
      <vt:lpstr>PowerPoint Presentation</vt:lpstr>
      <vt:lpstr>Sustainable Treatment</vt:lpstr>
      <vt:lpstr>Centralised FS/WW treatment favoured where possible in the long run</vt:lpstr>
      <vt:lpstr>Need for systematic testing/data on key parameters of FS/WW Influent and Effluent Discharge</vt:lpstr>
      <vt:lpstr>THE  FUTURE</vt:lpstr>
      <vt:lpstr>Going Forward in Bangladesh</vt:lpstr>
      <vt:lpstr>Going Forward in the WASH Sector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JP</dc:creator>
  <cp:keywords/>
  <dc:description/>
  <cp:lastModifiedBy>Murray Burt</cp:lastModifiedBy>
  <cp:revision>648</cp:revision>
  <dcterms:created xsi:type="dcterms:W3CDTF">2018-03-15T08:48:02Z</dcterms:created>
  <dcterms:modified xsi:type="dcterms:W3CDTF">2019-07-19T11:09:45Z</dcterms:modified>
  <cp:category/>
</cp:coreProperties>
</file>