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3" r:id="rId2"/>
    <p:sldId id="434" r:id="rId3"/>
    <p:sldId id="435" r:id="rId4"/>
    <p:sldId id="441" r:id="rId5"/>
    <p:sldId id="436" r:id="rId6"/>
    <p:sldId id="437" r:id="rId7"/>
    <p:sldId id="439" r:id="rId8"/>
    <p:sldId id="440" r:id="rId9"/>
    <p:sldId id="442" r:id="rId10"/>
    <p:sldId id="443" r:id="rId11"/>
  </p:sldIdLst>
  <p:sldSz cx="13004800" cy="9753600"/>
  <p:notesSz cx="9866313" cy="673576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" id="{92A3E698-7F55-CF45-9701-88E4E3A402CC}">
          <p14:sldIdLst>
            <p14:sldId id="283"/>
            <p14:sldId id="434"/>
            <p14:sldId id="435"/>
            <p14:sldId id="441"/>
            <p14:sldId id="436"/>
            <p14:sldId id="437"/>
            <p14:sldId id="439"/>
            <p14:sldId id="440"/>
            <p14:sldId id="442"/>
            <p14:sldId id="4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98">
          <p15:clr>
            <a:srgbClr val="A4A3A4"/>
          </p15:clr>
        </p15:guide>
        <p15:guide id="2" pos="40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brey Simwambi" initials="AS" lastIdx="1" clrIdx="0">
    <p:extLst>
      <p:ext uri="{19B8F6BF-5375-455C-9EA6-DF929625EA0E}">
        <p15:presenceInfo xmlns:p15="http://schemas.microsoft.com/office/powerpoint/2012/main" userId="Aubrey Simwam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83"/>
    <a:srgbClr val="00A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2" autoAdjust="0"/>
    <p:restoredTop sz="94364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086" y="114"/>
      </p:cViewPr>
      <p:guideLst>
        <p:guide orient="horz" pos="3098"/>
        <p:guide pos="4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GB"/>
              <a:t>Solid waste management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Sheet2!$F$44</c:f>
              <c:strCache>
                <c:ptCount val="1"/>
                <c:pt idx="0">
                  <c:v>Burn on premises 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Sheet2!$F$45:$F$47</c:f>
              <c:numCache>
                <c:formatCode>0%</c:formatCode>
                <c:ptCount val="3"/>
                <c:pt idx="0">
                  <c:v>0.1</c:v>
                </c:pt>
                <c:pt idx="1">
                  <c:v>0.02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D-47B5-9DDA-C24F28F9F01C}"/>
            </c:ext>
          </c:extLst>
        </c:ser>
        <c:ser>
          <c:idx val="1"/>
          <c:order val="1"/>
          <c:tx>
            <c:strRef>
              <c:f>Sheet2!$G$44</c:f>
              <c:strCache>
                <c:ptCount val="1"/>
                <c:pt idx="0">
                  <c:v>Bury on premises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Sheet2!$G$45:$G$47</c:f>
              <c:numCache>
                <c:formatCode>0%</c:formatCode>
                <c:ptCount val="3"/>
                <c:pt idx="0">
                  <c:v>0.72</c:v>
                </c:pt>
                <c:pt idx="1">
                  <c:v>0.12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D-47B5-9DDA-C24F28F9F01C}"/>
            </c:ext>
          </c:extLst>
        </c:ser>
        <c:ser>
          <c:idx val="2"/>
          <c:order val="2"/>
          <c:tx>
            <c:strRef>
              <c:f>Sheet2!$H$44</c:f>
              <c:strCache>
                <c:ptCount val="1"/>
                <c:pt idx="0">
                  <c:v>Dispose (drains/pit latrines)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Sheet2!$H$45:$H$47</c:f>
            </c:numRef>
          </c:val>
          <c:extLst>
            <c:ext xmlns:c16="http://schemas.microsoft.com/office/drawing/2014/chart" uri="{C3380CC4-5D6E-409C-BE32-E72D297353CC}">
              <c16:uniqueId val="{00000002-000D-47B5-9DDA-C24F28F9F01C}"/>
            </c:ext>
          </c:extLst>
        </c:ser>
        <c:ser>
          <c:idx val="3"/>
          <c:order val="3"/>
          <c:tx>
            <c:strRef>
              <c:f>Sheet2!$I$44</c:f>
              <c:strCache>
                <c:ptCount val="1"/>
                <c:pt idx="0">
                  <c:v>Dispose (drains/pit latrines)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Sheet2!$I$45:$I$47</c:f>
              <c:numCache>
                <c:formatCode>0%</c:formatCode>
                <c:ptCount val="3"/>
                <c:pt idx="0">
                  <c:v>0.02</c:v>
                </c:pt>
                <c:pt idx="1">
                  <c:v>0.31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0D-47B5-9DDA-C24F28F9F01C}"/>
            </c:ext>
          </c:extLst>
        </c:ser>
        <c:ser>
          <c:idx val="4"/>
          <c:order val="4"/>
          <c:tx>
            <c:strRef>
              <c:f>Sheet2!$J$44</c:f>
              <c:strCache>
                <c:ptCount val="1"/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Sheet2!$J$45:$J$47</c:f>
            </c:numRef>
          </c:val>
          <c:extLst>
            <c:ext xmlns:c16="http://schemas.microsoft.com/office/drawing/2014/chart" uri="{C3380CC4-5D6E-409C-BE32-E72D297353CC}">
              <c16:uniqueId val="{00000004-000D-47B5-9DDA-C24F28F9F01C}"/>
            </c:ext>
          </c:extLst>
        </c:ser>
        <c:ser>
          <c:idx val="5"/>
          <c:order val="5"/>
          <c:tx>
            <c:strRef>
              <c:f>Sheet2!$K$44</c:f>
              <c:strCache>
                <c:ptCount val="1"/>
                <c:pt idx="0">
                  <c:v>Collected by waste manager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Sheet2!$D$45:$E$47</c:f>
              <c:strCache>
                <c:ptCount val="3"/>
                <c:pt idx="0">
                  <c:v>Chazanga </c:v>
                </c:pt>
                <c:pt idx="1">
                  <c:v>Chawama</c:v>
                </c:pt>
                <c:pt idx="2">
                  <c:v>George </c:v>
                </c:pt>
              </c:strCache>
            </c:strRef>
          </c:cat>
          <c:val>
            <c:numRef>
              <c:f>Sheet2!$K$45:$K$47</c:f>
              <c:numCache>
                <c:formatCode>0%</c:formatCode>
                <c:ptCount val="3"/>
                <c:pt idx="0">
                  <c:v>0.17</c:v>
                </c:pt>
                <c:pt idx="1">
                  <c:v>0.56000000000000005</c:v>
                </c:pt>
                <c:pt idx="2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0D-47B5-9DDA-C24F28F9F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2317119"/>
        <c:axId val="1"/>
      </c:barChart>
      <c:catAx>
        <c:axId val="51231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1711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/>
          <a:lstStyle>
            <a:lvl1pPr algn="l">
              <a:defRPr sz="9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8342" y="0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/>
          <a:lstStyle>
            <a:lvl1pPr algn="r">
              <a:defRPr sz="900"/>
            </a:lvl1pPr>
          </a:lstStyle>
          <a:p>
            <a:fld id="{62F55DCA-C69F-524D-871C-226BF0F2EDCB}" type="datetime1">
              <a:rPr lang="de-DE" smtClean="0"/>
              <a:t>27.11.2023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398098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 anchor="b"/>
          <a:lstStyle>
            <a:lvl1pPr algn="l">
              <a:defRPr sz="9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88342" y="6398098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 anchor="b"/>
          <a:lstStyle>
            <a:lvl1pPr algn="r">
              <a:defRPr sz="900"/>
            </a:lvl1pPr>
          </a:lstStyle>
          <a:p>
            <a:fld id="{75B33D34-BDB9-8B42-8649-FA8A898F16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395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/>
          <a:lstStyle>
            <a:lvl1pPr algn="l">
              <a:defRPr sz="9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88342" y="0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/>
          <a:lstStyle>
            <a:lvl1pPr algn="r">
              <a:defRPr sz="900"/>
            </a:lvl1pPr>
          </a:lstStyle>
          <a:p>
            <a:fld id="{006694FF-468B-7A45-AE57-74B04C522649}" type="datetime1">
              <a:rPr lang="de-DE" smtClean="0"/>
              <a:t>27.11.2023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6696" tIns="33348" rIns="66696" bIns="3334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391" y="3199049"/>
            <a:ext cx="7893532" cy="3031313"/>
          </a:xfrm>
          <a:prstGeom prst="rect">
            <a:avLst/>
          </a:prstGeom>
        </p:spPr>
        <p:txBody>
          <a:bodyPr vert="horz" lIns="66696" tIns="33348" rIns="66696" bIns="33348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398098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 anchor="b"/>
          <a:lstStyle>
            <a:lvl1pPr algn="l">
              <a:defRPr sz="9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88342" y="6398098"/>
            <a:ext cx="4275563" cy="336569"/>
          </a:xfrm>
          <a:prstGeom prst="rect">
            <a:avLst/>
          </a:prstGeom>
        </p:spPr>
        <p:txBody>
          <a:bodyPr vert="horz" lIns="66696" tIns="33348" rIns="66696" bIns="33348" rtlCol="0" anchor="b"/>
          <a:lstStyle>
            <a:lvl1pPr algn="r">
              <a:defRPr sz="900"/>
            </a:lvl1pPr>
          </a:lstStyle>
          <a:p>
            <a:fld id="{FCFCA0FF-A62C-1648-8C82-88058CDF00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83308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starter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FCA0FF-A62C-1648-8C82-88058CDF006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20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in_brief_cover_krei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99" y="1183762"/>
            <a:ext cx="6312887" cy="6316633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4209986" y="91480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4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2A9E24E6-D43A-314C-84B9-E54B2D65AC97}" type="datetime1">
              <a:rPr lang="de-DE" smtClean="0"/>
              <a:t>27.11.2023</a:t>
            </a:fld>
            <a:endParaRPr lang="en-US" dirty="0" smtClean="0"/>
          </a:p>
        </p:txBody>
      </p:sp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595585" y="3901113"/>
            <a:ext cx="4852608" cy="1323439"/>
          </a:xfrm>
          <a:prstGeom prst="rect">
            <a:avLst/>
          </a:prstGeom>
        </p:spPr>
        <p:txBody>
          <a:bodyPr vert="horz" wrap="square" anchor="t" anchorCtr="0">
            <a:sp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description with fixed rat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3"/>
          <p:cNvSpPr>
            <a:spLocks noGrp="1"/>
          </p:cNvSpPr>
          <p:nvPr>
            <p:ph type="body" idx="1" hasCustomPrompt="1"/>
          </p:nvPr>
        </p:nvSpPr>
        <p:spPr>
          <a:xfrm>
            <a:off x="650240" y="3372312"/>
            <a:ext cx="3625311" cy="51967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</a:lstStyle>
          <a:p>
            <a:pPr lvl="0"/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thoughts</a:t>
            </a:r>
            <a:endParaRPr lang="de-DE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649064"/>
            <a:ext cx="3625311" cy="1847895"/>
          </a:xfrm>
          <a:prstGeom prst="rect">
            <a:avLst/>
          </a:prstGeom>
        </p:spPr>
        <p:txBody>
          <a:bodyPr vert="horz" lIns="0" anchor="b" anchorCtr="0">
            <a:normAutofit/>
          </a:bodyPr>
          <a:lstStyle>
            <a:lvl1pPr>
              <a:defRPr sz="3600" b="0" i="0" spc="20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Insert a </a:t>
            </a:r>
            <a:r>
              <a:rPr lang="de-DE" dirty="0" err="1" smtClean="0"/>
              <a:t>blue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8" name="Bildplatzhalter 6"/>
          <p:cNvSpPr>
            <a:spLocks noGrp="1" noChangeAspect="1"/>
          </p:cNvSpPr>
          <p:nvPr>
            <p:ph type="pic" sz="quarter" idx="17"/>
          </p:nvPr>
        </p:nvSpPr>
        <p:spPr>
          <a:xfrm>
            <a:off x="4421530" y="649064"/>
            <a:ext cx="7920000" cy="792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1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A287B5B3-78CA-634F-ACB6-0B573F1ECDC2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33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 hasCustomPrompt="1"/>
          </p:nvPr>
        </p:nvSpPr>
        <p:spPr>
          <a:xfrm>
            <a:off x="0" y="2243328"/>
            <a:ext cx="13004800" cy="75102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400" baseline="0"/>
            </a:lvl1pPr>
          </a:lstStyle>
          <a:p>
            <a:pPr lvl="0"/>
            <a:r>
              <a:rPr lang="de-DE" dirty="0" err="1" smtClean="0"/>
              <a:t>Object</a:t>
            </a:r>
            <a:r>
              <a:rPr lang="de-DE" dirty="0" smtClean="0"/>
              <a:t> / </a:t>
            </a:r>
            <a:r>
              <a:rPr lang="de-DE" dirty="0" err="1" smtClean="0"/>
              <a:t>video</a:t>
            </a:r>
            <a:r>
              <a:rPr lang="de-DE" dirty="0" smtClean="0"/>
              <a:t> / </a:t>
            </a:r>
            <a:r>
              <a:rPr lang="de-DE" dirty="0" err="1" smtClean="0"/>
              <a:t>etc</a:t>
            </a:r>
            <a:r>
              <a:rPr lang="de-DE" dirty="0" smtClean="0"/>
              <a:t> / </a:t>
            </a:r>
            <a:r>
              <a:rPr lang="de-DE" dirty="0" err="1" smtClean="0"/>
              <a:t>statistic</a:t>
            </a:r>
            <a:r>
              <a:rPr lang="de-DE" dirty="0" smtClean="0"/>
              <a:t> / </a:t>
            </a:r>
            <a:r>
              <a:rPr lang="de-DE" dirty="0" err="1" smtClean="0"/>
              <a:t>image</a:t>
            </a:r>
            <a:endParaRPr lang="de-DE" dirty="0" smtClean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42330"/>
            <a:ext cx="11704320" cy="1847895"/>
          </a:xfrm>
          <a:prstGeom prst="rect">
            <a:avLst/>
          </a:prstGeom>
        </p:spPr>
        <p:txBody>
          <a:bodyPr vert="horz" anchor="b" anchorCtr="0"/>
          <a:lstStyle>
            <a:lvl1pPr>
              <a:defRPr sz="4000" b="1" i="0" spc="20" baseline="0"/>
            </a:lvl1pPr>
          </a:lstStyle>
          <a:p>
            <a:r>
              <a:rPr lang="de-DE" dirty="0" smtClean="0"/>
              <a:t>Insert a </a:t>
            </a:r>
            <a:r>
              <a:rPr lang="de-DE" dirty="0" err="1" smtClean="0"/>
              <a:t>black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Headline </a:t>
            </a:r>
            <a:r>
              <a:rPr lang="de-DE" dirty="0" err="1" smtClean="0"/>
              <a:t>here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2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A093D9AD-F78C-0741-8C43-BB1A784B524D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with Image /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 rot="10800000">
            <a:off x="0" y="0"/>
            <a:ext cx="13004800" cy="97536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  <a:gs pos="100000">
                <a:schemeClr val="accent1"/>
              </a:gs>
            </a:gsLst>
          </a:gra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42330"/>
            <a:ext cx="11704320" cy="1847895"/>
          </a:xfrm>
          <a:prstGeom prst="rect">
            <a:avLst/>
          </a:prstGeom>
        </p:spPr>
        <p:txBody>
          <a:bodyPr vert="horz" anchor="b" anchorCtr="0"/>
          <a:lstStyle>
            <a:lvl1pPr>
              <a:defRPr sz="4000" b="1" i="0" spc="2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White headline on a blue gradient</a:t>
            </a:r>
            <a:endParaRPr lang="de-DE" dirty="0"/>
          </a:p>
        </p:txBody>
      </p:sp>
      <p:sp>
        <p:nvSpPr>
          <p:cNvPr id="9" name="Holder 3"/>
          <p:cNvSpPr>
            <a:spLocks noGrp="1"/>
          </p:cNvSpPr>
          <p:nvPr>
            <p:ph sz="half" idx="2" hasCustomPrompt="1"/>
          </p:nvPr>
        </p:nvSpPr>
        <p:spPr>
          <a:xfrm>
            <a:off x="0" y="2243328"/>
            <a:ext cx="13004800" cy="75102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Object</a:t>
            </a:r>
            <a:r>
              <a:rPr lang="de-DE" dirty="0" smtClean="0"/>
              <a:t> / </a:t>
            </a:r>
            <a:r>
              <a:rPr lang="de-DE" dirty="0" err="1" smtClean="0"/>
              <a:t>video</a:t>
            </a:r>
            <a:r>
              <a:rPr lang="de-DE" dirty="0" smtClean="0"/>
              <a:t> / </a:t>
            </a:r>
            <a:r>
              <a:rPr lang="de-DE" dirty="0" err="1" smtClean="0"/>
              <a:t>etc</a:t>
            </a:r>
            <a:r>
              <a:rPr lang="de-DE" dirty="0" smtClean="0"/>
              <a:t> / </a:t>
            </a:r>
            <a:r>
              <a:rPr lang="de-DE" dirty="0" err="1" smtClean="0"/>
              <a:t>statistic</a:t>
            </a:r>
            <a:r>
              <a:rPr lang="de-DE" dirty="0" smtClean="0"/>
              <a:t> / </a:t>
            </a:r>
            <a:r>
              <a:rPr lang="de-DE" dirty="0" err="1" smtClean="0"/>
              <a:t>image</a:t>
            </a:r>
            <a:endParaRPr lang="de-DE" dirty="0" smtClean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  <p:sp>
        <p:nvSpPr>
          <p:cNvPr id="17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EC9CD95-D22A-8040-B7D1-B323775D82B7}" type="datetime1">
              <a:rPr lang="de-DE" smtClean="0"/>
              <a:t>27.11.2023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1187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( fill your content…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rot="10800000">
            <a:off x="0" y="0"/>
            <a:ext cx="13004800" cy="97536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  <a:gs pos="100000">
                <a:schemeClr val="accent1"/>
              </a:gs>
            </a:gsLst>
          </a:gra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  <p:sp>
        <p:nvSpPr>
          <p:cNvPr id="7" name="Holder 2"/>
          <p:cNvSpPr>
            <a:spLocks noGrp="1"/>
          </p:cNvSpPr>
          <p:nvPr>
            <p:ph type="ftr" sz="quarter" idx="5"/>
          </p:nvPr>
        </p:nvSpPr>
        <p:spPr>
          <a:xfrm>
            <a:off x="2865672" y="9222414"/>
            <a:ext cx="7424221" cy="2968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527DAD4-64A3-5643-B314-8833A684735F}" type="datetime1">
              <a:rPr lang="de-DE" smtClean="0"/>
              <a:t>27.11.2023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940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 (fill your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3" name="Holder 2"/>
          <p:cNvSpPr>
            <a:spLocks noGrp="1"/>
          </p:cNvSpPr>
          <p:nvPr>
            <p:ph type="ftr" sz="quarter" idx="5"/>
          </p:nvPr>
        </p:nvSpPr>
        <p:spPr>
          <a:xfrm>
            <a:off x="2865672" y="9222414"/>
            <a:ext cx="7424221" cy="2968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rgbClr val="001B8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ADB75E00-F8D0-F243-9177-08555B25D103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622300" y="8809002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8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/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 Verbindung 18"/>
          <p:cNvCxnSpPr/>
          <p:nvPr userDrawn="1"/>
        </p:nvCxnSpPr>
        <p:spPr>
          <a:xfrm>
            <a:off x="622300" y="8809002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6"/>
          <p:cNvSpPr>
            <a:spLocks noGrp="1" noChangeAspect="1"/>
          </p:cNvSpPr>
          <p:nvPr>
            <p:ph type="pic" sz="quarter" idx="17"/>
          </p:nvPr>
        </p:nvSpPr>
        <p:spPr>
          <a:xfrm>
            <a:off x="4896090" y="0"/>
            <a:ext cx="8108709" cy="97536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pic>
        <p:nvPicPr>
          <p:cNvPr id="18" name="Bild 17" descr="BORDA_Claim_1_web-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4" y="856526"/>
            <a:ext cx="3856455" cy="2254567"/>
          </a:xfrm>
          <a:prstGeom prst="rect">
            <a:avLst/>
          </a:prstGeom>
        </p:spPr>
      </p:pic>
      <p:sp>
        <p:nvSpPr>
          <p:cNvPr id="15" name="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702283" y="4125788"/>
            <a:ext cx="390444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baseline="0"/>
            </a:lvl1pPr>
          </a:lstStyle>
          <a:p>
            <a:pPr lvl="0"/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surname</a:t>
            </a:r>
            <a:endParaRPr lang="de-DE" dirty="0" smtClean="0"/>
          </a:p>
        </p:txBody>
      </p:sp>
      <p:sp>
        <p:nvSpPr>
          <p:cNvPr id="16" name="Holder 3"/>
          <p:cNvSpPr>
            <a:spLocks noGrp="1"/>
          </p:cNvSpPr>
          <p:nvPr userDrawn="1">
            <p:ph type="body" idx="10" hasCustomPrompt="1"/>
          </p:nvPr>
        </p:nvSpPr>
        <p:spPr>
          <a:xfrm>
            <a:off x="702283" y="5005464"/>
            <a:ext cx="390444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aseline="0"/>
            </a:lvl1pPr>
          </a:lstStyle>
          <a:p>
            <a:pPr lvl="0"/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adress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22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0" y="3041650"/>
            <a:ext cx="13004800" cy="67119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-1"/>
            <a:ext cx="13004800" cy="3041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50240" y="1797994"/>
            <a:ext cx="11732541" cy="1153217"/>
          </a:xfrm>
          <a:prstGeom prst="rect">
            <a:avLst/>
          </a:prstGeom>
        </p:spPr>
        <p:txBody>
          <a:bodyPr vert="horz"/>
          <a:lstStyle>
            <a:lvl1pPr>
              <a:defRPr sz="4000" b="0" i="0">
                <a:solidFill>
                  <a:schemeClr val="accent1"/>
                </a:solidFill>
              </a:defRPr>
            </a:lvl1pPr>
            <a:lvl2pPr>
              <a:defRPr sz="4000" b="1" i="0">
                <a:solidFill>
                  <a:schemeClr val="accent1"/>
                </a:solidFill>
              </a:defRPr>
            </a:lvl2pPr>
            <a:lvl3pPr>
              <a:defRPr sz="3000" b="1" i="0">
                <a:solidFill>
                  <a:schemeClr val="accent1"/>
                </a:solidFill>
              </a:defRPr>
            </a:lvl3pPr>
            <a:lvl4pPr>
              <a:defRPr sz="3000" b="1" i="0">
                <a:solidFill>
                  <a:schemeClr val="accent1"/>
                </a:solidFill>
              </a:defRPr>
            </a:lvl4pPr>
            <a:lvl5pPr>
              <a:defRPr sz="3000" b="1" i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Blue Subheadline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0240" y="0"/>
            <a:ext cx="11704319" cy="1707322"/>
          </a:xfrm>
          <a:prstGeom prst="rect">
            <a:avLst/>
          </a:prstGeom>
        </p:spPr>
        <p:txBody>
          <a:bodyPr wrap="square" lIns="108000" tIns="0" rIns="0" bIns="0" anchor="b" anchorCtr="0">
            <a:noAutofit/>
          </a:bodyPr>
          <a:lstStyle>
            <a:lvl1pPr>
              <a:defRPr sz="5000" b="1" i="0" u="none"/>
            </a:lvl1pPr>
          </a:lstStyle>
          <a:p>
            <a:r>
              <a:rPr lang="de-DE" dirty="0" smtClean="0"/>
              <a:t>Mastertitelformat bearbeiten</a:t>
            </a:r>
            <a:endParaRPr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049383" y="2863114"/>
            <a:ext cx="5955417" cy="36933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  <a:tileRect/>
          </a:gradFill>
        </p:spPr>
        <p:txBody>
          <a:bodyPr vert="horz" wrap="square">
            <a:spAutoFit/>
          </a:bodyPr>
          <a:lstStyle>
            <a:lvl1pPr>
              <a:defRPr kern="1200" spc="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/ </a:t>
            </a:r>
            <a:r>
              <a:rPr lang="de-DE" dirty="0" err="1" smtClean="0"/>
              <a:t>Function</a:t>
            </a:r>
            <a:r>
              <a:rPr lang="de-DE" dirty="0" smtClean="0"/>
              <a:t> or </a:t>
            </a:r>
            <a:r>
              <a:rPr lang="de-DE" dirty="0" err="1" smtClean="0"/>
              <a:t>role</a:t>
            </a:r>
            <a:endParaRPr lang="de-DE" dirty="0" smtClean="0"/>
          </a:p>
        </p:txBody>
      </p:sp>
      <p:sp>
        <p:nvSpPr>
          <p:cNvPr id="15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66D1FC7-5E53-BF40-9118-74780EFF023E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17" name="Bild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6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martArt-Platzhalter 3"/>
          <p:cNvSpPr>
            <a:spLocks noGrp="1"/>
          </p:cNvSpPr>
          <p:nvPr>
            <p:ph type="dgm" sz="quarter" idx="15" hasCustomPrompt="1"/>
          </p:nvPr>
        </p:nvSpPr>
        <p:spPr>
          <a:xfrm>
            <a:off x="0" y="3361185"/>
            <a:ext cx="7055365" cy="4460221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5585" y="5213245"/>
            <a:ext cx="5937682" cy="523220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defRPr sz="2800" b="0" i="0">
                <a:solidFill>
                  <a:schemeClr val="accent1"/>
                </a:solidFill>
              </a:defRPr>
            </a:lvl1pPr>
            <a:lvl2pPr>
              <a:defRPr sz="3000" b="1" i="0">
                <a:solidFill>
                  <a:schemeClr val="accent1"/>
                </a:solidFill>
              </a:defRPr>
            </a:lvl2pPr>
            <a:lvl3pPr>
              <a:defRPr sz="3000" b="1" i="0">
                <a:solidFill>
                  <a:schemeClr val="accent1"/>
                </a:solidFill>
              </a:defRPr>
            </a:lvl3pPr>
            <a:lvl4pPr>
              <a:defRPr sz="3000" b="1" i="0">
                <a:solidFill>
                  <a:schemeClr val="accent1"/>
                </a:solidFill>
              </a:defRPr>
            </a:lvl4pPr>
            <a:lvl5pPr>
              <a:defRPr sz="3000" b="1" i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Blue Subheadline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95585" y="3639086"/>
            <a:ext cx="5937682" cy="1323439"/>
          </a:xfrm>
          <a:prstGeom prst="rect">
            <a:avLst/>
          </a:prstGeom>
        </p:spPr>
        <p:txBody>
          <a:bodyPr vert="horz" anchor="b" anchorCtr="0">
            <a:sp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77849" y="7129463"/>
            <a:ext cx="5955417" cy="36933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  <a:tileRect/>
          </a:gradFill>
        </p:spPr>
        <p:txBody>
          <a:bodyPr vert="horz" wrap="square">
            <a:spAutoFit/>
          </a:bodyPr>
          <a:lstStyle>
            <a:lvl1pPr>
              <a:defRPr kern="1200" spc="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/ </a:t>
            </a:r>
            <a:r>
              <a:rPr lang="de-DE" dirty="0" err="1" smtClean="0"/>
              <a:t>Function</a:t>
            </a:r>
            <a:r>
              <a:rPr lang="de-DE" dirty="0" smtClean="0"/>
              <a:t> or </a:t>
            </a:r>
            <a:r>
              <a:rPr lang="de-DE" dirty="0" err="1" smtClean="0"/>
              <a:t>role</a:t>
            </a:r>
            <a:endParaRPr lang="de-DE" dirty="0" smtClean="0"/>
          </a:p>
        </p:txBody>
      </p:sp>
      <p:sp>
        <p:nvSpPr>
          <p:cNvPr id="13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246A729-510F-6F4E-BFAA-FDAA111B03E8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triangle-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2892569"/>
            <a:ext cx="11719560" cy="6099031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>
                <a:schemeClr val="accent1"/>
              </a:buClr>
              <a:buSzPct val="60000"/>
              <a:buFont typeface="LucidaGrande" charset="0"/>
              <a:buChar char="▶"/>
              <a:defRPr sz="2600" kern="0" cap="none" spc="0" normalizeH="0" baseline="0">
                <a:solidFill>
                  <a:schemeClr val="tx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err="1" smtClean="0"/>
              <a:t>Zweite</a:t>
            </a:r>
            <a:endParaRPr lang="en-GB" spc="100" dirty="0" smtClean="0"/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endParaRPr lang="en-GB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42330"/>
            <a:ext cx="11704320" cy="1847895"/>
          </a:xfrm>
          <a:prstGeom prst="rect">
            <a:avLst/>
          </a:prstGeom>
        </p:spPr>
        <p:txBody>
          <a:bodyPr vert="horz" anchor="b" anchorCtr="0"/>
          <a:lstStyle>
            <a:lvl1pPr>
              <a:defRPr sz="4000" b="1" i="0" spc="20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Insert a </a:t>
            </a:r>
            <a:r>
              <a:rPr lang="de-DE" dirty="0" err="1" smtClean="0"/>
              <a:t>black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Headline </a:t>
            </a:r>
            <a:r>
              <a:rPr lang="de-DE" dirty="0" err="1" smtClean="0"/>
              <a:t>here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4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16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triangle-lis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 rot="10800000">
            <a:off x="0" y="0"/>
            <a:ext cx="13004800" cy="97536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  <a:gs pos="99000">
                <a:schemeClr val="accent1"/>
              </a:gs>
            </a:gsLst>
          </a:gra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2892569"/>
            <a:ext cx="11719560" cy="5812507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Tx/>
              <a:buSzPct val="60000"/>
              <a:buFont typeface="LucidaGrande" charset="0"/>
              <a:buChar char="▶"/>
              <a:defRPr sz="2600" kern="0" cap="none" spc="50" normalizeH="0" baseline="0">
                <a:solidFill>
                  <a:schemeClr val="bg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Second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42330"/>
            <a:ext cx="11704320" cy="1847895"/>
          </a:xfrm>
          <a:prstGeom prst="rect">
            <a:avLst/>
          </a:prstGeom>
        </p:spPr>
        <p:txBody>
          <a:bodyPr vert="horz" anchor="b" anchorCtr="0"/>
          <a:lstStyle>
            <a:lvl1pPr>
              <a:defRPr sz="4000" b="1" i="0" spc="2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Insert a </a:t>
            </a:r>
            <a:r>
              <a:rPr lang="de-DE" dirty="0" err="1" smtClean="0"/>
              <a:t>black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Headline </a:t>
            </a:r>
            <a:r>
              <a:rPr lang="de-DE" dirty="0" err="1" smtClean="0"/>
              <a:t>here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  <p:sp>
        <p:nvSpPr>
          <p:cNvPr id="11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FB8BC7F-CF94-BF43-A376-0BB05D5E070F}" type="datetime1">
              <a:rPr lang="de-DE" smtClean="0"/>
              <a:t>27.11.2023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892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 rot="10800000">
            <a:off x="-257176" y="0"/>
            <a:ext cx="3471863" cy="97536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accent1"/>
              </a:gs>
              <a:gs pos="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078880" y="642943"/>
            <a:ext cx="10994073" cy="1390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txBody>
          <a:bodyPr vert="horz" lIns="432000" anchor="ctr" anchorCtr="0"/>
          <a:lstStyle>
            <a:lvl1pPr>
              <a:defRPr sz="4000" b="1" i="0" spc="20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Agenda Headline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2014553" y="2452054"/>
            <a:ext cx="10058400" cy="11955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900000" anchor="ctr" anchorCtr="0"/>
          <a:lstStyle>
            <a:lvl1pPr>
              <a:defRPr sz="3000" baseline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2014553" y="4038734"/>
            <a:ext cx="10058400" cy="11955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900000" anchor="ctr" anchorCtr="0"/>
          <a:lstStyle>
            <a:lvl1pPr>
              <a:defRPr sz="3000" baseline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2014553" y="5646274"/>
            <a:ext cx="10058400" cy="11955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900000" anchor="ctr" anchorCtr="0"/>
          <a:lstStyle>
            <a:lvl1pPr>
              <a:defRPr sz="3000" baseline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014553" y="7258661"/>
            <a:ext cx="10058400" cy="11955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900000" anchor="ctr" anchorCtr="0"/>
          <a:lstStyle>
            <a:lvl1pPr>
              <a:defRPr sz="3000" baseline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5941B6D1-2B34-5F4A-84E0-C37148C82119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8788134"/>
            <a:ext cx="1869720" cy="882409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 rot="10800000">
            <a:off x="6543675" y="0"/>
            <a:ext cx="6461125" cy="97536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  <a:gs pos="100000">
                <a:schemeClr val="accent1"/>
              </a:gs>
            </a:gsLst>
          </a:gradFill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11200" y="533400"/>
            <a:ext cx="5334000" cy="1219200"/>
          </a:xfrm>
          <a:prstGeom prst="rect">
            <a:avLst/>
          </a:prstGeom>
          <a:noFill/>
        </p:spPr>
        <p:txBody>
          <a:bodyPr vert="horz"/>
          <a:lstStyle>
            <a:lvl1pPr>
              <a:defRPr sz="3000" b="0" i="0" kern="1200" spc="70" baseline="0">
                <a:solidFill>
                  <a:schemeClr val="accent1"/>
                </a:solidFill>
              </a:defRPr>
            </a:lvl1pPr>
            <a:lvl2pPr>
              <a:defRPr sz="3000" b="1" i="0">
                <a:solidFill>
                  <a:schemeClr val="tx2"/>
                </a:solidFill>
              </a:defRPr>
            </a:lvl2pPr>
            <a:lvl3pPr>
              <a:defRPr sz="3000" b="1" i="0">
                <a:solidFill>
                  <a:schemeClr val="tx2"/>
                </a:solidFill>
              </a:defRPr>
            </a:lvl3pPr>
            <a:lvl4pPr>
              <a:defRPr sz="3000" b="1" i="0">
                <a:solidFill>
                  <a:schemeClr val="tx2"/>
                </a:solidFill>
              </a:defRPr>
            </a:lvl4pPr>
            <a:lvl5pPr>
              <a:defRPr sz="3000" b="1" i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092968" y="533400"/>
            <a:ext cx="5334000" cy="1219200"/>
          </a:xfrm>
          <a:prstGeom prst="rect">
            <a:avLst/>
          </a:prstGeom>
        </p:spPr>
        <p:txBody>
          <a:bodyPr vert="horz"/>
          <a:lstStyle>
            <a:lvl1pPr>
              <a:defRPr sz="3000" b="0" i="0" spc="70">
                <a:solidFill>
                  <a:schemeClr val="bg1"/>
                </a:solidFill>
              </a:defRPr>
            </a:lvl1pPr>
            <a:lvl2pPr>
              <a:defRPr sz="3000" b="0" i="0" spc="70">
                <a:solidFill>
                  <a:schemeClr val="bg1"/>
                </a:solidFill>
              </a:defRPr>
            </a:lvl2pPr>
            <a:lvl3pPr>
              <a:defRPr sz="3000" b="1" i="0">
                <a:solidFill>
                  <a:schemeClr val="accent1"/>
                </a:solidFill>
              </a:defRPr>
            </a:lvl3pPr>
            <a:lvl4pPr>
              <a:defRPr sz="3000" b="1" i="0">
                <a:solidFill>
                  <a:schemeClr val="accent1"/>
                </a:solidFill>
              </a:defRPr>
            </a:lvl4pPr>
            <a:lvl5pPr>
              <a:defRPr sz="3000" b="1" i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endParaRPr lang="de-DE" dirty="0" smtClean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17ECBC-BD38-984F-8C39-1131A5FBC137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1200" y="2133601"/>
            <a:ext cx="5436701" cy="6858000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>
                <a:schemeClr val="accent1"/>
              </a:buClr>
              <a:buSzPct val="60000"/>
              <a:buFont typeface="LucidaGrande" charset="0"/>
              <a:buChar char="▶"/>
              <a:defRPr sz="2600" kern="0" cap="none" spc="0" normalizeH="0" baseline="0">
                <a:solidFill>
                  <a:schemeClr val="accent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err="1" smtClean="0"/>
              <a:t>Zweite</a:t>
            </a:r>
            <a:endParaRPr lang="en-GB" spc="100" dirty="0" smtClean="0"/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endParaRPr lang="en-GB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092968" y="2133601"/>
            <a:ext cx="5436701" cy="6858000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>
                <a:schemeClr val="bg1"/>
              </a:buClr>
              <a:buSzPct val="60000"/>
              <a:buFont typeface="LucidaGrande" charset="0"/>
              <a:buChar char="▶"/>
              <a:defRPr sz="2600" kern="0" cap="none" spc="0" normalizeH="0" baseline="0">
                <a:solidFill>
                  <a:schemeClr val="bg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err="1" smtClean="0"/>
              <a:t>Zweite</a:t>
            </a:r>
            <a:endParaRPr lang="en-GB" spc="100" dirty="0" smtClean="0"/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71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6569081" y="533400"/>
            <a:ext cx="5339" cy="8332801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0"/>
              <a:tileRect/>
            </a:gra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11200" y="533400"/>
            <a:ext cx="5334000" cy="1219200"/>
          </a:xfrm>
          <a:prstGeom prst="rect">
            <a:avLst/>
          </a:prstGeom>
        </p:spPr>
        <p:txBody>
          <a:bodyPr vert="horz"/>
          <a:lstStyle>
            <a:lvl1pPr>
              <a:defRPr sz="3000" b="0" i="0" kern="1200" spc="70">
                <a:solidFill>
                  <a:schemeClr val="tx1"/>
                </a:solidFill>
              </a:defRPr>
            </a:lvl1pPr>
            <a:lvl2pPr>
              <a:defRPr sz="3000" b="1" i="0">
                <a:solidFill>
                  <a:schemeClr val="tx2"/>
                </a:solidFill>
              </a:defRPr>
            </a:lvl2pPr>
            <a:lvl3pPr>
              <a:defRPr sz="3000" b="1" i="0">
                <a:solidFill>
                  <a:schemeClr val="tx2"/>
                </a:solidFill>
              </a:defRPr>
            </a:lvl3pPr>
            <a:lvl4pPr>
              <a:defRPr sz="3000" b="1" i="0">
                <a:solidFill>
                  <a:schemeClr val="tx2"/>
                </a:solidFill>
              </a:defRPr>
            </a:lvl4pPr>
            <a:lvl5pPr>
              <a:defRPr sz="3000" b="1" i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071800" y="533400"/>
            <a:ext cx="5334000" cy="1219200"/>
          </a:xfrm>
          <a:prstGeom prst="rect">
            <a:avLst/>
          </a:prstGeom>
        </p:spPr>
        <p:txBody>
          <a:bodyPr vert="horz"/>
          <a:lstStyle>
            <a:lvl1pPr>
              <a:defRPr sz="3000" b="0" i="0" kern="1200" spc="70" baseline="0">
                <a:solidFill>
                  <a:schemeClr val="accent1"/>
                </a:solidFill>
              </a:defRPr>
            </a:lvl1pPr>
            <a:lvl2pPr>
              <a:defRPr sz="3000" b="1" i="0">
                <a:solidFill>
                  <a:schemeClr val="tx2"/>
                </a:solidFill>
              </a:defRPr>
            </a:lvl2pPr>
            <a:lvl3pPr>
              <a:defRPr sz="3000" b="1" i="0">
                <a:solidFill>
                  <a:schemeClr val="tx2"/>
                </a:solidFill>
              </a:defRPr>
            </a:lvl3pPr>
            <a:lvl4pPr>
              <a:defRPr sz="3000" b="1" i="0">
                <a:solidFill>
                  <a:schemeClr val="tx2"/>
                </a:solidFill>
              </a:defRPr>
            </a:lvl4pPr>
            <a:lvl5pPr>
              <a:defRPr sz="3000" b="1" i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7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93C31354-65EC-A64D-B6B8-91420627B742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025" y="2133601"/>
            <a:ext cx="5436701" cy="6858000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>
                <a:schemeClr val="tx1"/>
              </a:buClr>
              <a:buSzPct val="60000"/>
              <a:buFont typeface="LucidaGrande" charset="0"/>
              <a:buChar char="▶"/>
              <a:defRPr sz="2600" kern="0" cap="none" spc="0" normalizeH="0" baseline="0">
                <a:solidFill>
                  <a:schemeClr val="tx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err="1" smtClean="0"/>
              <a:t>Zweite</a:t>
            </a:r>
            <a:endParaRPr lang="en-GB" spc="100" dirty="0" smtClean="0"/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endParaRPr lang="en-GB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071800" y="2133601"/>
            <a:ext cx="5436701" cy="6858000"/>
          </a:xfrm>
          <a:prstGeom prst="rect">
            <a:avLst/>
          </a:prstGeom>
        </p:spPr>
        <p:txBody>
          <a:bodyPr/>
          <a:lstStyle>
            <a:lvl1pPr marL="0" indent="-680400" algn="l">
              <a:lnSpc>
                <a:spcPts val="3120"/>
              </a:lnSpc>
              <a:spcAft>
                <a:spcPts val="1200"/>
              </a:spcAft>
              <a:buClr>
                <a:schemeClr val="accent1"/>
              </a:buClr>
              <a:buSzPct val="60000"/>
              <a:buFont typeface="LucidaGrande" charset="0"/>
              <a:buChar char="▶"/>
              <a:defRPr sz="2600" kern="0" cap="none" spc="0" normalizeH="0" baseline="0">
                <a:solidFill>
                  <a:schemeClr val="accent1"/>
                </a:solidFill>
              </a:defRPr>
            </a:lvl1pPr>
          </a:lstStyle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smtClean="0"/>
              <a:t>Hello Bullets</a:t>
            </a:r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r>
              <a:rPr lang="en-GB" spc="100" dirty="0" err="1" smtClean="0"/>
              <a:t>Zweite</a:t>
            </a:r>
            <a:endParaRPr lang="en-GB" spc="100" dirty="0" smtClean="0"/>
          </a:p>
          <a:p>
            <a:pPr indent="-464400">
              <a:spcBef>
                <a:spcPts val="2400"/>
              </a:spcBef>
              <a:buSzPct val="70000"/>
              <a:buFont typeface="Lucida Grande"/>
              <a:buChar char="▶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3"/>
          <p:cNvSpPr>
            <a:spLocks noGrp="1"/>
          </p:cNvSpPr>
          <p:nvPr>
            <p:ph type="body" idx="1" hasCustomPrompt="1"/>
          </p:nvPr>
        </p:nvSpPr>
        <p:spPr>
          <a:xfrm>
            <a:off x="650240" y="3372312"/>
            <a:ext cx="3625311" cy="51967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</a:lstStyle>
          <a:p>
            <a:pPr lvl="0"/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thoughts</a:t>
            </a:r>
            <a:endParaRPr lang="de-DE" dirty="0" smtClean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50240" y="649064"/>
            <a:ext cx="3625311" cy="1847895"/>
          </a:xfrm>
          <a:prstGeom prst="rect">
            <a:avLst/>
          </a:prstGeom>
        </p:spPr>
        <p:txBody>
          <a:bodyPr vert="horz" lIns="0" anchor="b" anchorCtr="0">
            <a:normAutofit/>
          </a:bodyPr>
          <a:lstStyle>
            <a:lvl1pPr>
              <a:defRPr sz="3600" b="0" i="0" spc="20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Insert a </a:t>
            </a:r>
            <a:r>
              <a:rPr lang="de-DE" dirty="0" err="1" smtClean="0"/>
              <a:t>blue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Headline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6" y="8774285"/>
            <a:ext cx="1917081" cy="896258"/>
          </a:xfrm>
          <a:prstGeom prst="rect">
            <a:avLst/>
          </a:prstGeom>
        </p:spPr>
      </p:pic>
      <p:sp>
        <p:nvSpPr>
          <p:cNvPr id="14" name="Holder 3"/>
          <p:cNvSpPr>
            <a:spLocks noGrp="1"/>
          </p:cNvSpPr>
          <p:nvPr>
            <p:ph type="dt" sz="half" idx="6"/>
          </p:nvPr>
        </p:nvSpPr>
        <p:spPr>
          <a:xfrm>
            <a:off x="11226762" y="9229163"/>
            <a:ext cx="1127798" cy="296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A287B5B3-78CA-634F-ACB6-0B573F1ECDC2}" type="datetime1">
              <a:rPr lang="de-DE" smtClean="0"/>
              <a:t>27.11.2023</a:t>
            </a:fld>
            <a:endParaRPr lang="en-US" dirty="0" smtClean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622300" y="8866201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421530" y="649064"/>
            <a:ext cx="7920000" cy="7920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59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622300" y="9144000"/>
            <a:ext cx="11732260" cy="0"/>
          </a:xfrm>
          <a:prstGeom prst="line">
            <a:avLst/>
          </a:prstGeom>
          <a:ln w="158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8" descr="BORDA_Claim_1_web-rgb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6" y="568698"/>
            <a:ext cx="4348789" cy="25423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  <p:sldLayoutId id="2147483669" r:id="rId3"/>
    <p:sldLayoutId id="2147483678" r:id="rId4"/>
    <p:sldLayoutId id="2147483670" r:id="rId5"/>
    <p:sldLayoutId id="2147483679" r:id="rId6"/>
    <p:sldLayoutId id="2147483676" r:id="rId7"/>
    <p:sldLayoutId id="2147483662" r:id="rId8"/>
    <p:sldLayoutId id="2147483667" r:id="rId9"/>
    <p:sldLayoutId id="2147483680" r:id="rId10"/>
    <p:sldLayoutId id="2147483663" r:id="rId11"/>
    <p:sldLayoutId id="2147483673" r:id="rId12"/>
    <p:sldLayoutId id="2147483677" r:id="rId13"/>
    <p:sldLayoutId id="2147483675" r:id="rId14"/>
    <p:sldLayoutId id="2147483671" r:id="rId15"/>
  </p:sldLayoutIdLst>
  <p:timing>
    <p:tnLst>
      <p:par>
        <p:cTn id="1" dur="indefinite" restart="never" nodeType="tmRoot"/>
      </p:par>
    </p:tnLst>
  </p:timing>
  <p:hf sldNum="0" hdr="0" ftr="0"/>
  <p:txStyles>
    <p:titleStyle>
      <a:lvl1pPr>
        <a:defRPr sz="4000" b="1" i="0"/>
      </a:lvl1pPr>
    </p:titleStyle>
    <p:bodyStyle>
      <a:lvl1pPr>
        <a:defRPr sz="1800">
          <a:latin typeface="Arial"/>
          <a:cs typeface="Arial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cholarpublishing.org/index.php/AIVP/article/view/1540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584" y="3901113"/>
            <a:ext cx="5312847" cy="3170099"/>
          </a:xfrm>
        </p:spPr>
        <p:txBody>
          <a:bodyPr/>
          <a:lstStyle/>
          <a:p>
            <a:r>
              <a:rPr lang="en-US" dirty="0" smtClean="0"/>
              <a:t>Challenges of Upscaling FSM Services in Unplanned  Settlements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6"/>
          </p:nvPr>
        </p:nvSpPr>
        <p:spPr>
          <a:xfrm>
            <a:off x="11042073" y="9229163"/>
            <a:ext cx="1312487" cy="296801"/>
          </a:xfrm>
        </p:spPr>
        <p:txBody>
          <a:bodyPr/>
          <a:lstStyle/>
          <a:p>
            <a:fld id="{F2F2758F-BD76-5342-9EAE-CC7BAE8EAD22}" type="datetime1">
              <a:rPr lang="de-DE" smtClean="0"/>
              <a:t>27.11.2023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80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6"/>
          </p:nvPr>
        </p:nvSpPr>
        <p:spPr>
          <a:xfrm>
            <a:off x="10598727" y="9229163"/>
            <a:ext cx="1755833" cy="29680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75E00-F8D0-F243-9177-08555B25D103}" type="datetime1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2443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27.11.2023</a:t>
            </a:fld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443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Bild 2" descr="BORDA_Claim_1_web-rgb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88" y="1614488"/>
            <a:ext cx="10272475" cy="6005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7428" y="7344948"/>
            <a:ext cx="96623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Simwambi etal, Effects </a:t>
            </a:r>
            <a:r>
              <a:rPr lang="en-US" dirty="0">
                <a:hlinkClick r:id="rId3"/>
              </a:rPr>
              <a:t>of Poor Solid Waste Management on Faecal Sludge Emptying, Treatment and Disposal Services in Lusaka | European Journal of Applied Sciences (scholarpublishing.org)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7019" y="2001615"/>
            <a:ext cx="5216540" cy="4176447"/>
          </a:xfrm>
        </p:spPr>
        <p:txBody>
          <a:bodyPr/>
          <a:lstStyle/>
          <a:p>
            <a:pPr marL="571500" indent="-5715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FSM projects have been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Initiated in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Lusaka since 2011, and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c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urrently the utility is rolling CWIS. </a:t>
            </a:r>
          </a:p>
          <a:p>
            <a:pPr marL="571500" indent="-5715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Faecal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sludge management  projects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have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faced/are facing many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operational challenges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due to variable site dynamics </a:t>
            </a:r>
            <a:endParaRPr lang="en-US" altLang="en-US" sz="24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571500" indent="-5715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This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study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highlights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challenges of faecal sludge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management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services along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the sanitation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service chain. </a:t>
            </a:r>
            <a:endParaRPr lang="en-US" altLang="en-US" sz="24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FSM In Lusaka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61" y="1964298"/>
            <a:ext cx="4422438" cy="3316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61" y="5416261"/>
            <a:ext cx="4422438" cy="33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1096945"/>
            <a:ext cx="6079603" cy="7777424"/>
          </a:xfrm>
        </p:spPr>
        <p:txBody>
          <a:bodyPr/>
          <a:lstStyle/>
          <a:p>
            <a:pPr indent="0" algn="just">
              <a:lnSpc>
                <a:spcPct val="95000"/>
              </a:lnSpc>
              <a:buNone/>
              <a:defRPr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The study adopts the  case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study approach through:</a:t>
            </a:r>
            <a:endParaRPr lang="en-US" altLang="en-US" sz="24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Analysis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of 10004 surveys with data on OSS facilities and solid waste management at household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level;</a:t>
            </a:r>
          </a:p>
          <a:p>
            <a:pPr marL="342900" indent="-342900" algn="just">
              <a:lnSpc>
                <a:spcPct val="95000"/>
              </a:lnSpc>
              <a:defRPr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From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three peri-urban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areas of Lusaka Chazanga(4134), </a:t>
            </a:r>
            <a:r>
              <a:rPr lang="en-US" altLang="en-US" sz="2400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Chawama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(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4054) and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George (1816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)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Measuring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physical and chemical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content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of sludge from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household pits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from </a:t>
            </a: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peri-urban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settlements 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Analysis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of field tests on four pit emptying equipment:</a:t>
            </a:r>
          </a:p>
          <a:p>
            <a:pPr marL="514350" lvl="8" indent="-514350" algn="just">
              <a:lnSpc>
                <a:spcPct val="95000"/>
              </a:lnSpc>
              <a:buFont typeface="+mj-lt"/>
              <a:buAutoNum type="romanLcPeriod"/>
              <a:defRPr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	Gulper</a:t>
            </a:r>
          </a:p>
          <a:p>
            <a:pPr marL="514350" lvl="8" indent="-514350" algn="just">
              <a:lnSpc>
                <a:spcPct val="95000"/>
              </a:lnSpc>
              <a:buFont typeface="+mj-lt"/>
              <a:buAutoNum type="romanLcPeriod"/>
              <a:defRPr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	Flex X</a:t>
            </a:r>
          </a:p>
          <a:p>
            <a:pPr marL="514350" lvl="8" indent="-514350" algn="just">
              <a:lnSpc>
                <a:spcPct val="95000"/>
              </a:lnSpc>
              <a:buFont typeface="+mj-lt"/>
              <a:buAutoNum type="romanLcPeriod"/>
              <a:defRPr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	</a:t>
            </a:r>
            <a:r>
              <a:rPr lang="en-US" altLang="en-US" sz="2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eVAC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 _MK3</a:t>
            </a:r>
          </a:p>
          <a:p>
            <a:pPr marL="514350" lvl="8" indent="-514350" algn="just">
              <a:lnSpc>
                <a:spcPct val="95000"/>
              </a:lnSpc>
              <a:buFont typeface="+mj-lt"/>
              <a:buAutoNum type="romanLcPeriod"/>
              <a:defRPr/>
            </a:pP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	Modified garden tools 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Field observations and Surveys 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with Faecal sludge service teams  and managers of faecal sludge treatment plants 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299776"/>
            <a:ext cx="11704320" cy="797169"/>
          </a:xfrm>
        </p:spPr>
        <p:txBody>
          <a:bodyPr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Study</a:t>
            </a:r>
            <a: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altLang="en-US" sz="44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Design</a:t>
            </a:r>
            <a: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206" t="9913" r="11514" b="2931"/>
          <a:stretch/>
        </p:blipFill>
        <p:spPr>
          <a:xfrm>
            <a:off x="6714603" y="1096945"/>
            <a:ext cx="2848709" cy="4947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78" t="8686" r="25846" b="13988"/>
          <a:stretch/>
        </p:blipFill>
        <p:spPr>
          <a:xfrm>
            <a:off x="9570932" y="1096945"/>
            <a:ext cx="2992139" cy="50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658" y="42331"/>
            <a:ext cx="11704320" cy="1411332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Results: Waste </a:t>
            </a: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management at HH Level  </a:t>
            </a:r>
            <a: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/>
            </a:r>
            <a:b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>
          <a:xfrm>
            <a:off x="10339754" y="9229163"/>
            <a:ext cx="2014806" cy="296801"/>
          </a:xfrm>
        </p:spPr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graphicFrame>
        <p:nvGraphicFramePr>
          <p:cNvPr id="9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0682879"/>
              </p:ext>
            </p:extLst>
          </p:nvPr>
        </p:nvGraphicFramePr>
        <p:xfrm>
          <a:off x="779658" y="994960"/>
          <a:ext cx="10826188" cy="762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91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7975" y="920299"/>
            <a:ext cx="4527062" cy="7555486"/>
          </a:xfrm>
        </p:spPr>
        <p:txBody>
          <a:bodyPr/>
          <a:lstStyle/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About 80% of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the studied peri-urban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households rely on pit latrines and approximately 20% flush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systems </a:t>
            </a:r>
            <a:endParaRPr lang="en-US" altLang="en-US" sz="28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 minimum 1 % solid waste generated in peri-urban areas end up in pit latrines  </a:t>
            </a:r>
          </a:p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An average 150kg of solid waste is contained per cubic meter of pit latrine sludge in areas with poor solid waste management services –about 30% of solid waste could be thrown into pit latrines in areas lacking services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240" y="42331"/>
            <a:ext cx="11704320" cy="1411332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Results: </a:t>
            </a:r>
            <a:r>
              <a:rPr lang="en-US" altLang="en-US" sz="44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Capture &amp;Storage</a:t>
            </a:r>
            <a: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/>
            </a:r>
            <a:br>
              <a:rPr lang="en-US" altLang="en-US" sz="72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23" y="680608"/>
            <a:ext cx="7089523" cy="407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11723" y="4751702"/>
            <a:ext cx="6318923" cy="39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7975" y="920299"/>
            <a:ext cx="4874194" cy="7555486"/>
          </a:xfrm>
        </p:spPr>
        <p:txBody>
          <a:bodyPr/>
          <a:lstStyle/>
          <a:p>
            <a:pPr marL="342900" indent="-3429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Presence of inorganic material in sludge </a:t>
            </a:r>
          </a:p>
          <a:p>
            <a:pPr marL="342900" lvl="7" indent="-3429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increases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emptying time more than two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times</a:t>
            </a:r>
          </a:p>
          <a:p>
            <a:pPr marL="342900" lvl="7" indent="-3429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Increases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Failure of emptying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technologies</a:t>
            </a:r>
          </a:p>
          <a:p>
            <a:pPr marL="342900" lvl="7" indent="-3429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Many emptying t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echnologies fail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many times due to clogging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caused by waste </a:t>
            </a:r>
          </a:p>
          <a:p>
            <a:pPr marL="342900" lvl="7" indent="-3429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Pumping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technologies have a need of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huge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suction power.</a:t>
            </a:r>
          </a:p>
          <a:p>
            <a:pPr marL="342900" lvl="7" indent="-3429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Sludge d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ilution in pits is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necessary to allow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for suction and pumping </a:t>
            </a:r>
            <a:endParaRPr lang="en-US" altLang="en-US" sz="28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342900" indent="-3429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Pits need to be punctured  compromising the integrity of the structure- at least one OSS facility collapses every year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975" y="170021"/>
            <a:ext cx="11704320" cy="750278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Results</a:t>
            </a:r>
            <a:r>
              <a:rPr lang="en-US" altLang="en-US" sz="44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: Emptying &amp; Transportation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>
          <a:xfrm>
            <a:off x="10796954" y="9229163"/>
            <a:ext cx="1557606" cy="296801"/>
          </a:xfrm>
        </p:spPr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69" y="1221900"/>
            <a:ext cx="5019465" cy="3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168" y="4339848"/>
            <a:ext cx="6742391" cy="449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061" y="1226255"/>
            <a:ext cx="3890497" cy="34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7974" y="1077019"/>
            <a:ext cx="5450455" cy="5909935"/>
          </a:xfrm>
        </p:spPr>
        <p:txBody>
          <a:bodyPr/>
          <a:lstStyle/>
          <a:p>
            <a:pPr indent="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Inorganic substances in sludge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increases cost of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sludge treatment</a:t>
            </a:r>
            <a:endParaRPr lang="en-US" altLang="en-US" sz="28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Extra Personnel-There is need of at least one person to be washing out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solids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during feeding of the treatment plant </a:t>
            </a:r>
          </a:p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There is longer operation times at the plant treatment plant due to the need of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waste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separation and washing (3X)</a:t>
            </a:r>
          </a:p>
          <a:p>
            <a:pPr marL="342900" indent="-3429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About 5% of income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from sludge services is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used in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managing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inorganic solid waste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at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the treatment plant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974" y="164516"/>
            <a:ext cx="11704320" cy="72126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Results</a:t>
            </a:r>
            <a:r>
              <a:rPr lang="en-US" altLang="en-US" sz="4400" kern="1200" spc="0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: </a:t>
            </a: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Treatment, </a:t>
            </a:r>
            <a:r>
              <a:rPr lang="en-US" altLang="en-US" sz="4400" kern="1200" spc="0" dirty="0" err="1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Enduse</a:t>
            </a: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Disposal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483" y="1077019"/>
            <a:ext cx="5080465" cy="338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73" y="4395239"/>
            <a:ext cx="4973575" cy="37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7976" y="1077019"/>
            <a:ext cx="8075834" cy="6648489"/>
          </a:xfrm>
        </p:spPr>
        <p:txBody>
          <a:bodyPr/>
          <a:lstStyle/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Haphazard construction of inadequate  unstandardized sanitation facilities slows the advancement of safe and hygienic sludge management services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Professionalization of safe sludge management services can be quickened from engagement of existing service providers before engaging new comers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Sludge management can be enhanced with the use of complimentary hygiene information, education, communication and complimentary service provision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Need to understand the community historic sanitation dynamics during OSS and FSM promotion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240" y="23445"/>
            <a:ext cx="11704320" cy="77372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Lessons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>
          <a:xfrm>
            <a:off x="10750062" y="9229163"/>
            <a:ext cx="1604498" cy="296801"/>
          </a:xfrm>
        </p:spPr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810" y="1215079"/>
            <a:ext cx="339576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7975" y="591887"/>
            <a:ext cx="8572645" cy="8134624"/>
          </a:xfrm>
        </p:spPr>
        <p:txBody>
          <a:bodyPr/>
          <a:lstStyle/>
          <a:p>
            <a:pPr marL="457200" marR="0" lvl="0" indent="-45720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There is need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to promote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standards for all sanitation systems and the standards must be adequately enforced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FSM projects must be run with complimentary projects </a:t>
            </a:r>
            <a:r>
              <a:rPr lang="en-US" altLang="en-US" sz="2800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e.g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Community sensitization and awareness on solid waste management awareness campaigns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olid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waste management 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services must be advanced (Household menstrual Health and hygiene product management awareness)  </a:t>
            </a:r>
            <a:endParaRPr lang="en-US" altLang="en-US" sz="2800" kern="1200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Solid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waste management must be planned for in future FSM projects: </a:t>
            </a:r>
            <a:endParaRPr lang="en-US" alt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Systems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that enhance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the promotion of sludge management complimentary services must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be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developed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e.g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tariff bundling of water and solid 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waste together </a:t>
            </a:r>
            <a:endParaRPr lang="en-US" alt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Capacity building measures and monitoring mechanisms for  sludge service providers  need to be enhanced 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Promotion of facilities/ systems that discourage the dumping of inorganic materials into sanitation facilities</a:t>
            </a: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457200" indent="-457200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240" y="13507"/>
            <a:ext cx="11704320" cy="578946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r>
              <a:rPr lang="en-US" altLang="en-US" sz="4400" kern="1200" spc="0" dirty="0" smtClean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Recommendations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>
          <a:xfrm>
            <a:off x="10585938" y="9229163"/>
            <a:ext cx="1768622" cy="296801"/>
          </a:xfrm>
        </p:spPr>
        <p:txBody>
          <a:bodyPr/>
          <a:lstStyle/>
          <a:p>
            <a:fld id="{A02259EE-D4F9-4646-8486-591C0E0D391F}" type="datetime1">
              <a:rPr lang="de-DE" smtClean="0"/>
              <a:t>27.11.2023</a:t>
            </a:fld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620" y="687971"/>
            <a:ext cx="3425241" cy="40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36637"/>
      </p:ext>
    </p:extLst>
  </p:cSld>
  <p:clrMapOvr>
    <a:masterClrMapping/>
  </p:clrMapOvr>
</p:sld>
</file>

<file path=ppt/theme/theme1.xml><?xml version="1.0" encoding="utf-8"?>
<a:theme xmlns:a="http://schemas.openxmlformats.org/drawingml/2006/main" name="BORDA_2017_powerpoint">
  <a:themeElements>
    <a:clrScheme name="Borda_Farbspektrum">
      <a:dk1>
        <a:sysClr val="windowText" lastClr="000000"/>
      </a:dk1>
      <a:lt1>
        <a:sysClr val="window" lastClr="FFFFFF"/>
      </a:lt1>
      <a:dk2>
        <a:srgbClr val="244392"/>
      </a:dk2>
      <a:lt2>
        <a:srgbClr val="D0E5EB"/>
      </a:lt2>
      <a:accent1>
        <a:srgbClr val="1AB4CB"/>
      </a:accent1>
      <a:accent2>
        <a:srgbClr val="E54F4F"/>
      </a:accent2>
      <a:accent3>
        <a:srgbClr val="49A259"/>
      </a:accent3>
      <a:accent4>
        <a:srgbClr val="8356A2"/>
      </a:accent4>
      <a:accent5>
        <a:srgbClr val="E5E342"/>
      </a:accent5>
      <a:accent6>
        <a:srgbClr val="F38337"/>
      </a:accent6>
      <a:hlink>
        <a:srgbClr val="1EA6BF"/>
      </a:hlink>
      <a:folHlink>
        <a:srgbClr val="1B2F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51AF01AC0EF846A7312735ACFD0002" ma:contentTypeVersion="18" ma:contentTypeDescription="Ein neues Dokument erstellen." ma:contentTypeScope="" ma:versionID="4b0ba60aaefef9ecb0049bc6e16f7070">
  <xsd:schema xmlns:xsd="http://www.w3.org/2001/XMLSchema" xmlns:xs="http://www.w3.org/2001/XMLSchema" xmlns:p="http://schemas.microsoft.com/office/2006/metadata/properties" xmlns:ns2="44217f18-5833-4f58-84fa-a3c31bbed2d9" xmlns:ns3="da8c9962-a875-4363-8741-ed508f5f7ab8" targetNamespace="http://schemas.microsoft.com/office/2006/metadata/properties" ma:root="true" ma:fieldsID="98e946a5bcf5fe6fe6a91ae9ec627c5b" ns2:_="" ns3:_="">
    <xsd:import namespace="44217f18-5833-4f58-84fa-a3c31bbed2d9"/>
    <xsd:import namespace="da8c9962-a875-4363-8741-ed508f5f7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Favorit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217f18-5833-4f58-84fa-a3c31bbed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f2ea7b5-195d-4d8c-b0b0-758818fb8c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avoriten" ma:index="24" nillable="true" ma:displayName="Favoriten" ma:format="Dropdown" ma:internalName="Favoriten">
      <xsd:simpleType>
        <xsd:restriction base="dms:Choice">
          <xsd:enumeration value="Auswahl 1"/>
          <xsd:enumeration value="Auswahl 2"/>
          <xsd:enumeration value="Auswahl 3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c9962-a875-4363-8741-ed508f5f7a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be2ca5-b4bb-4bce-a17c-f237dd9dfe4b}" ma:internalName="TaxCatchAll" ma:showField="CatchAllData" ma:web="da8c9962-a875-4363-8741-ed508f5f7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8c9962-a875-4363-8741-ed508f5f7ab8" xsi:nil="true"/>
    <lcf76f155ced4ddcb4097134ff3c332f xmlns="44217f18-5833-4f58-84fa-a3c31bbed2d9">
      <Terms xmlns="http://schemas.microsoft.com/office/infopath/2007/PartnerControls"/>
    </lcf76f155ced4ddcb4097134ff3c332f>
    <Favoriten xmlns="44217f18-5833-4f58-84fa-a3c31bbed2d9" xsi:nil="true"/>
  </documentManagement>
</p:properties>
</file>

<file path=customXml/itemProps1.xml><?xml version="1.0" encoding="utf-8"?>
<ds:datastoreItem xmlns:ds="http://schemas.openxmlformats.org/officeDocument/2006/customXml" ds:itemID="{A5D7A955-7347-428B-BDE8-C3A768F6219F}"/>
</file>

<file path=customXml/itemProps2.xml><?xml version="1.0" encoding="utf-8"?>
<ds:datastoreItem xmlns:ds="http://schemas.openxmlformats.org/officeDocument/2006/customXml" ds:itemID="{3C86B18D-A3FF-4F6C-9C63-3D9C75F886D3}"/>
</file>

<file path=customXml/itemProps3.xml><?xml version="1.0" encoding="utf-8"?>
<ds:datastoreItem xmlns:ds="http://schemas.openxmlformats.org/officeDocument/2006/customXml" ds:itemID="{66F03175-7EA0-43C9-A9ED-788894BA16B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13370</TotalTime>
  <Words>598</Words>
  <Application>Microsoft Office PowerPoint</Application>
  <PresentationFormat>Custom</PresentationFormat>
  <Paragraphs>62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MS PGothic</vt:lpstr>
      <vt:lpstr>Arial</vt:lpstr>
      <vt:lpstr>Calibri</vt:lpstr>
      <vt:lpstr>Lucida Grande</vt:lpstr>
      <vt:lpstr>LucidaGrande</vt:lpstr>
      <vt:lpstr>Times New Roman</vt:lpstr>
      <vt:lpstr>Wingdings</vt:lpstr>
      <vt:lpstr>BORDA_2017_powerpoint</vt:lpstr>
      <vt:lpstr>Challenges of Upscaling FSM Services in Unplanned  Settlements </vt:lpstr>
      <vt:lpstr>Challenges of FSM In Lusaka </vt:lpstr>
      <vt:lpstr>Study Design </vt:lpstr>
      <vt:lpstr>Results: Waste management at HH Level   </vt:lpstr>
      <vt:lpstr>Results: Capture &amp;Storage </vt:lpstr>
      <vt:lpstr>Results: Emptying &amp; Transportation </vt:lpstr>
      <vt:lpstr>Results: Treatment, Enduse and Disposal  </vt:lpstr>
      <vt:lpstr>Lessons </vt:lpstr>
      <vt:lpstr>Recommendations  </vt:lpstr>
      <vt:lpstr>PowerPoint Presentation</vt:lpstr>
    </vt:vector>
  </TitlesOfParts>
  <Manager/>
  <Company>gegenfeuer – büro für gestaltung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BORDA</dc:subject>
  <dc:creator>domme gegenfeuer</dc:creator>
  <cp:keywords/>
  <dc:description/>
  <cp:lastModifiedBy>Aubrey Simwambi</cp:lastModifiedBy>
  <cp:revision>227</cp:revision>
  <cp:lastPrinted>2023-11-27T14:33:31Z</cp:lastPrinted>
  <dcterms:created xsi:type="dcterms:W3CDTF">2017-08-10T12:32:20Z</dcterms:created>
  <dcterms:modified xsi:type="dcterms:W3CDTF">2023-11-27T15:28:34Z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0x010100F751AF01AC0EF846A7312735ACFD0002</vt:lpwstr>
  </property>
</Properties>
</file>