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8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Masters/notesMaster1.xml" ContentType="application/vnd.openxmlformats-officedocument.presentationml.notesMaster+xml"/>
  <Override PartName="/ppt/authors.xml" ContentType="application/vnd.ms-powerpoint.authors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6" r:id="rId2"/>
    <p:sldId id="416" r:id="rId3"/>
    <p:sldId id="424" r:id="rId4"/>
    <p:sldId id="371" r:id="rId5"/>
    <p:sldId id="375" r:id="rId6"/>
    <p:sldId id="374" r:id="rId7"/>
    <p:sldId id="425" r:id="rId8"/>
    <p:sldId id="403" r:id="rId9"/>
    <p:sldId id="404" r:id="rId10"/>
    <p:sldId id="405" r:id="rId11"/>
    <p:sldId id="406" r:id="rId12"/>
    <p:sldId id="407" r:id="rId13"/>
    <p:sldId id="426" r:id="rId14"/>
    <p:sldId id="415" r:id="rId15"/>
    <p:sldId id="418" r:id="rId16"/>
    <p:sldId id="419" r:id="rId17"/>
    <p:sldId id="420" r:id="rId18"/>
    <p:sldId id="421" r:id="rId19"/>
    <p:sldId id="428" r:id="rId20"/>
    <p:sldId id="376" r:id="rId21"/>
    <p:sldId id="377" r:id="rId22"/>
    <p:sldId id="427" r:id="rId23"/>
    <p:sldId id="422" r:id="rId24"/>
    <p:sldId id="423" r:id="rId25"/>
    <p:sldId id="372" r:id="rId26"/>
    <p:sldId id="361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DBC77B5-E155-0A35-8E36-BEFE048D794D}" name="Safwatul Niloy" initials="SN" userId="S::SNiloy@oxfam.org.uk::99751db6-d843-47ac-87e5-f9d56869bfa1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D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588" autoAdjust="0"/>
    <p:restoredTop sz="75181" autoAdjust="0"/>
  </p:normalViewPr>
  <p:slideViewPr>
    <p:cSldViewPr snapToGrid="0">
      <p:cViewPr varScale="1">
        <p:scale>
          <a:sx n="58" d="100"/>
          <a:sy n="58" d="100"/>
        </p:scale>
        <p:origin x="967" y="4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customXml" Target="../customXml/item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8/10/relationships/authors" Target="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Relationship Id="rId35" Type="http://schemas.openxmlformats.org/officeDocument/2006/relationships/customXml" Target="../customXml/item2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F27D02-2FFC-4D1A-9A69-F21211C2A916}" type="datetimeFigureOut">
              <a:rPr lang="en-US" smtClean="0"/>
              <a:t>11/29/2023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0B35E0-52D8-45DB-8AAB-C393738DE678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4895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5" name="Google Shape;4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054779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5" name="Google Shape;4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987526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5" name="Google Shape;4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40094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5" name="Google Shape;4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565251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5" name="Google Shape;4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108491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5" name="Google Shape;4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547324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5" name="Google Shape;4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41333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5" name="Google Shape;4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544223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5" name="Google Shape;4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709810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5" name="Google Shape;4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055333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5" name="Google Shape;4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422109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5" name="Google Shape;4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693082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09C43-E06B-4539-90E3-9EFC101264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C73DB9-26EA-44A6-94D3-12E665F5CA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DF396D-FCAD-43D7-97B9-AAECA50D27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39C38-09D7-45B1-A1C1-73141F7DB37A}" type="datetimeFigureOut">
              <a:rPr lang="en-US" smtClean="0"/>
              <a:t>11/29/2023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C75BEB-27A4-4EDE-8465-EC328DD61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320027-C6E0-4BA6-BFF0-914FF3E35C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83DAD-257A-4F60-BA48-C3E13C9E483B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218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6AB3D7-F1D7-447B-9BB9-EFC525ADA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59FC5FE-854C-46EE-A318-C3DC1500EE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B789A0-C51C-4E7C-8D4D-2BEF1BC6B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39C38-09D7-45B1-A1C1-73141F7DB37A}" type="datetimeFigureOut">
              <a:rPr lang="en-US" smtClean="0"/>
              <a:t>11/29/2023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329C5A-32A7-4390-92E8-9C6D8A7CB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715335-ACFF-446D-9499-BFFA852709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83DAD-257A-4F60-BA48-C3E13C9E483B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21379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B16E091-E0B8-4268-AC11-416FDEB3FB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98286F-9A93-45E3-A51A-7BF704CD6D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35263C-E5FA-4AAD-BBD8-25597B9B66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39C38-09D7-45B1-A1C1-73141F7DB37A}" type="datetimeFigureOut">
              <a:rPr lang="en-US" smtClean="0"/>
              <a:t>11/29/2023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2301CA-F79F-4836-AC31-904563650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387599-1B49-497B-962B-B09B0DBFD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83DAD-257A-4F60-BA48-C3E13C9E483B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34133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572D1065-5C9C-4E0F-9515-D44644CDB860}"/>
              </a:ext>
            </a:extLst>
          </p:cNvPr>
          <p:cNvSpPr/>
          <p:nvPr userDrawn="1"/>
        </p:nvSpPr>
        <p:spPr>
          <a:xfrm>
            <a:off x="0" y="905691"/>
            <a:ext cx="12192000" cy="69669"/>
          </a:xfrm>
          <a:prstGeom prst="rect">
            <a:avLst/>
          </a:prstGeom>
          <a:solidFill>
            <a:srgbClr val="149A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WASH Sector Cox's Bazar Logo PNG Vector (EPS) Free Download">
            <a:extLst>
              <a:ext uri="{FF2B5EF4-FFF2-40B4-BE49-F238E27FC236}">
                <a16:creationId xmlns:a16="http://schemas.microsoft.com/office/drawing/2014/main" id="{7236454A-50C9-4BF0-B05D-20918CF4EE1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3460" y="90600"/>
            <a:ext cx="1962628" cy="713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81178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3F073E-5FE9-4B91-A01B-816626D1DB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64CA9C-B4B2-4E2D-809A-6DC780EEDB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49169B-A439-4699-A652-5EAF53944D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39C38-09D7-45B1-A1C1-73141F7DB37A}" type="datetimeFigureOut">
              <a:rPr lang="en-US" smtClean="0"/>
              <a:t>11/29/2023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8E6704-D032-4557-B2E3-ACFAC40904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2F8905-F6DC-4261-81A7-524B23CFA4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83DAD-257A-4F60-BA48-C3E13C9E483B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67793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3F2B5-53DC-46EA-8281-4676DA52CD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526996-C906-4D6B-AABE-FEF60216E3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3BF652-EFC0-4926-8146-673E144EB2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39C38-09D7-45B1-A1C1-73141F7DB37A}" type="datetimeFigureOut">
              <a:rPr lang="en-US" smtClean="0"/>
              <a:t>11/29/2023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F05F97-6CBC-405F-B5EB-1B6D61D06A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12AC05-985D-42B7-BBFE-3B4905946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83DAD-257A-4F60-BA48-C3E13C9E483B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53983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7D742A-3E01-46FE-9F56-3B1DE3DE7B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3B6511-5F5B-46E7-9EBD-22B7C7B100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696CBD-1285-4A74-99DF-C1811F28B4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907023-3918-4156-AE26-2CA3C6F287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39C38-09D7-45B1-A1C1-73141F7DB37A}" type="datetimeFigureOut">
              <a:rPr lang="en-US" smtClean="0"/>
              <a:t>11/29/2023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FC30B1-EDA5-41CB-BDC2-A014C77245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25E10D-C326-49BB-AC24-F3A6A8107D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83DAD-257A-4F60-BA48-C3E13C9E483B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23203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3C5DED-894A-411B-9229-6EE121CAE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D6AA25-E38C-4D78-96B3-364AB0C096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AD42FD-44A1-48DF-AF81-5006987BF6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931C260-8937-46AC-96CB-4AE9826880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ED0FD73-98A1-4F8D-9628-8CEEF35863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E9B8F6D-7411-4A86-848F-1591AC7F42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39C38-09D7-45B1-A1C1-73141F7DB37A}" type="datetimeFigureOut">
              <a:rPr lang="en-US" smtClean="0"/>
              <a:t>11/29/2023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D6907B5-354F-49E4-8C7E-F242AFE4E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4D5C1A6-7644-4991-B283-F9B9A08BC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83DAD-257A-4F60-BA48-C3E13C9E483B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41943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37F90E-B94A-4B8C-9DDD-BF1FADCBC9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27D098-0AB7-4C02-8B56-61905599F7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39C38-09D7-45B1-A1C1-73141F7DB37A}" type="datetimeFigureOut">
              <a:rPr lang="en-US" smtClean="0"/>
              <a:t>11/29/2023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9CBCED-1CB2-4190-9787-8A6CBD8C48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F7A4F6-0CA6-46C1-AD12-F96538D45E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83DAD-257A-4F60-BA48-C3E13C9E483B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72131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8759092-2CED-49A0-AA4F-6BBBD465A3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39C38-09D7-45B1-A1C1-73141F7DB37A}" type="datetimeFigureOut">
              <a:rPr lang="en-US" smtClean="0"/>
              <a:t>11/29/2023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3C0E38F-EDCC-41C3-9E9C-0129A82897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C9E18B-48E4-4E13-8303-6649E8777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83DAD-257A-4F60-BA48-C3E13C9E483B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25342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580A11-844A-4119-B86D-1078D1887F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59E6FE-A6E3-4953-AE99-05457025C4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A860AE-CD4E-4C08-B91D-3BA73E6BAC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0F80B1-9220-401D-8AF5-E712297D72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39C38-09D7-45B1-A1C1-73141F7DB37A}" type="datetimeFigureOut">
              <a:rPr lang="en-US" smtClean="0"/>
              <a:t>11/29/2023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A86B44-D6F1-4A19-AD23-7E1A05B94A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550FB0-8673-413E-B7E4-20D21B2662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83DAD-257A-4F60-BA48-C3E13C9E483B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31607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1BD311-6648-46B5-98C9-AC83E24EDC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8152107-FF9B-49FF-A770-61E22F9F5C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B21144-A0C6-4E8C-8898-0A15156F54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951265-97C3-4EB7-98BF-384A95E05C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39C38-09D7-45B1-A1C1-73141F7DB37A}" type="datetimeFigureOut">
              <a:rPr lang="en-US" smtClean="0"/>
              <a:t>11/29/2023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2034F1-5AFC-4F60-8F67-D904942F58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DFD93E-330F-4C30-9765-7698FB40F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83DAD-257A-4F60-BA48-C3E13C9E483B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84435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5DE12C1-803A-4004-A180-D6A7D1FE09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2C2D2D-5E7B-40D3-85F9-5C0F8F31B1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18D7B6-B603-4545-8FFB-3A89C63E7D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E39C38-09D7-45B1-A1C1-73141F7DB37A}" type="datetimeFigureOut">
              <a:rPr lang="en-US" smtClean="0"/>
              <a:t>11/29/2023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4E7DCD-8338-4BED-9E52-D53F0EE0A6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EFEF99-47A0-41FD-82A8-61ABAA4BBB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383DAD-257A-4F60-BA48-C3E13C9E483B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05147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mailto:SNiloy@oxfam.org.uk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5.jp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2.png"/><Relationship Id="rId5" Type="http://schemas.openxmlformats.org/officeDocument/2006/relationships/image" Target="../media/image41.jpeg"/><Relationship Id="rId10" Type="http://schemas.openxmlformats.org/officeDocument/2006/relationships/image" Target="../media/image46.jpeg"/><Relationship Id="rId4" Type="http://schemas.openxmlformats.org/officeDocument/2006/relationships/image" Target="../media/image40.png"/><Relationship Id="rId9" Type="http://schemas.openxmlformats.org/officeDocument/2006/relationships/image" Target="../media/image45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mailto:jafar.ikbal@brac.net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g"/><Relationship Id="rId3" Type="http://schemas.openxmlformats.org/officeDocument/2006/relationships/image" Target="../media/image52.png"/><Relationship Id="rId7" Type="http://schemas.openxmlformats.org/officeDocument/2006/relationships/image" Target="../media/image5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5.jpg"/><Relationship Id="rId5" Type="http://schemas.openxmlformats.org/officeDocument/2006/relationships/image" Target="../media/image54.jpg"/><Relationship Id="rId10" Type="http://schemas.openxmlformats.org/officeDocument/2006/relationships/image" Target="../media/image59.jpg"/><Relationship Id="rId4" Type="http://schemas.openxmlformats.org/officeDocument/2006/relationships/image" Target="../media/image53.jpg"/><Relationship Id="rId9" Type="http://schemas.openxmlformats.org/officeDocument/2006/relationships/image" Target="../media/image58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mailto:SNiloy@oxfam.org.uk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4.jp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https://docs.google.com/document/d/1oWQO5INQgB7_QVFycu0pgW2cxxg5Ld7h/edit?usp=sharing&amp;ouid=100038724429226781157&amp;rtpof=true&amp;sd=true" TargetMode="External"/><Relationship Id="rId3" Type="http://schemas.openxmlformats.org/officeDocument/2006/relationships/hyperlink" Target="https://rohingyaresponse.org/sectors/coxs-bazar/wash/" TargetMode="External"/><Relationship Id="rId7" Type="http://schemas.openxmlformats.org/officeDocument/2006/relationships/hyperlink" Target="https://rohingyaresponse.org/wp-content/uploads/2023/11/Approved-Unified-Latrine-Handwashing-Stations-Design-2023.pdf" TargetMode="External"/><Relationship Id="rId12" Type="http://schemas.openxmlformats.org/officeDocument/2006/relationships/hyperlink" Target="https://rohingyaresponse.org/wp-content/uploads/2023/05/WASH-Infrastructure-Latrine-Location-Map_May_01_2023.pdf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drive.google.com/file/d/1RQwqe50efzGUwkyiJyTxstSh3-4_FW4T/view?usp=drive_link" TargetMode="External"/><Relationship Id="rId11" Type="http://schemas.openxmlformats.org/officeDocument/2006/relationships/hyperlink" Target="https://rohingyaresponse.org/wp-content/uploads/2023/09/FSTP-Location-Map_Aug_06_2023.pdf" TargetMode="External"/><Relationship Id="rId5" Type="http://schemas.openxmlformats.org/officeDocument/2006/relationships/hyperlink" Target="https://drive.google.com/file/d/1eeSqjCiarbdsIOIqGwoyttuQV6KrFfXK/view?usp=sharing" TargetMode="External"/><Relationship Id="rId10" Type="http://schemas.openxmlformats.org/officeDocument/2006/relationships/hyperlink" Target="https://public.tableau.com/app/profile/tanvir.ahmed/viz/FSTPEffluentQualityMonitoringDashboard/Dashboard1?publish=yes" TargetMode="External"/><Relationship Id="rId4" Type="http://schemas.openxmlformats.org/officeDocument/2006/relationships/hyperlink" Target="https://rohingyaresponse.org/wp-content/uploads/2023/08/FSM-strategy-Final-Version-CXB-August-2023.pdf" TargetMode="External"/><Relationship Id="rId9" Type="http://schemas.openxmlformats.org/officeDocument/2006/relationships/hyperlink" Target="Mode%20of%20Operation%20of%20Faecal%20Sludge%20Laboratory%20DPHE%20Cox's%20Bazar%202023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mailto:jafar.ikbal@brac.net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hyperlink" Target="mailto:Mejbah.CHOWDHURY@ifrc.org" TargetMode="External"/><Relationship Id="rId4" Type="http://schemas.openxmlformats.org/officeDocument/2006/relationships/hyperlink" Target="mailto:SNiloy@oxfam.org.uk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mailto:jafar.ikbal@brac.net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pn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mailto:Mejbah.CHOWDHURY@ifrc.org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jpeg"/><Relationship Id="rId7" Type="http://schemas.openxmlformats.org/officeDocument/2006/relationships/image" Target="../media/image2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2A1770-93DF-417B-A9A1-0C2F9B55BD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18470" y="2154403"/>
            <a:ext cx="9710931" cy="1607126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sz="3600" b="1" dirty="0">
                <a:solidFill>
                  <a:srgbClr val="0E9A9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Evolvement of Fecal Sludge Management (FSM) </a:t>
            </a:r>
            <a:br>
              <a:rPr lang="en-US" sz="3600" b="1" dirty="0">
                <a:solidFill>
                  <a:srgbClr val="0E9A9B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600" i="1" dirty="0">
                <a:solidFill>
                  <a:srgbClr val="0E9A9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 </a:t>
            </a:r>
            <a:br>
              <a:rPr lang="en-US" sz="3600" b="1" dirty="0">
                <a:solidFill>
                  <a:srgbClr val="0E9A9B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600" b="1" dirty="0" err="1">
                <a:solidFill>
                  <a:srgbClr val="0E9A9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Rohingya</a:t>
            </a:r>
            <a:r>
              <a:rPr lang="en-US" sz="3600" b="1" dirty="0">
                <a:solidFill>
                  <a:srgbClr val="0E9A9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Response, Cox’s Bazar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21FB2E2-DC52-43D5-BBF0-6AEFB32018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37806" y="4661775"/>
            <a:ext cx="9144000" cy="536192"/>
          </a:xfrm>
        </p:spPr>
        <p:txBody>
          <a:bodyPr>
            <a:normAutofit/>
          </a:bodyPr>
          <a:lstStyle/>
          <a:p>
            <a:r>
              <a:rPr lang="en-US" sz="2000" b="1" dirty="0"/>
              <a:t>29</a:t>
            </a:r>
            <a:r>
              <a:rPr lang="en-US" sz="2000" b="1" baseline="30000" dirty="0"/>
              <a:t>th</a:t>
            </a:r>
            <a:r>
              <a:rPr lang="en-US" sz="2000" b="1" dirty="0"/>
              <a:t> November, 2023</a:t>
            </a:r>
          </a:p>
        </p:txBody>
      </p:sp>
      <p:pic>
        <p:nvPicPr>
          <p:cNvPr id="1028" name="Picture 4" descr="WASH Sector Cox's Bazar Logo PNG Vector (EPS) Free Download">
            <a:extLst>
              <a:ext uri="{FF2B5EF4-FFF2-40B4-BE49-F238E27FC236}">
                <a16:creationId xmlns:a16="http://schemas.microsoft.com/office/drawing/2014/main" id="{7236454A-50C9-4BF0-B05D-20918CF4EE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3578" y="292198"/>
            <a:ext cx="2647595" cy="961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47958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47;p4"/>
          <p:cNvSpPr txBox="1"/>
          <p:nvPr/>
        </p:nvSpPr>
        <p:spPr>
          <a:xfrm>
            <a:off x="87082" y="180594"/>
            <a:ext cx="236517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2800" b="1" dirty="0">
                <a:solidFill>
                  <a:srgbClr val="0E9A9B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Transportation 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 descr="A group of men carrying a log on their shoulders&#10;&#10;Description automatically generated">
            <a:extLst>
              <a:ext uri="{FF2B5EF4-FFF2-40B4-BE49-F238E27FC236}">
                <a16:creationId xmlns:a16="http://schemas.microsoft.com/office/drawing/2014/main" id="{EC6F74EB-C060-6571-8536-4C9AF34685F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73" b="20412"/>
          <a:stretch/>
        </p:blipFill>
        <p:spPr>
          <a:xfrm>
            <a:off x="283029" y="1377584"/>
            <a:ext cx="2830286" cy="283843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 descr="A blue cart with several blue barrels&#10;&#10;Description automatically generated">
            <a:extLst>
              <a:ext uri="{FF2B5EF4-FFF2-40B4-BE49-F238E27FC236}">
                <a16:creationId xmlns:a16="http://schemas.microsoft.com/office/drawing/2014/main" id="{79D6A09E-33E4-551B-E4AE-878AE9D8FF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890" y="4390189"/>
            <a:ext cx="2817785" cy="165138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 descr="A group of men working on a construction site&#10;&#10;Description automatically generated">
            <a:extLst>
              <a:ext uri="{FF2B5EF4-FFF2-40B4-BE49-F238E27FC236}">
                <a16:creationId xmlns:a16="http://schemas.microsoft.com/office/drawing/2014/main" id="{B29A4F62-4BCD-2E19-24B9-8EB147BE936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946" b="10861"/>
          <a:stretch/>
        </p:blipFill>
        <p:spPr>
          <a:xfrm>
            <a:off x="4075184" y="4307457"/>
            <a:ext cx="2641847" cy="209990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 descr="A person in a yellow suit and hat with a green tube on the back of a truck&#10;&#10;Description automatically generated">
            <a:extLst>
              <a:ext uri="{FF2B5EF4-FFF2-40B4-BE49-F238E27FC236}">
                <a16:creationId xmlns:a16="http://schemas.microsoft.com/office/drawing/2014/main" id="{5DBA2020-6FDA-C04A-B1B1-6233F27159C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51" b="27869"/>
          <a:stretch/>
        </p:blipFill>
        <p:spPr>
          <a:xfrm>
            <a:off x="4075184" y="1281793"/>
            <a:ext cx="2641847" cy="293422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 descr="A truck parked in a yard&#10;&#10;Description automatically generated">
            <a:extLst>
              <a:ext uri="{FF2B5EF4-FFF2-40B4-BE49-F238E27FC236}">
                <a16:creationId xmlns:a16="http://schemas.microsoft.com/office/drawing/2014/main" id="{EAA38907-0794-D82D-6C2C-C8E5C5097CE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98"/>
          <a:stretch/>
        </p:blipFill>
        <p:spPr>
          <a:xfrm>
            <a:off x="7139294" y="1281794"/>
            <a:ext cx="4612690" cy="226602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Right Arrow 15">
            <a:extLst>
              <a:ext uri="{FF2B5EF4-FFF2-40B4-BE49-F238E27FC236}">
                <a16:creationId xmlns:a16="http://schemas.microsoft.com/office/drawing/2014/main" id="{07BC4AC3-D63A-8ABE-0159-C653BD9DFA41}"/>
              </a:ext>
            </a:extLst>
          </p:cNvPr>
          <p:cNvSpPr/>
          <p:nvPr/>
        </p:nvSpPr>
        <p:spPr>
          <a:xfrm>
            <a:off x="3191959" y="3695757"/>
            <a:ext cx="781328" cy="34284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4CBE954-7097-81C9-19A1-38A6A68DA97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39292" y="3867178"/>
            <a:ext cx="4612691" cy="254018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6230047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540C0906-179E-4626-BC47-2DF6752BEBB9}"/>
              </a:ext>
            </a:extLst>
          </p:cNvPr>
          <p:cNvSpPr txBox="1">
            <a:spLocks/>
          </p:cNvSpPr>
          <p:nvPr/>
        </p:nvSpPr>
        <p:spPr bwMode="auto">
          <a:xfrm>
            <a:off x="87080" y="995919"/>
            <a:ext cx="7968349" cy="523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 lvl="0">
              <a:defRPr lang="en-US"/>
            </a:defPPr>
            <a:lvl1pPr marL="342900" indent="-342900" eaLnBrk="0" hangingPunct="0">
              <a:spcBef>
                <a:spcPct val="20000"/>
              </a:spcBef>
              <a:buFont typeface="Arial" charset="0"/>
              <a:buChar char="•"/>
              <a:defRPr sz="1800">
                <a:solidFill>
                  <a:srgbClr val="004D4D"/>
                </a:solidFill>
                <a:latin typeface="+mn-lt"/>
                <a:cs typeface="+mn-cs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400">
                <a:solidFill>
                  <a:srgbClr val="004D4D"/>
                </a:solidFill>
                <a:latin typeface="+mn-lt"/>
                <a:cs typeface="+mn-cs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rgbClr val="004D4D"/>
                </a:solidFill>
                <a:latin typeface="+mn-lt"/>
                <a:cs typeface="+mn-cs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1800">
                <a:solidFill>
                  <a:srgbClr val="004D4D"/>
                </a:solidFill>
                <a:latin typeface="+mn-lt"/>
                <a:cs typeface="+mn-cs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1800">
                <a:solidFill>
                  <a:srgbClr val="004D4D"/>
                </a:solidFill>
                <a:latin typeface="+mn-lt"/>
                <a:cs typeface="+mn-cs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cs typeface="+mn-cs"/>
              </a:defRPr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cs typeface="+mn-cs"/>
              </a:defRPr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cs typeface="+mn-cs"/>
              </a:defRPr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b="1" dirty="0"/>
              <a:t>Intermediate </a:t>
            </a:r>
            <a:r>
              <a:rPr lang="en-US" sz="2800" b="1" dirty="0" err="1"/>
              <a:t>Faecal</a:t>
            </a:r>
            <a:r>
              <a:rPr lang="en-US" sz="2800" b="1" dirty="0"/>
              <a:t> Sludge Transfer Network (IFSTN)</a:t>
            </a:r>
            <a:r>
              <a:rPr lang="en-US" sz="2600" b="1" dirty="0"/>
              <a:t> </a:t>
            </a:r>
          </a:p>
        </p:txBody>
      </p:sp>
      <p:sp>
        <p:nvSpPr>
          <p:cNvPr id="4" name="Google Shape;47;p4"/>
          <p:cNvSpPr txBox="1"/>
          <p:nvPr/>
        </p:nvSpPr>
        <p:spPr>
          <a:xfrm>
            <a:off x="87082" y="180594"/>
            <a:ext cx="236517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2800" b="1" dirty="0">
                <a:solidFill>
                  <a:srgbClr val="0E9A9B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Transportation 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 descr="A close-up of a sign&#10;&#10;Description automatically generated">
            <a:extLst>
              <a:ext uri="{FF2B5EF4-FFF2-40B4-BE49-F238E27FC236}">
                <a16:creationId xmlns:a16="http://schemas.microsoft.com/office/drawing/2014/main" id="{2D88FA82-75FA-76C3-0F41-F3EC3B18B1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567" y="3197054"/>
            <a:ext cx="6001058" cy="1416123"/>
          </a:xfrm>
          <a:prstGeom prst="rect">
            <a:avLst/>
          </a:prstGeom>
        </p:spPr>
      </p:pic>
      <p:pic>
        <p:nvPicPr>
          <p:cNvPr id="9" name="Picture 8" descr="A collage of several men working on a construction site&#10;&#10;Description automatically generated">
            <a:extLst>
              <a:ext uri="{FF2B5EF4-FFF2-40B4-BE49-F238E27FC236}">
                <a16:creationId xmlns:a16="http://schemas.microsoft.com/office/drawing/2014/main" id="{AFB1B41C-2FB0-B0B5-7040-B78F5E1D409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8" t="1157" r="5407" b="1845"/>
          <a:stretch/>
        </p:blipFill>
        <p:spPr>
          <a:xfrm>
            <a:off x="6436654" y="1483096"/>
            <a:ext cx="5189247" cy="5217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8310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BF3144A-A49D-2A0E-5D11-3E2507AB05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9350" y="1711519"/>
            <a:ext cx="6851812" cy="314115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540C0906-179E-4626-BC47-2DF6752BEBB9}"/>
              </a:ext>
            </a:extLst>
          </p:cNvPr>
          <p:cNvSpPr txBox="1">
            <a:spLocks/>
          </p:cNvSpPr>
          <p:nvPr/>
        </p:nvSpPr>
        <p:spPr bwMode="auto">
          <a:xfrm>
            <a:off x="184064" y="1128941"/>
            <a:ext cx="4817427" cy="2592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 lvl="0">
              <a:defRPr lang="en-US"/>
            </a:defPPr>
            <a:lvl1pPr marL="342900" indent="-342900" eaLnBrk="0" hangingPunct="0">
              <a:spcBef>
                <a:spcPct val="20000"/>
              </a:spcBef>
              <a:buFont typeface="Arial" charset="0"/>
              <a:buChar char="•"/>
              <a:defRPr sz="1800">
                <a:solidFill>
                  <a:srgbClr val="004D4D"/>
                </a:solidFill>
                <a:latin typeface="+mn-lt"/>
                <a:cs typeface="+mn-cs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400">
                <a:solidFill>
                  <a:srgbClr val="004D4D"/>
                </a:solidFill>
                <a:latin typeface="+mn-lt"/>
                <a:cs typeface="+mn-cs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rgbClr val="004D4D"/>
                </a:solidFill>
                <a:latin typeface="+mn-lt"/>
                <a:cs typeface="+mn-cs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1800">
                <a:solidFill>
                  <a:srgbClr val="004D4D"/>
                </a:solidFill>
                <a:latin typeface="+mn-lt"/>
                <a:cs typeface="+mn-cs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1800">
                <a:solidFill>
                  <a:srgbClr val="004D4D"/>
                </a:solidFill>
                <a:latin typeface="+mn-lt"/>
                <a:cs typeface="+mn-cs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cs typeface="+mn-cs"/>
              </a:defRPr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cs typeface="+mn-cs"/>
              </a:defRPr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cs typeface="+mn-cs"/>
              </a:defRPr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cs typeface="+mn-cs"/>
              </a:defRPr>
            </a:lvl9pPr>
          </a:lstStyle>
          <a:p>
            <a:r>
              <a:rPr lang="en-US" sz="2000" dirty="0"/>
              <a:t>29,718 m3 of FS is transferred per month (26% average increase in wet season) </a:t>
            </a:r>
          </a:p>
          <a:p>
            <a:r>
              <a:rPr lang="en-US" sz="2000" dirty="0"/>
              <a:t>The most used transportation mode is Pit transfer/temporary pipe and pump</a:t>
            </a:r>
          </a:p>
          <a:p>
            <a:r>
              <a:rPr lang="en-US" sz="2000" dirty="0"/>
              <a:t>Intermediate </a:t>
            </a:r>
            <a:r>
              <a:rPr lang="en-US" sz="2000" dirty="0" err="1"/>
              <a:t>Faecal</a:t>
            </a:r>
            <a:r>
              <a:rPr lang="en-US" sz="2000" dirty="0"/>
              <a:t> Sludge Transfer Network (IFSTN) as the most cost-effective (ARUP, 2022) </a:t>
            </a:r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540C0906-179E-4626-BC47-2DF6752BEBB9}"/>
              </a:ext>
            </a:extLst>
          </p:cNvPr>
          <p:cNvSpPr txBox="1">
            <a:spLocks/>
          </p:cNvSpPr>
          <p:nvPr/>
        </p:nvSpPr>
        <p:spPr bwMode="auto">
          <a:xfrm>
            <a:off x="184064" y="4122557"/>
            <a:ext cx="8585863" cy="2555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 lvl="0">
              <a:defRPr lang="en-US"/>
            </a:defPPr>
            <a:lvl1pPr marL="342900" indent="-342900" eaLnBrk="0" hangingPunct="0">
              <a:spcBef>
                <a:spcPct val="20000"/>
              </a:spcBef>
              <a:buFont typeface="Arial" charset="0"/>
              <a:buChar char="•"/>
              <a:defRPr sz="1800">
                <a:solidFill>
                  <a:srgbClr val="004D4D"/>
                </a:solidFill>
                <a:latin typeface="+mn-lt"/>
                <a:cs typeface="+mn-cs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400">
                <a:solidFill>
                  <a:srgbClr val="004D4D"/>
                </a:solidFill>
                <a:latin typeface="+mn-lt"/>
                <a:cs typeface="+mn-cs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rgbClr val="004D4D"/>
                </a:solidFill>
                <a:latin typeface="+mn-lt"/>
                <a:cs typeface="+mn-cs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1800">
                <a:solidFill>
                  <a:srgbClr val="004D4D"/>
                </a:solidFill>
                <a:latin typeface="+mn-lt"/>
                <a:cs typeface="+mn-cs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1800">
                <a:solidFill>
                  <a:srgbClr val="004D4D"/>
                </a:solidFill>
                <a:latin typeface="+mn-lt"/>
                <a:cs typeface="+mn-cs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cs typeface="+mn-cs"/>
              </a:defRPr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cs typeface="+mn-cs"/>
              </a:defRPr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cs typeface="+mn-cs"/>
              </a:defRPr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/>
              <a:t>Recommendations, Challenges and Others:</a:t>
            </a:r>
          </a:p>
          <a:p>
            <a:r>
              <a:rPr lang="en-US" sz="2000" dirty="0"/>
              <a:t>Avoid Manual desludging (bucket)</a:t>
            </a:r>
          </a:p>
          <a:p>
            <a:r>
              <a:rPr lang="en-US" sz="2000" dirty="0"/>
              <a:t>Use desludging pump </a:t>
            </a:r>
          </a:p>
          <a:p>
            <a:r>
              <a:rPr lang="en-US" sz="2000" dirty="0"/>
              <a:t>Safety/health rules/Ensure PPE</a:t>
            </a:r>
          </a:p>
          <a:p>
            <a:r>
              <a:rPr lang="en-US" sz="2000" dirty="0"/>
              <a:t>Challenge: accumulative solid sludge in pits + solid waste creating blockage</a:t>
            </a:r>
          </a:p>
          <a:p>
            <a:r>
              <a:rPr lang="en-US" sz="2000" dirty="0"/>
              <a:t>Desludging rate every 2 months on average (based on volume/population/type of latrine)</a:t>
            </a:r>
          </a:p>
        </p:txBody>
      </p:sp>
      <p:sp>
        <p:nvSpPr>
          <p:cNvPr id="7" name="Google Shape;47;p4">
            <a:extLst>
              <a:ext uri="{FF2B5EF4-FFF2-40B4-BE49-F238E27FC236}">
                <a16:creationId xmlns:a16="http://schemas.microsoft.com/office/drawing/2014/main" id="{C0C1CE25-5987-79FC-8F6C-57383C1AE590}"/>
              </a:ext>
            </a:extLst>
          </p:cNvPr>
          <p:cNvSpPr txBox="1"/>
          <p:nvPr/>
        </p:nvSpPr>
        <p:spPr>
          <a:xfrm>
            <a:off x="308754" y="204321"/>
            <a:ext cx="634637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2800" b="1" dirty="0">
                <a:solidFill>
                  <a:srgbClr val="0E9A9B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Collection and Transportation </a:t>
            </a:r>
            <a:endParaRPr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06272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37;p1"/>
          <p:cNvSpPr txBox="1">
            <a:spLocks/>
          </p:cNvSpPr>
          <p:nvPr/>
        </p:nvSpPr>
        <p:spPr>
          <a:xfrm>
            <a:off x="1569418" y="2538098"/>
            <a:ext cx="9055040" cy="698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04D4D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4D4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4D4D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rgbClr val="004D4D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4D4D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04D4D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4D4D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rgbClr val="004D4D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4D4D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rgbClr val="004D4D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ctr">
              <a:lnSpc>
                <a:spcPct val="90000"/>
              </a:lnSpc>
              <a:spcBef>
                <a:spcPts val="0"/>
              </a:spcBef>
              <a:buNone/>
            </a:pPr>
            <a:r>
              <a:rPr lang="en-US" sz="4000" b="1" dirty="0">
                <a:solidFill>
                  <a:srgbClr val="0E9A9B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Treatment and Reuse/Disposal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02E065B-FAB9-4847-AE01-7329DED661EF}"/>
              </a:ext>
            </a:extLst>
          </p:cNvPr>
          <p:cNvSpPr txBox="1"/>
          <p:nvPr/>
        </p:nvSpPr>
        <p:spPr>
          <a:xfrm>
            <a:off x="9830112" y="5352558"/>
            <a:ext cx="20716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Safwatul </a:t>
            </a:r>
            <a:r>
              <a:rPr lang="en-US" sz="1400" dirty="0" err="1"/>
              <a:t>Haque</a:t>
            </a:r>
            <a:r>
              <a:rPr lang="en-US" sz="1400" dirty="0"/>
              <a:t> Niloy </a:t>
            </a:r>
          </a:p>
          <a:p>
            <a:r>
              <a:rPr lang="en-US" sz="1400" dirty="0"/>
              <a:t>Sanitation Coordinator</a:t>
            </a:r>
          </a:p>
          <a:p>
            <a:r>
              <a:rPr lang="en-US" sz="1400" dirty="0"/>
              <a:t>OXFAM, Bangladesh</a:t>
            </a:r>
          </a:p>
          <a:p>
            <a:r>
              <a:rPr lang="en-US" sz="1400" dirty="0">
                <a:hlinkClick r:id="rId2"/>
              </a:rPr>
              <a:t>SNiloy@oxfam.org.uk</a:t>
            </a:r>
            <a:r>
              <a:rPr lang="en-US" sz="1400" dirty="0"/>
              <a:t> </a:t>
            </a:r>
          </a:p>
        </p:txBody>
      </p:sp>
      <p:pic>
        <p:nvPicPr>
          <p:cNvPr id="4" name="Picture 4" descr="WASH Sector Cox's Bazar Logo PNG Vector (EPS) Free Download">
            <a:extLst>
              <a:ext uri="{FF2B5EF4-FFF2-40B4-BE49-F238E27FC236}">
                <a16:creationId xmlns:a16="http://schemas.microsoft.com/office/drawing/2014/main" id="{7236454A-50C9-4BF0-B05D-20918CF4EE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3578" y="292198"/>
            <a:ext cx="2647595" cy="961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25762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4">
            <a:extLst>
              <a:ext uri="{FF2B5EF4-FFF2-40B4-BE49-F238E27FC236}">
                <a16:creationId xmlns:a16="http://schemas.microsoft.com/office/drawing/2014/main" id="{A42F798E-A71B-D965-4EC7-F1C76AC841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037"/>
          <a:stretch/>
        </p:blipFill>
        <p:spPr>
          <a:xfrm>
            <a:off x="6120078" y="3290454"/>
            <a:ext cx="6013866" cy="342899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E5C092A-9565-0EE2-B432-3D4F017E8A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1862" y="3290454"/>
            <a:ext cx="2571750" cy="342899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3F1DF92-8DA5-ECCB-AE58-D11F35616D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813" y="3290454"/>
            <a:ext cx="2571750" cy="3429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2351" y="1147396"/>
            <a:ext cx="3067261" cy="194433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Google Shape;47;p4"/>
          <p:cNvSpPr txBox="1"/>
          <p:nvPr/>
        </p:nvSpPr>
        <p:spPr>
          <a:xfrm>
            <a:off x="87082" y="180594"/>
            <a:ext cx="185255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2800" b="1" dirty="0">
                <a:solidFill>
                  <a:srgbClr val="0E9A9B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Treatment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540C0906-179E-4626-BC47-2DF6752BEBB9}"/>
              </a:ext>
            </a:extLst>
          </p:cNvPr>
          <p:cNvSpPr txBox="1">
            <a:spLocks/>
          </p:cNvSpPr>
          <p:nvPr/>
        </p:nvSpPr>
        <p:spPr bwMode="auto">
          <a:xfrm>
            <a:off x="294899" y="1054761"/>
            <a:ext cx="7338955" cy="1771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 lvl="0">
              <a:defRPr lang="en-US"/>
            </a:defPPr>
            <a:lvl1pPr marL="342900" indent="-342900" eaLnBrk="0" hangingPunct="0">
              <a:spcBef>
                <a:spcPct val="20000"/>
              </a:spcBef>
              <a:buFont typeface="Arial" charset="0"/>
              <a:buChar char="•"/>
              <a:defRPr sz="1800">
                <a:solidFill>
                  <a:srgbClr val="004D4D"/>
                </a:solidFill>
                <a:latin typeface="+mn-lt"/>
                <a:cs typeface="+mn-cs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400">
                <a:solidFill>
                  <a:srgbClr val="004D4D"/>
                </a:solidFill>
                <a:latin typeface="+mn-lt"/>
                <a:cs typeface="+mn-cs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rgbClr val="004D4D"/>
                </a:solidFill>
                <a:latin typeface="+mn-lt"/>
                <a:cs typeface="+mn-cs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1800">
                <a:solidFill>
                  <a:srgbClr val="004D4D"/>
                </a:solidFill>
                <a:latin typeface="+mn-lt"/>
                <a:cs typeface="+mn-cs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1800">
                <a:solidFill>
                  <a:srgbClr val="004D4D"/>
                </a:solidFill>
                <a:latin typeface="+mn-lt"/>
                <a:cs typeface="+mn-cs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cs typeface="+mn-cs"/>
              </a:defRPr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cs typeface="+mn-cs"/>
              </a:defRPr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cs typeface="+mn-cs"/>
              </a:defRPr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b="1" dirty="0"/>
              <a:t>First phase emergency, </a:t>
            </a:r>
            <a:r>
              <a:rPr lang="en-US" sz="2400" b="1" dirty="0"/>
              <a:t>How FS was managed ! </a:t>
            </a:r>
            <a:br>
              <a:rPr lang="en-US" sz="2400" b="1" dirty="0"/>
            </a:br>
            <a:r>
              <a:rPr lang="en-US" sz="2800" dirty="0"/>
              <a:t>1. Excavate another pit ,transfer &amp; backfill. </a:t>
            </a:r>
            <a:br>
              <a:rPr lang="en-US" sz="2800" dirty="0"/>
            </a:br>
            <a:r>
              <a:rPr lang="en-US" sz="2800" dirty="0"/>
              <a:t>2. Open Desludging ponds.</a:t>
            </a:r>
            <a:br>
              <a:rPr lang="en-US" sz="2800" dirty="0"/>
            </a:br>
            <a:r>
              <a:rPr lang="en-US" sz="2800" dirty="0"/>
              <a:t>3. Geo bags , mobile lime stabilization.</a:t>
            </a:r>
          </a:p>
        </p:txBody>
      </p:sp>
      <p:sp>
        <p:nvSpPr>
          <p:cNvPr id="9" name="Google Shape;37;p1"/>
          <p:cNvSpPr txBox="1">
            <a:spLocks/>
          </p:cNvSpPr>
          <p:nvPr/>
        </p:nvSpPr>
        <p:spPr>
          <a:xfrm>
            <a:off x="9072351" y="1147396"/>
            <a:ext cx="2150761" cy="4812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04D4D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4D4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4D4D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rgbClr val="004D4D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4D4D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04D4D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4D4D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rgbClr val="004D4D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4D4D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rgbClr val="004D4D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buNone/>
            </a:pPr>
            <a:r>
              <a:rPr lang="en-US" sz="2000" b="1" dirty="0">
                <a:solidFill>
                  <a:prstClr val="white"/>
                </a:solidFill>
              </a:rPr>
              <a:t>ODP</a:t>
            </a:r>
          </a:p>
        </p:txBody>
      </p:sp>
      <p:sp>
        <p:nvSpPr>
          <p:cNvPr id="10" name="Google Shape;37;p1"/>
          <p:cNvSpPr txBox="1">
            <a:spLocks/>
          </p:cNvSpPr>
          <p:nvPr/>
        </p:nvSpPr>
        <p:spPr>
          <a:xfrm>
            <a:off x="3471862" y="6238209"/>
            <a:ext cx="1427432" cy="4812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04D4D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4D4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4D4D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rgbClr val="004D4D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4D4D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04D4D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4D4D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rgbClr val="004D4D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4D4D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rgbClr val="004D4D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buNone/>
            </a:pPr>
            <a:r>
              <a:rPr lang="en-US" sz="2000" b="1" dirty="0">
                <a:solidFill>
                  <a:prstClr val="white"/>
                </a:solidFill>
              </a:rPr>
              <a:t>Geo Tube</a:t>
            </a:r>
          </a:p>
        </p:txBody>
      </p:sp>
    </p:spTree>
    <p:extLst>
      <p:ext uri="{BB962C8B-B14F-4D97-AF65-F5344CB8AC3E}">
        <p14:creationId xmlns:p14="http://schemas.microsoft.com/office/powerpoint/2010/main" val="39503765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47;p4"/>
          <p:cNvSpPr txBox="1"/>
          <p:nvPr/>
        </p:nvSpPr>
        <p:spPr>
          <a:xfrm>
            <a:off x="87082" y="180594"/>
            <a:ext cx="185255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2800" b="1" dirty="0">
                <a:solidFill>
                  <a:srgbClr val="0E9A9B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Treatment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6" name="Content Placeholder 7">
            <a:extLst>
              <a:ext uri="{FF2B5EF4-FFF2-40B4-BE49-F238E27FC236}">
                <a16:creationId xmlns:a16="http://schemas.microsoft.com/office/drawing/2014/main" id="{51E32354-AD17-4DC7-A46E-CBB6CBD32A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193" y="1021326"/>
            <a:ext cx="5012592" cy="583667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503788C-22DF-4363-96D7-A9B86FB28E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0263" y="1103636"/>
            <a:ext cx="3218604" cy="5662507"/>
          </a:xfrm>
          <a:prstGeom prst="rect">
            <a:avLst/>
          </a:prstGeom>
        </p:spPr>
      </p:pic>
      <p:sp>
        <p:nvSpPr>
          <p:cNvPr id="28" name="Speech Bubble: Rectangle 11">
            <a:extLst>
              <a:ext uri="{FF2B5EF4-FFF2-40B4-BE49-F238E27FC236}">
                <a16:creationId xmlns:a16="http://schemas.microsoft.com/office/drawing/2014/main" id="{A0763F64-026B-4BBE-BDF4-12F7987204F6}"/>
              </a:ext>
            </a:extLst>
          </p:cNvPr>
          <p:cNvSpPr/>
          <p:nvPr/>
        </p:nvSpPr>
        <p:spPr>
          <a:xfrm>
            <a:off x="1433626" y="1383120"/>
            <a:ext cx="1107348" cy="310874"/>
          </a:xfrm>
          <a:prstGeom prst="wedgeRectCallout">
            <a:avLst>
              <a:gd name="adj1" fmla="val 4639"/>
              <a:gd name="adj2" fmla="val 23207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/>
              <a:t>FSTP -1 </a:t>
            </a:r>
          </a:p>
        </p:txBody>
      </p:sp>
      <p:sp>
        <p:nvSpPr>
          <p:cNvPr id="29" name="Speech Bubble: Rectangle 18">
            <a:extLst>
              <a:ext uri="{FF2B5EF4-FFF2-40B4-BE49-F238E27FC236}">
                <a16:creationId xmlns:a16="http://schemas.microsoft.com/office/drawing/2014/main" id="{3362DA58-AF01-44E9-A8ED-0FAD087C1398}"/>
              </a:ext>
            </a:extLst>
          </p:cNvPr>
          <p:cNvSpPr/>
          <p:nvPr/>
        </p:nvSpPr>
        <p:spPr>
          <a:xfrm>
            <a:off x="5334508" y="1945179"/>
            <a:ext cx="826166" cy="256171"/>
          </a:xfrm>
          <a:prstGeom prst="wedgeRectCallout">
            <a:avLst>
              <a:gd name="adj1" fmla="val -26936"/>
              <a:gd name="adj2" fmla="val 19576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/>
              <a:t>FSTP -2</a:t>
            </a:r>
          </a:p>
        </p:txBody>
      </p:sp>
      <p:sp>
        <p:nvSpPr>
          <p:cNvPr id="30" name="Speech Bubble: Rectangle 19">
            <a:extLst>
              <a:ext uri="{FF2B5EF4-FFF2-40B4-BE49-F238E27FC236}">
                <a16:creationId xmlns:a16="http://schemas.microsoft.com/office/drawing/2014/main" id="{A28C9DEB-1868-4DC8-92FA-3142B4198EC5}"/>
              </a:ext>
            </a:extLst>
          </p:cNvPr>
          <p:cNvSpPr/>
          <p:nvPr/>
        </p:nvSpPr>
        <p:spPr>
          <a:xfrm>
            <a:off x="9790461" y="3137814"/>
            <a:ext cx="792923" cy="233183"/>
          </a:xfrm>
          <a:prstGeom prst="wedgeRectCallout">
            <a:avLst>
              <a:gd name="adj1" fmla="val -26936"/>
              <a:gd name="adj2" fmla="val 19576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/>
              <a:t>FSTP -3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6C54623-40C5-4B6C-87A1-2B551018AD31}"/>
              </a:ext>
            </a:extLst>
          </p:cNvPr>
          <p:cNvSpPr txBox="1"/>
          <p:nvPr/>
        </p:nvSpPr>
        <p:spPr>
          <a:xfrm>
            <a:off x="4109675" y="6474090"/>
            <a:ext cx="21308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UKHIYA – Camps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0D327F2-F987-47D9-B547-1B471737C2CC}"/>
              </a:ext>
            </a:extLst>
          </p:cNvPr>
          <p:cNvSpPr txBox="1"/>
          <p:nvPr/>
        </p:nvSpPr>
        <p:spPr>
          <a:xfrm>
            <a:off x="7997474" y="6351729"/>
            <a:ext cx="20450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Teknaf</a:t>
            </a:r>
            <a:r>
              <a:rPr lang="en-US" dirty="0"/>
              <a:t> – Camps </a:t>
            </a:r>
          </a:p>
        </p:txBody>
      </p:sp>
      <p:sp>
        <p:nvSpPr>
          <p:cNvPr id="33" name="Freeform: Shape 13">
            <a:extLst>
              <a:ext uri="{FF2B5EF4-FFF2-40B4-BE49-F238E27FC236}">
                <a16:creationId xmlns:a16="http://schemas.microsoft.com/office/drawing/2014/main" id="{4A43C78F-E37B-4402-AD53-FE645E9A9BA4}"/>
              </a:ext>
            </a:extLst>
          </p:cNvPr>
          <p:cNvSpPr/>
          <p:nvPr/>
        </p:nvSpPr>
        <p:spPr>
          <a:xfrm>
            <a:off x="1505035" y="2035329"/>
            <a:ext cx="2604640" cy="2580701"/>
          </a:xfrm>
          <a:custGeom>
            <a:avLst/>
            <a:gdLst>
              <a:gd name="connsiteX0" fmla="*/ 599711 w 2604640"/>
              <a:gd name="connsiteY0" fmla="*/ 278967 h 2580701"/>
              <a:gd name="connsiteX1" fmla="*/ 935271 w 2604640"/>
              <a:gd name="connsiteY1" fmla="*/ 211855 h 2580701"/>
              <a:gd name="connsiteX2" fmla="*/ 1002383 w 2604640"/>
              <a:gd name="connsiteY2" fmla="*/ 10519 h 2580701"/>
              <a:gd name="connsiteX3" fmla="*/ 1572834 w 2604640"/>
              <a:gd name="connsiteY3" fmla="*/ 44075 h 2580701"/>
              <a:gd name="connsiteX4" fmla="*/ 1740614 w 2604640"/>
              <a:gd name="connsiteY4" fmla="*/ 178299 h 2580701"/>
              <a:gd name="connsiteX5" fmla="*/ 2025840 w 2604640"/>
              <a:gd name="connsiteY5" fmla="*/ 497081 h 2580701"/>
              <a:gd name="connsiteX6" fmla="*/ 2285898 w 2604640"/>
              <a:gd name="connsiteY6" fmla="*/ 757140 h 2580701"/>
              <a:gd name="connsiteX7" fmla="*/ 2403344 w 2604640"/>
              <a:gd name="connsiteY7" fmla="*/ 1193367 h 2580701"/>
              <a:gd name="connsiteX8" fmla="*/ 2596291 w 2604640"/>
              <a:gd name="connsiteY8" fmla="*/ 1637984 h 2580701"/>
              <a:gd name="connsiteX9" fmla="*/ 2101340 w 2604640"/>
              <a:gd name="connsiteY9" fmla="*/ 1596039 h 2580701"/>
              <a:gd name="connsiteX10" fmla="*/ 1983895 w 2604640"/>
              <a:gd name="connsiteY10" fmla="*/ 1822541 h 2580701"/>
              <a:gd name="connsiteX11" fmla="*/ 1732225 w 2604640"/>
              <a:gd name="connsiteY11" fmla="*/ 2032266 h 2580701"/>
              <a:gd name="connsiteX12" fmla="*/ 1648335 w 2604640"/>
              <a:gd name="connsiteY12" fmla="*/ 2007099 h 2580701"/>
              <a:gd name="connsiteX13" fmla="*/ 1665113 w 2604640"/>
              <a:gd name="connsiteY13" fmla="*/ 2250380 h 2580701"/>
              <a:gd name="connsiteX14" fmla="*/ 1321164 w 2604640"/>
              <a:gd name="connsiteY14" fmla="*/ 2560773 h 2580701"/>
              <a:gd name="connsiteX15" fmla="*/ 851381 w 2604640"/>
              <a:gd name="connsiteY15" fmla="*/ 2510439 h 2580701"/>
              <a:gd name="connsiteX16" fmla="*/ 524210 w 2604640"/>
              <a:gd name="connsiteY16" fmla="*/ 2191657 h 2580701"/>
              <a:gd name="connsiteX17" fmla="*/ 415153 w 2604640"/>
              <a:gd name="connsiteY17" fmla="*/ 1981932 h 2580701"/>
              <a:gd name="connsiteX18" fmla="*/ 608100 w 2604640"/>
              <a:gd name="connsiteY18" fmla="*/ 1721873 h 2580701"/>
              <a:gd name="connsiteX19" fmla="*/ 280929 w 2604640"/>
              <a:gd name="connsiteY19" fmla="*/ 1503760 h 2580701"/>
              <a:gd name="connsiteX20" fmla="*/ 37649 w 2604640"/>
              <a:gd name="connsiteY20" fmla="*/ 1277257 h 2580701"/>
              <a:gd name="connsiteX21" fmla="*/ 12482 w 2604640"/>
              <a:gd name="connsiteY21" fmla="*/ 765528 h 2580701"/>
              <a:gd name="connsiteX22" fmla="*/ 155095 w 2604640"/>
              <a:gd name="connsiteY22" fmla="*/ 421580 h 2580701"/>
              <a:gd name="connsiteX23" fmla="*/ 272540 w 2604640"/>
              <a:gd name="connsiteY23" fmla="*/ 304134 h 2580701"/>
              <a:gd name="connsiteX24" fmla="*/ 524210 w 2604640"/>
              <a:gd name="connsiteY24" fmla="*/ 295745 h 2580701"/>
              <a:gd name="connsiteX25" fmla="*/ 599711 w 2604640"/>
              <a:gd name="connsiteY25" fmla="*/ 278967 h 25807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2604640" h="2580701">
                <a:moveTo>
                  <a:pt x="599711" y="278967"/>
                </a:moveTo>
                <a:cubicBezTo>
                  <a:pt x="668221" y="264985"/>
                  <a:pt x="868159" y="256596"/>
                  <a:pt x="935271" y="211855"/>
                </a:cubicBezTo>
                <a:cubicBezTo>
                  <a:pt x="1002383" y="167114"/>
                  <a:pt x="896123" y="38482"/>
                  <a:pt x="1002383" y="10519"/>
                </a:cubicBezTo>
                <a:cubicBezTo>
                  <a:pt x="1108643" y="-17444"/>
                  <a:pt x="1449796" y="16112"/>
                  <a:pt x="1572834" y="44075"/>
                </a:cubicBezTo>
                <a:cubicBezTo>
                  <a:pt x="1695873" y="72038"/>
                  <a:pt x="1665113" y="102798"/>
                  <a:pt x="1740614" y="178299"/>
                </a:cubicBezTo>
                <a:cubicBezTo>
                  <a:pt x="1816115" y="253800"/>
                  <a:pt x="1934959" y="400608"/>
                  <a:pt x="2025840" y="497081"/>
                </a:cubicBezTo>
                <a:cubicBezTo>
                  <a:pt x="2116721" y="593554"/>
                  <a:pt x="2222981" y="641092"/>
                  <a:pt x="2285898" y="757140"/>
                </a:cubicBezTo>
                <a:cubicBezTo>
                  <a:pt x="2348815" y="873188"/>
                  <a:pt x="2351612" y="1046560"/>
                  <a:pt x="2403344" y="1193367"/>
                </a:cubicBezTo>
                <a:cubicBezTo>
                  <a:pt x="2455076" y="1340174"/>
                  <a:pt x="2646625" y="1570872"/>
                  <a:pt x="2596291" y="1637984"/>
                </a:cubicBezTo>
                <a:cubicBezTo>
                  <a:pt x="2545957" y="1705096"/>
                  <a:pt x="2203406" y="1565279"/>
                  <a:pt x="2101340" y="1596039"/>
                </a:cubicBezTo>
                <a:cubicBezTo>
                  <a:pt x="1999274" y="1626799"/>
                  <a:pt x="2045414" y="1749837"/>
                  <a:pt x="1983895" y="1822541"/>
                </a:cubicBezTo>
                <a:cubicBezTo>
                  <a:pt x="1922376" y="1895246"/>
                  <a:pt x="1788152" y="2001506"/>
                  <a:pt x="1732225" y="2032266"/>
                </a:cubicBezTo>
                <a:cubicBezTo>
                  <a:pt x="1676298" y="2063026"/>
                  <a:pt x="1659520" y="1970747"/>
                  <a:pt x="1648335" y="2007099"/>
                </a:cubicBezTo>
                <a:cubicBezTo>
                  <a:pt x="1637150" y="2043451"/>
                  <a:pt x="1719642" y="2158101"/>
                  <a:pt x="1665113" y="2250380"/>
                </a:cubicBezTo>
                <a:cubicBezTo>
                  <a:pt x="1610585" y="2342659"/>
                  <a:pt x="1456786" y="2517430"/>
                  <a:pt x="1321164" y="2560773"/>
                </a:cubicBezTo>
                <a:cubicBezTo>
                  <a:pt x="1185542" y="2604116"/>
                  <a:pt x="984207" y="2571958"/>
                  <a:pt x="851381" y="2510439"/>
                </a:cubicBezTo>
                <a:cubicBezTo>
                  <a:pt x="718555" y="2448920"/>
                  <a:pt x="596915" y="2279741"/>
                  <a:pt x="524210" y="2191657"/>
                </a:cubicBezTo>
                <a:cubicBezTo>
                  <a:pt x="451505" y="2103573"/>
                  <a:pt x="401171" y="2060229"/>
                  <a:pt x="415153" y="1981932"/>
                </a:cubicBezTo>
                <a:cubicBezTo>
                  <a:pt x="429135" y="1903635"/>
                  <a:pt x="630471" y="1801568"/>
                  <a:pt x="608100" y="1721873"/>
                </a:cubicBezTo>
                <a:cubicBezTo>
                  <a:pt x="585729" y="1642178"/>
                  <a:pt x="376004" y="1577863"/>
                  <a:pt x="280929" y="1503760"/>
                </a:cubicBezTo>
                <a:cubicBezTo>
                  <a:pt x="185854" y="1429657"/>
                  <a:pt x="82390" y="1400296"/>
                  <a:pt x="37649" y="1277257"/>
                </a:cubicBezTo>
                <a:cubicBezTo>
                  <a:pt x="-7092" y="1154218"/>
                  <a:pt x="-7092" y="908141"/>
                  <a:pt x="12482" y="765528"/>
                </a:cubicBezTo>
                <a:cubicBezTo>
                  <a:pt x="32056" y="622915"/>
                  <a:pt x="111752" y="498479"/>
                  <a:pt x="155095" y="421580"/>
                </a:cubicBezTo>
                <a:cubicBezTo>
                  <a:pt x="198438" y="344681"/>
                  <a:pt x="211021" y="325106"/>
                  <a:pt x="272540" y="304134"/>
                </a:cubicBezTo>
                <a:cubicBezTo>
                  <a:pt x="334059" y="283162"/>
                  <a:pt x="472478" y="297143"/>
                  <a:pt x="524210" y="295745"/>
                </a:cubicBezTo>
                <a:cubicBezTo>
                  <a:pt x="575942" y="294347"/>
                  <a:pt x="531201" y="292949"/>
                  <a:pt x="599711" y="278967"/>
                </a:cubicBezTo>
                <a:close/>
              </a:path>
            </a:pathLst>
          </a:custGeom>
          <a:solidFill>
            <a:srgbClr val="000000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E7CCACB6-1292-4C8E-9D47-893028E064CE}"/>
              </a:ext>
            </a:extLst>
          </p:cNvPr>
          <p:cNvSpPr/>
          <p:nvPr/>
        </p:nvSpPr>
        <p:spPr>
          <a:xfrm>
            <a:off x="377880" y="2538720"/>
            <a:ext cx="1127155" cy="8309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IFSTN -1</a:t>
            </a:r>
          </a:p>
          <a:p>
            <a:pPr algn="ctr"/>
            <a:r>
              <a:rPr lang="en-US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120,000 Population </a:t>
            </a:r>
            <a:r>
              <a:rPr lang="en-US" sz="1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</p:txBody>
      </p:sp>
      <p:sp>
        <p:nvSpPr>
          <p:cNvPr id="35" name="Freeform: Shape 15">
            <a:extLst>
              <a:ext uri="{FF2B5EF4-FFF2-40B4-BE49-F238E27FC236}">
                <a16:creationId xmlns:a16="http://schemas.microsoft.com/office/drawing/2014/main" id="{C32F6101-3749-41AC-954D-6D47C2DC8A08}"/>
              </a:ext>
            </a:extLst>
          </p:cNvPr>
          <p:cNvSpPr/>
          <p:nvPr/>
        </p:nvSpPr>
        <p:spPr>
          <a:xfrm>
            <a:off x="3117755" y="1222805"/>
            <a:ext cx="2415381" cy="2166697"/>
          </a:xfrm>
          <a:custGeom>
            <a:avLst/>
            <a:gdLst>
              <a:gd name="connsiteX0" fmla="*/ 60782 w 2415381"/>
              <a:gd name="connsiteY0" fmla="*/ 638486 h 2166697"/>
              <a:gd name="connsiteX1" fmla="*/ 304063 w 2415381"/>
              <a:gd name="connsiteY1" fmla="*/ 521040 h 2166697"/>
              <a:gd name="connsiteX2" fmla="*/ 463454 w 2415381"/>
              <a:gd name="connsiteY2" fmla="*/ 193869 h 2166697"/>
              <a:gd name="connsiteX3" fmla="*/ 538954 w 2415381"/>
              <a:gd name="connsiteY3" fmla="*/ 922 h 2166697"/>
              <a:gd name="connsiteX4" fmla="*/ 815791 w 2415381"/>
              <a:gd name="connsiteY4" fmla="*/ 269370 h 2166697"/>
              <a:gd name="connsiteX5" fmla="*/ 1159740 w 2415381"/>
              <a:gd name="connsiteY5" fmla="*/ 529429 h 2166697"/>
              <a:gd name="connsiteX6" fmla="*/ 1554022 w 2415381"/>
              <a:gd name="connsiteY6" fmla="*/ 806265 h 2166697"/>
              <a:gd name="connsiteX7" fmla="*/ 1881193 w 2415381"/>
              <a:gd name="connsiteY7" fmla="*/ 764320 h 2166697"/>
              <a:gd name="connsiteX8" fmla="*/ 2158030 w 2415381"/>
              <a:gd name="connsiteY8" fmla="*/ 923711 h 2166697"/>
              <a:gd name="connsiteX9" fmla="*/ 2409699 w 2415381"/>
              <a:gd name="connsiteY9" fmla="*/ 1334772 h 2166697"/>
              <a:gd name="connsiteX10" fmla="*/ 2309032 w 2415381"/>
              <a:gd name="connsiteY10" fmla="*/ 1770999 h 2166697"/>
              <a:gd name="connsiteX11" fmla="*/ 2032195 w 2415381"/>
              <a:gd name="connsiteY11" fmla="*/ 1922001 h 2166697"/>
              <a:gd name="connsiteX12" fmla="*/ 1570800 w 2415381"/>
              <a:gd name="connsiteY12" fmla="*/ 1980724 h 2166697"/>
              <a:gd name="connsiteX13" fmla="*/ 1369465 w 2415381"/>
              <a:gd name="connsiteY13" fmla="*/ 2165282 h 2166697"/>
              <a:gd name="connsiteX14" fmla="*/ 1168129 w 2415381"/>
              <a:gd name="connsiteY14" fmla="*/ 1871667 h 2166697"/>
              <a:gd name="connsiteX15" fmla="*/ 1075850 w 2415381"/>
              <a:gd name="connsiteY15" fmla="*/ 1468996 h 2166697"/>
              <a:gd name="connsiteX16" fmla="*/ 975182 w 2415381"/>
              <a:gd name="connsiteY16" fmla="*/ 1687109 h 2166697"/>
              <a:gd name="connsiteX17" fmla="*/ 799013 w 2415381"/>
              <a:gd name="connsiteY17" fmla="*/ 1653553 h 2166697"/>
              <a:gd name="connsiteX18" fmla="*/ 706734 w 2415381"/>
              <a:gd name="connsiteY18" fmla="*/ 1385106 h 2166697"/>
              <a:gd name="connsiteX19" fmla="*/ 513787 w 2415381"/>
              <a:gd name="connsiteY19" fmla="*/ 1301216 h 2166697"/>
              <a:gd name="connsiteX20" fmla="*/ 387953 w 2415381"/>
              <a:gd name="connsiteY20" fmla="*/ 1183770 h 2166697"/>
              <a:gd name="connsiteX21" fmla="*/ 253729 w 2415381"/>
              <a:gd name="connsiteY21" fmla="*/ 1066324 h 2166697"/>
              <a:gd name="connsiteX22" fmla="*/ 119505 w 2415381"/>
              <a:gd name="connsiteY22" fmla="*/ 923711 h 2166697"/>
              <a:gd name="connsiteX23" fmla="*/ 2059 w 2415381"/>
              <a:gd name="connsiteY23" fmla="*/ 755931 h 2166697"/>
              <a:gd name="connsiteX24" fmla="*/ 60782 w 2415381"/>
              <a:gd name="connsiteY24" fmla="*/ 638486 h 2166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415381" h="2166697">
                <a:moveTo>
                  <a:pt x="60782" y="638486"/>
                </a:moveTo>
                <a:cubicBezTo>
                  <a:pt x="111116" y="599338"/>
                  <a:pt x="236951" y="595143"/>
                  <a:pt x="304063" y="521040"/>
                </a:cubicBezTo>
                <a:cubicBezTo>
                  <a:pt x="371175" y="446937"/>
                  <a:pt x="424306" y="280555"/>
                  <a:pt x="463454" y="193869"/>
                </a:cubicBezTo>
                <a:cubicBezTo>
                  <a:pt x="502602" y="107183"/>
                  <a:pt x="480231" y="-11662"/>
                  <a:pt x="538954" y="922"/>
                </a:cubicBezTo>
                <a:cubicBezTo>
                  <a:pt x="597677" y="13505"/>
                  <a:pt x="712327" y="181285"/>
                  <a:pt x="815791" y="269370"/>
                </a:cubicBezTo>
                <a:cubicBezTo>
                  <a:pt x="919255" y="357455"/>
                  <a:pt x="1036702" y="439947"/>
                  <a:pt x="1159740" y="529429"/>
                </a:cubicBezTo>
                <a:cubicBezTo>
                  <a:pt x="1282778" y="618911"/>
                  <a:pt x="1433780" y="767117"/>
                  <a:pt x="1554022" y="806265"/>
                </a:cubicBezTo>
                <a:cubicBezTo>
                  <a:pt x="1674264" y="845414"/>
                  <a:pt x="1780525" y="744746"/>
                  <a:pt x="1881193" y="764320"/>
                </a:cubicBezTo>
                <a:cubicBezTo>
                  <a:pt x="1981861" y="783894"/>
                  <a:pt x="2069946" y="828636"/>
                  <a:pt x="2158030" y="923711"/>
                </a:cubicBezTo>
                <a:cubicBezTo>
                  <a:pt x="2246114" y="1018786"/>
                  <a:pt x="2384532" y="1193557"/>
                  <a:pt x="2409699" y="1334772"/>
                </a:cubicBezTo>
                <a:cubicBezTo>
                  <a:pt x="2434866" y="1475987"/>
                  <a:pt x="2371949" y="1673128"/>
                  <a:pt x="2309032" y="1770999"/>
                </a:cubicBezTo>
                <a:cubicBezTo>
                  <a:pt x="2246115" y="1868871"/>
                  <a:pt x="2155234" y="1887047"/>
                  <a:pt x="2032195" y="1922001"/>
                </a:cubicBezTo>
                <a:cubicBezTo>
                  <a:pt x="1909156" y="1956955"/>
                  <a:pt x="1681255" y="1940177"/>
                  <a:pt x="1570800" y="1980724"/>
                </a:cubicBezTo>
                <a:cubicBezTo>
                  <a:pt x="1460345" y="2021271"/>
                  <a:pt x="1436577" y="2183458"/>
                  <a:pt x="1369465" y="2165282"/>
                </a:cubicBezTo>
                <a:cubicBezTo>
                  <a:pt x="1302353" y="2147106"/>
                  <a:pt x="1217065" y="1987715"/>
                  <a:pt x="1168129" y="1871667"/>
                </a:cubicBezTo>
                <a:cubicBezTo>
                  <a:pt x="1119193" y="1755619"/>
                  <a:pt x="1108008" y="1499756"/>
                  <a:pt x="1075850" y="1468996"/>
                </a:cubicBezTo>
                <a:cubicBezTo>
                  <a:pt x="1043692" y="1438236"/>
                  <a:pt x="1021322" y="1656349"/>
                  <a:pt x="975182" y="1687109"/>
                </a:cubicBezTo>
                <a:cubicBezTo>
                  <a:pt x="929042" y="1717869"/>
                  <a:pt x="843754" y="1703887"/>
                  <a:pt x="799013" y="1653553"/>
                </a:cubicBezTo>
                <a:cubicBezTo>
                  <a:pt x="754272" y="1603219"/>
                  <a:pt x="754272" y="1443829"/>
                  <a:pt x="706734" y="1385106"/>
                </a:cubicBezTo>
                <a:cubicBezTo>
                  <a:pt x="659196" y="1326383"/>
                  <a:pt x="566917" y="1334772"/>
                  <a:pt x="513787" y="1301216"/>
                </a:cubicBezTo>
                <a:cubicBezTo>
                  <a:pt x="460657" y="1267660"/>
                  <a:pt x="387953" y="1183770"/>
                  <a:pt x="387953" y="1183770"/>
                </a:cubicBezTo>
                <a:cubicBezTo>
                  <a:pt x="344610" y="1144621"/>
                  <a:pt x="298470" y="1109667"/>
                  <a:pt x="253729" y="1066324"/>
                </a:cubicBezTo>
                <a:cubicBezTo>
                  <a:pt x="208988" y="1022981"/>
                  <a:pt x="161450" y="975443"/>
                  <a:pt x="119505" y="923711"/>
                </a:cubicBezTo>
                <a:cubicBezTo>
                  <a:pt x="77560" y="871979"/>
                  <a:pt x="10448" y="802070"/>
                  <a:pt x="2059" y="755931"/>
                </a:cubicBezTo>
                <a:cubicBezTo>
                  <a:pt x="-6330" y="709792"/>
                  <a:pt x="10448" y="677634"/>
                  <a:pt x="60782" y="638486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  <a:alpha val="14902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AA057269-C4B9-44C8-8660-2725D08C635C}"/>
              </a:ext>
            </a:extLst>
          </p:cNvPr>
          <p:cNvSpPr/>
          <p:nvPr/>
        </p:nvSpPr>
        <p:spPr>
          <a:xfrm>
            <a:off x="5698778" y="2625567"/>
            <a:ext cx="1633946" cy="8309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IFSTN -2 </a:t>
            </a:r>
          </a:p>
          <a:p>
            <a:pPr algn="ctr"/>
            <a:r>
              <a:rPr lang="en-US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150,000 population </a:t>
            </a:r>
            <a:r>
              <a:rPr lang="en-US" sz="1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</p:txBody>
      </p:sp>
      <p:sp>
        <p:nvSpPr>
          <p:cNvPr id="37" name="Freeform: Shape 16">
            <a:extLst>
              <a:ext uri="{FF2B5EF4-FFF2-40B4-BE49-F238E27FC236}">
                <a16:creationId xmlns:a16="http://schemas.microsoft.com/office/drawing/2014/main" id="{B1AA4C49-7234-48F3-83DE-07889A227081}"/>
              </a:ext>
            </a:extLst>
          </p:cNvPr>
          <p:cNvSpPr/>
          <p:nvPr/>
        </p:nvSpPr>
        <p:spPr>
          <a:xfrm>
            <a:off x="8782295" y="2859511"/>
            <a:ext cx="2064328" cy="3661887"/>
          </a:xfrm>
          <a:custGeom>
            <a:avLst/>
            <a:gdLst>
              <a:gd name="connsiteX0" fmla="*/ 159480 w 2150873"/>
              <a:gd name="connsiteY0" fmla="*/ 69 h 4022895"/>
              <a:gd name="connsiteX1" fmla="*/ 595707 w 2150873"/>
              <a:gd name="connsiteY1" fmla="*/ 83959 h 4022895"/>
              <a:gd name="connsiteX2" fmla="*/ 964823 w 2150873"/>
              <a:gd name="connsiteY2" fmla="*/ 511798 h 4022895"/>
              <a:gd name="connsiteX3" fmla="*/ 1300382 w 2150873"/>
              <a:gd name="connsiteY3" fmla="*/ 1451365 h 4022895"/>
              <a:gd name="connsiteX4" fmla="*/ 1484940 w 2150873"/>
              <a:gd name="connsiteY4" fmla="*/ 1635923 h 4022895"/>
              <a:gd name="connsiteX5" fmla="*/ 1568830 w 2150873"/>
              <a:gd name="connsiteY5" fmla="*/ 2130873 h 4022895"/>
              <a:gd name="connsiteX6" fmla="*/ 1803722 w 2150873"/>
              <a:gd name="connsiteY6" fmla="*/ 2919438 h 4022895"/>
              <a:gd name="connsiteX7" fmla="*/ 2147670 w 2150873"/>
              <a:gd name="connsiteY7" fmla="*/ 3884172 h 4022895"/>
              <a:gd name="connsiteX8" fmla="*/ 1954724 w 2150873"/>
              <a:gd name="connsiteY8" fmla="*/ 3909339 h 4022895"/>
              <a:gd name="connsiteX9" fmla="*/ 1610775 w 2150873"/>
              <a:gd name="connsiteY9" fmla="*/ 2869104 h 4022895"/>
              <a:gd name="connsiteX10" fmla="*/ 1157770 w 2150873"/>
              <a:gd name="connsiteY10" fmla="*/ 2390932 h 4022895"/>
              <a:gd name="connsiteX11" fmla="*/ 780265 w 2150873"/>
              <a:gd name="connsiteY11" fmla="*/ 2038594 h 4022895"/>
              <a:gd name="connsiteX12" fmla="*/ 520206 w 2150873"/>
              <a:gd name="connsiteY12" fmla="*/ 1451365 h 4022895"/>
              <a:gd name="connsiteX13" fmla="*/ 503428 w 2150873"/>
              <a:gd name="connsiteY13" fmla="*/ 813802 h 4022895"/>
              <a:gd name="connsiteX14" fmla="*/ 193036 w 2150873"/>
              <a:gd name="connsiteY14" fmla="*/ 520187 h 4022895"/>
              <a:gd name="connsiteX15" fmla="*/ 89 w 2150873"/>
              <a:gd name="connsiteY15" fmla="*/ 83959 h 4022895"/>
              <a:gd name="connsiteX16" fmla="*/ 159480 w 2150873"/>
              <a:gd name="connsiteY16" fmla="*/ 69 h 4022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150873" h="4022895">
                <a:moveTo>
                  <a:pt x="159480" y="69"/>
                </a:moveTo>
                <a:cubicBezTo>
                  <a:pt x="258750" y="69"/>
                  <a:pt x="461483" y="-1329"/>
                  <a:pt x="595707" y="83959"/>
                </a:cubicBezTo>
                <a:cubicBezTo>
                  <a:pt x="729931" y="169247"/>
                  <a:pt x="847377" y="283897"/>
                  <a:pt x="964823" y="511798"/>
                </a:cubicBezTo>
                <a:cubicBezTo>
                  <a:pt x="1082269" y="739699"/>
                  <a:pt x="1213696" y="1264011"/>
                  <a:pt x="1300382" y="1451365"/>
                </a:cubicBezTo>
                <a:cubicBezTo>
                  <a:pt x="1387068" y="1638719"/>
                  <a:pt x="1440199" y="1522672"/>
                  <a:pt x="1484940" y="1635923"/>
                </a:cubicBezTo>
                <a:cubicBezTo>
                  <a:pt x="1529681" y="1749174"/>
                  <a:pt x="1515700" y="1916954"/>
                  <a:pt x="1568830" y="2130873"/>
                </a:cubicBezTo>
                <a:cubicBezTo>
                  <a:pt x="1621960" y="2344792"/>
                  <a:pt x="1707249" y="2627222"/>
                  <a:pt x="1803722" y="2919438"/>
                </a:cubicBezTo>
                <a:cubicBezTo>
                  <a:pt x="1900195" y="3211655"/>
                  <a:pt x="2122503" y="3719189"/>
                  <a:pt x="2147670" y="3884172"/>
                </a:cubicBezTo>
                <a:cubicBezTo>
                  <a:pt x="2172837" y="4049155"/>
                  <a:pt x="2044207" y="4078517"/>
                  <a:pt x="1954724" y="3909339"/>
                </a:cubicBezTo>
                <a:cubicBezTo>
                  <a:pt x="1865242" y="3740161"/>
                  <a:pt x="1743601" y="3122172"/>
                  <a:pt x="1610775" y="2869104"/>
                </a:cubicBezTo>
                <a:cubicBezTo>
                  <a:pt x="1477949" y="2616036"/>
                  <a:pt x="1296188" y="2529350"/>
                  <a:pt x="1157770" y="2390932"/>
                </a:cubicBezTo>
                <a:cubicBezTo>
                  <a:pt x="1019352" y="2252514"/>
                  <a:pt x="886526" y="2195189"/>
                  <a:pt x="780265" y="2038594"/>
                </a:cubicBezTo>
                <a:cubicBezTo>
                  <a:pt x="674004" y="1882000"/>
                  <a:pt x="566345" y="1655497"/>
                  <a:pt x="520206" y="1451365"/>
                </a:cubicBezTo>
                <a:cubicBezTo>
                  <a:pt x="474067" y="1247233"/>
                  <a:pt x="557956" y="968998"/>
                  <a:pt x="503428" y="813802"/>
                </a:cubicBezTo>
                <a:cubicBezTo>
                  <a:pt x="448900" y="658606"/>
                  <a:pt x="276926" y="641827"/>
                  <a:pt x="193036" y="520187"/>
                </a:cubicBezTo>
                <a:cubicBezTo>
                  <a:pt x="109146" y="398547"/>
                  <a:pt x="2885" y="173442"/>
                  <a:pt x="89" y="83959"/>
                </a:cubicBezTo>
                <a:cubicBezTo>
                  <a:pt x="-2707" y="-5524"/>
                  <a:pt x="60210" y="69"/>
                  <a:pt x="159480" y="69"/>
                </a:cubicBezTo>
                <a:close/>
              </a:path>
            </a:pathLst>
          </a:custGeom>
          <a:solidFill>
            <a:srgbClr val="20E841">
              <a:alpha val="902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3E65719E-2835-4313-9956-53CB18DA2C3B}"/>
              </a:ext>
            </a:extLst>
          </p:cNvPr>
          <p:cNvSpPr/>
          <p:nvPr/>
        </p:nvSpPr>
        <p:spPr>
          <a:xfrm>
            <a:off x="10436067" y="4547591"/>
            <a:ext cx="1266054" cy="8309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IFSTN -3</a:t>
            </a:r>
          </a:p>
          <a:p>
            <a:pPr algn="ctr"/>
            <a:r>
              <a:rPr lang="en-US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80,000 Population </a:t>
            </a:r>
            <a:r>
              <a:rPr lang="en-US" sz="1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1EE4CB6F-E6F5-4A0B-FFBF-C15C2ECAEA3B}"/>
              </a:ext>
            </a:extLst>
          </p:cNvPr>
          <p:cNvSpPr/>
          <p:nvPr/>
        </p:nvSpPr>
        <p:spPr>
          <a:xfrm>
            <a:off x="4930617" y="5602540"/>
            <a:ext cx="2244825" cy="73866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r>
              <a:rPr lang="en-US" sz="105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Decentralized FSTP’s </a:t>
            </a:r>
          </a:p>
          <a:p>
            <a:r>
              <a:rPr lang="en-US" sz="105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Capacity 5 to 10 m3 , </a:t>
            </a:r>
          </a:p>
          <a:p>
            <a:r>
              <a:rPr lang="en-US" sz="105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Each camp is served by avg.  8 to 12 unit </a:t>
            </a:r>
            <a:endParaRPr lang="en-US" sz="105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B84A39ED-F31A-E7DB-71EF-5CA3271C2F66}"/>
              </a:ext>
            </a:extLst>
          </p:cNvPr>
          <p:cNvCxnSpPr/>
          <p:nvPr/>
        </p:nvCxnSpPr>
        <p:spPr>
          <a:xfrm>
            <a:off x="4636430" y="4700923"/>
            <a:ext cx="896706" cy="7812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Google Shape;47;p4"/>
          <p:cNvSpPr txBox="1"/>
          <p:nvPr/>
        </p:nvSpPr>
        <p:spPr>
          <a:xfrm>
            <a:off x="3775440" y="960609"/>
            <a:ext cx="5341555" cy="430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2200" b="1" dirty="0">
                <a:solidFill>
                  <a:srgbClr val="0E9A9B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Centralized vs Decentralized FSM approach </a:t>
            </a:r>
            <a:endParaRPr lang="en-US" sz="2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3738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47;p4"/>
          <p:cNvSpPr txBox="1"/>
          <p:nvPr/>
        </p:nvSpPr>
        <p:spPr>
          <a:xfrm>
            <a:off x="87082" y="180594"/>
            <a:ext cx="185255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2800" b="1" dirty="0">
                <a:solidFill>
                  <a:srgbClr val="0E9A9B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Treatment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540C0906-179E-4626-BC47-2DF6752BEBB9}"/>
              </a:ext>
            </a:extLst>
          </p:cNvPr>
          <p:cNvSpPr txBox="1">
            <a:spLocks/>
          </p:cNvSpPr>
          <p:nvPr/>
        </p:nvSpPr>
        <p:spPr bwMode="auto">
          <a:xfrm>
            <a:off x="87082" y="1020325"/>
            <a:ext cx="4064004" cy="5656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 lvl="0">
              <a:defRPr lang="en-US"/>
            </a:defPPr>
            <a:lvl1pPr marL="342900" indent="-342900" eaLnBrk="0" hangingPunct="0">
              <a:spcBef>
                <a:spcPct val="20000"/>
              </a:spcBef>
              <a:buFont typeface="Arial" charset="0"/>
              <a:buChar char="•"/>
              <a:defRPr sz="1800">
                <a:solidFill>
                  <a:srgbClr val="004D4D"/>
                </a:solidFill>
                <a:latin typeface="+mn-lt"/>
                <a:cs typeface="+mn-cs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400">
                <a:solidFill>
                  <a:srgbClr val="004D4D"/>
                </a:solidFill>
                <a:latin typeface="+mn-lt"/>
                <a:cs typeface="+mn-cs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rgbClr val="004D4D"/>
                </a:solidFill>
                <a:latin typeface="+mn-lt"/>
                <a:cs typeface="+mn-cs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1800">
                <a:solidFill>
                  <a:srgbClr val="004D4D"/>
                </a:solidFill>
                <a:latin typeface="+mn-lt"/>
                <a:cs typeface="+mn-cs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1800">
                <a:solidFill>
                  <a:srgbClr val="004D4D"/>
                </a:solidFill>
                <a:latin typeface="+mn-lt"/>
                <a:cs typeface="+mn-cs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cs typeface="+mn-cs"/>
              </a:defRPr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cs typeface="+mn-cs"/>
              </a:defRPr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cs typeface="+mn-cs"/>
              </a:defRPr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b="1" dirty="0"/>
              <a:t>Technologies </a:t>
            </a:r>
          </a:p>
          <a:p>
            <a:pPr marL="0" indent="0">
              <a:buNone/>
            </a:pPr>
            <a:r>
              <a:rPr lang="en-US" sz="2000" b="1" dirty="0"/>
              <a:t>Biological 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Anaerobic Baffled Reactor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Planted Drying Bed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Constructed Wetland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Up Flow Filter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DEWATS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Waste Stabilization Pond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Aerobic Treatment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Anaerobic Lagoon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Others </a:t>
            </a:r>
          </a:p>
          <a:p>
            <a:pPr marL="0" indent="0">
              <a:buNone/>
            </a:pPr>
            <a:r>
              <a:rPr lang="en-US" sz="2000" b="1" dirty="0"/>
              <a:t>Chemical Treatment : </a:t>
            </a:r>
          </a:p>
          <a:p>
            <a:pPr marL="0" indent="0">
              <a:buNone/>
            </a:pPr>
            <a:r>
              <a:rPr lang="en-US" sz="2000" dirty="0"/>
              <a:t>Lime Stabilization </a:t>
            </a:r>
          </a:p>
          <a:p>
            <a:endParaRPr lang="en-US" sz="2000" dirty="0"/>
          </a:p>
          <a:p>
            <a:pPr marL="0" indent="0">
              <a:buNone/>
            </a:pPr>
            <a:r>
              <a:rPr lang="en-US" sz="2000" b="1" dirty="0"/>
              <a:t>High Tech : </a:t>
            </a:r>
            <a:r>
              <a:rPr lang="en-US" sz="2000" dirty="0"/>
              <a:t>Omni Processor </a:t>
            </a:r>
          </a:p>
        </p:txBody>
      </p:sp>
      <p:sp>
        <p:nvSpPr>
          <p:cNvPr id="13" name="Google Shape;37;p1"/>
          <p:cNvSpPr txBox="1">
            <a:spLocks/>
          </p:cNvSpPr>
          <p:nvPr/>
        </p:nvSpPr>
        <p:spPr>
          <a:xfrm>
            <a:off x="10944532" y="2496456"/>
            <a:ext cx="1323448" cy="4812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04D4D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4D4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4D4D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rgbClr val="004D4D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4D4D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04D4D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4D4D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rgbClr val="004D4D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4D4D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rgbClr val="004D4D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buNone/>
            </a:pPr>
            <a:r>
              <a:rPr lang="en-US" sz="2000" b="1" dirty="0">
                <a:solidFill>
                  <a:prstClr val="white"/>
                </a:solidFill>
              </a:rPr>
              <a:t>Aeration 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6461766" y="1312051"/>
            <a:ext cx="5430459" cy="5132292"/>
            <a:chOff x="6792808" y="1180290"/>
            <a:chExt cx="5254048" cy="5264675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0248" y="1214066"/>
              <a:ext cx="2656609" cy="176363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1" name="Picture Placeholder 33" descr="A picture containing outdoor, sky, building, old&#10;&#10;Description automatically generated">
              <a:extLst>
                <a:ext uri="{FF2B5EF4-FFF2-40B4-BE49-F238E27FC236}">
                  <a16:creationId xmlns:a16="http://schemas.microsoft.com/office/drawing/2014/main" id="{8743706A-E90D-C5E8-8E00-443AA547145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90" r="990"/>
            <a:stretch>
              <a:fillRect/>
            </a:stretch>
          </p:blipFill>
          <p:spPr>
            <a:xfrm>
              <a:off x="9697485" y="1180290"/>
              <a:ext cx="2349371" cy="179741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2" name="Google Shape;37;p1"/>
            <p:cNvSpPr txBox="1">
              <a:spLocks/>
            </p:cNvSpPr>
            <p:nvPr/>
          </p:nvSpPr>
          <p:spPr>
            <a:xfrm>
              <a:off x="6850248" y="1180290"/>
              <a:ext cx="2150761" cy="4812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406400" algn="l" rtl="0">
                <a:lnSpc>
                  <a:spcPct val="100000"/>
                </a:lnSpc>
                <a:spcBef>
                  <a:spcPts val="560"/>
                </a:spcBef>
                <a:spcAft>
                  <a:spcPts val="0"/>
                </a:spcAft>
                <a:buClr>
                  <a:srgbClr val="004D4D"/>
                </a:buClr>
                <a:buSzPts val="2800"/>
                <a:buFont typeface="Arial"/>
                <a:buChar char="•"/>
                <a:defRPr sz="2800" b="0" i="0" u="none" strike="noStrike" cap="none">
                  <a:solidFill>
                    <a:srgbClr val="004D4D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L="914400" marR="0" lvl="1" indent="-381000" algn="l" rtl="0">
                <a:lnSpc>
                  <a:spcPct val="100000"/>
                </a:lnSpc>
                <a:spcBef>
                  <a:spcPts val="480"/>
                </a:spcBef>
                <a:spcAft>
                  <a:spcPts val="0"/>
                </a:spcAft>
                <a:buClr>
                  <a:srgbClr val="004D4D"/>
                </a:buClr>
                <a:buSzPts val="2400"/>
                <a:buFont typeface="Arial"/>
                <a:buChar char="–"/>
                <a:defRPr sz="2400" b="0" i="0" u="none" strike="noStrike" cap="none">
                  <a:solidFill>
                    <a:srgbClr val="004D4D"/>
                  </a:solidFill>
                  <a:latin typeface="Calibri"/>
                  <a:ea typeface="Calibri"/>
                  <a:cs typeface="Calibri"/>
                  <a:sym typeface="Calibri"/>
                </a:defRPr>
              </a:lvl2pPr>
              <a:lvl3pPr marL="1371600" marR="0" lvl="2" indent="-355600" algn="l" rtl="0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Clr>
                  <a:srgbClr val="004D4D"/>
                </a:buClr>
                <a:buSzPts val="2000"/>
                <a:buFont typeface="Arial"/>
                <a:buChar char="•"/>
                <a:defRPr sz="2000" b="0" i="0" u="none" strike="noStrike" cap="none">
                  <a:solidFill>
                    <a:srgbClr val="004D4D"/>
                  </a:solidFill>
                  <a:latin typeface="Calibri"/>
                  <a:ea typeface="Calibri"/>
                  <a:cs typeface="Calibri"/>
                  <a:sym typeface="Calibri"/>
                </a:defRPr>
              </a:lvl3pPr>
              <a:lvl4pPr marL="1828800" marR="0" lvl="3" indent="-342900" algn="l" rtl="0">
                <a:lnSpc>
                  <a:spcPct val="100000"/>
                </a:lnSpc>
                <a:spcBef>
                  <a:spcPts val="360"/>
                </a:spcBef>
                <a:spcAft>
                  <a:spcPts val="0"/>
                </a:spcAft>
                <a:buClr>
                  <a:srgbClr val="004D4D"/>
                </a:buClr>
                <a:buSzPts val="1800"/>
                <a:buFont typeface="Arial"/>
                <a:buChar char="–"/>
                <a:defRPr sz="1800" b="0" i="0" u="none" strike="noStrike" cap="none">
                  <a:solidFill>
                    <a:srgbClr val="004D4D"/>
                  </a:solidFill>
                  <a:latin typeface="Calibri"/>
                  <a:ea typeface="Calibri"/>
                  <a:cs typeface="Calibri"/>
                  <a:sym typeface="Calibri"/>
                </a:defRPr>
              </a:lvl4pPr>
              <a:lvl5pPr marL="2286000" marR="0" lvl="4" indent="-342900" algn="l" rtl="0">
                <a:lnSpc>
                  <a:spcPct val="100000"/>
                </a:lnSpc>
                <a:spcBef>
                  <a:spcPts val="360"/>
                </a:spcBef>
                <a:spcAft>
                  <a:spcPts val="0"/>
                </a:spcAft>
                <a:buClr>
                  <a:srgbClr val="004D4D"/>
                </a:buClr>
                <a:buSzPts val="1800"/>
                <a:buFont typeface="Arial"/>
                <a:buChar char="»"/>
                <a:defRPr sz="1800" b="0" i="0" u="none" strike="noStrike" cap="none">
                  <a:solidFill>
                    <a:srgbClr val="004D4D"/>
                  </a:solidFill>
                  <a:latin typeface="Calibri"/>
                  <a:ea typeface="Calibri"/>
                  <a:cs typeface="Calibri"/>
                  <a:sym typeface="Calibri"/>
                </a:defRPr>
              </a:lvl5pPr>
              <a:lvl6pPr marL="2743200" marR="0" lvl="5" indent="-342900" algn="l" rtl="0">
                <a:lnSpc>
                  <a:spcPct val="100000"/>
                </a:lnSpc>
                <a:spcBef>
                  <a:spcPts val="36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20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6pPr>
              <a:lvl7pPr marL="3200400" marR="0" lvl="6" indent="-342900" algn="l" rtl="0">
                <a:lnSpc>
                  <a:spcPct val="100000"/>
                </a:lnSpc>
                <a:spcBef>
                  <a:spcPts val="36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20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7pPr>
              <a:lvl8pPr marL="3657600" marR="0" lvl="7" indent="-342900" algn="l" rtl="0">
                <a:lnSpc>
                  <a:spcPct val="100000"/>
                </a:lnSpc>
                <a:spcBef>
                  <a:spcPts val="36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20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8pPr>
              <a:lvl9pPr marL="4114800" marR="0" lvl="8" indent="-342900" algn="l" rtl="0">
                <a:lnSpc>
                  <a:spcPct val="100000"/>
                </a:lnSpc>
                <a:spcBef>
                  <a:spcPts val="36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20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9pPr>
            </a:lstStyle>
            <a:p>
              <a:pPr marL="0" indent="0">
                <a:buNone/>
              </a:pPr>
              <a:r>
                <a:rPr lang="en-US" sz="2000" b="1" dirty="0">
                  <a:solidFill>
                    <a:prstClr val="white"/>
                  </a:solidFill>
                </a:rPr>
                <a:t>Lime Stabilization </a:t>
              </a: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4"/>
            <a:srcRect l="9330" t="53739" r="51596" b="11341"/>
            <a:stretch/>
          </p:blipFill>
          <p:spPr>
            <a:xfrm>
              <a:off x="6850248" y="3165165"/>
              <a:ext cx="2656609" cy="146445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5" name="Google Shape;37;p1"/>
            <p:cNvSpPr txBox="1">
              <a:spLocks/>
            </p:cNvSpPr>
            <p:nvPr/>
          </p:nvSpPr>
          <p:spPr>
            <a:xfrm>
              <a:off x="6792808" y="3011476"/>
              <a:ext cx="1132820" cy="4812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406400" algn="l" rtl="0">
                <a:lnSpc>
                  <a:spcPct val="100000"/>
                </a:lnSpc>
                <a:spcBef>
                  <a:spcPts val="560"/>
                </a:spcBef>
                <a:spcAft>
                  <a:spcPts val="0"/>
                </a:spcAft>
                <a:buClr>
                  <a:srgbClr val="004D4D"/>
                </a:buClr>
                <a:buSzPts val="2800"/>
                <a:buFont typeface="Arial"/>
                <a:buChar char="•"/>
                <a:defRPr sz="2800" b="0" i="0" u="none" strike="noStrike" cap="none">
                  <a:solidFill>
                    <a:srgbClr val="004D4D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L="914400" marR="0" lvl="1" indent="-381000" algn="l" rtl="0">
                <a:lnSpc>
                  <a:spcPct val="100000"/>
                </a:lnSpc>
                <a:spcBef>
                  <a:spcPts val="480"/>
                </a:spcBef>
                <a:spcAft>
                  <a:spcPts val="0"/>
                </a:spcAft>
                <a:buClr>
                  <a:srgbClr val="004D4D"/>
                </a:buClr>
                <a:buSzPts val="2400"/>
                <a:buFont typeface="Arial"/>
                <a:buChar char="–"/>
                <a:defRPr sz="2400" b="0" i="0" u="none" strike="noStrike" cap="none">
                  <a:solidFill>
                    <a:srgbClr val="004D4D"/>
                  </a:solidFill>
                  <a:latin typeface="Calibri"/>
                  <a:ea typeface="Calibri"/>
                  <a:cs typeface="Calibri"/>
                  <a:sym typeface="Calibri"/>
                </a:defRPr>
              </a:lvl2pPr>
              <a:lvl3pPr marL="1371600" marR="0" lvl="2" indent="-355600" algn="l" rtl="0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Clr>
                  <a:srgbClr val="004D4D"/>
                </a:buClr>
                <a:buSzPts val="2000"/>
                <a:buFont typeface="Arial"/>
                <a:buChar char="•"/>
                <a:defRPr sz="2000" b="0" i="0" u="none" strike="noStrike" cap="none">
                  <a:solidFill>
                    <a:srgbClr val="004D4D"/>
                  </a:solidFill>
                  <a:latin typeface="Calibri"/>
                  <a:ea typeface="Calibri"/>
                  <a:cs typeface="Calibri"/>
                  <a:sym typeface="Calibri"/>
                </a:defRPr>
              </a:lvl3pPr>
              <a:lvl4pPr marL="1828800" marR="0" lvl="3" indent="-342900" algn="l" rtl="0">
                <a:lnSpc>
                  <a:spcPct val="100000"/>
                </a:lnSpc>
                <a:spcBef>
                  <a:spcPts val="360"/>
                </a:spcBef>
                <a:spcAft>
                  <a:spcPts val="0"/>
                </a:spcAft>
                <a:buClr>
                  <a:srgbClr val="004D4D"/>
                </a:buClr>
                <a:buSzPts val="1800"/>
                <a:buFont typeface="Arial"/>
                <a:buChar char="–"/>
                <a:defRPr sz="1800" b="0" i="0" u="none" strike="noStrike" cap="none">
                  <a:solidFill>
                    <a:srgbClr val="004D4D"/>
                  </a:solidFill>
                  <a:latin typeface="Calibri"/>
                  <a:ea typeface="Calibri"/>
                  <a:cs typeface="Calibri"/>
                  <a:sym typeface="Calibri"/>
                </a:defRPr>
              </a:lvl4pPr>
              <a:lvl5pPr marL="2286000" marR="0" lvl="4" indent="-342900" algn="l" rtl="0">
                <a:lnSpc>
                  <a:spcPct val="100000"/>
                </a:lnSpc>
                <a:spcBef>
                  <a:spcPts val="360"/>
                </a:spcBef>
                <a:spcAft>
                  <a:spcPts val="0"/>
                </a:spcAft>
                <a:buClr>
                  <a:srgbClr val="004D4D"/>
                </a:buClr>
                <a:buSzPts val="1800"/>
                <a:buFont typeface="Arial"/>
                <a:buChar char="»"/>
                <a:defRPr sz="1800" b="0" i="0" u="none" strike="noStrike" cap="none">
                  <a:solidFill>
                    <a:srgbClr val="004D4D"/>
                  </a:solidFill>
                  <a:latin typeface="Calibri"/>
                  <a:ea typeface="Calibri"/>
                  <a:cs typeface="Calibri"/>
                  <a:sym typeface="Calibri"/>
                </a:defRPr>
              </a:lvl5pPr>
              <a:lvl6pPr marL="2743200" marR="0" lvl="5" indent="-342900" algn="l" rtl="0">
                <a:lnSpc>
                  <a:spcPct val="100000"/>
                </a:lnSpc>
                <a:spcBef>
                  <a:spcPts val="36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20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6pPr>
              <a:lvl7pPr marL="3200400" marR="0" lvl="6" indent="-342900" algn="l" rtl="0">
                <a:lnSpc>
                  <a:spcPct val="100000"/>
                </a:lnSpc>
                <a:spcBef>
                  <a:spcPts val="36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20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7pPr>
              <a:lvl8pPr marL="3657600" marR="0" lvl="7" indent="-342900" algn="l" rtl="0">
                <a:lnSpc>
                  <a:spcPct val="100000"/>
                </a:lnSpc>
                <a:spcBef>
                  <a:spcPts val="36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20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8pPr>
              <a:lvl9pPr marL="4114800" marR="0" lvl="8" indent="-342900" algn="l" rtl="0">
                <a:lnSpc>
                  <a:spcPct val="100000"/>
                </a:lnSpc>
                <a:spcBef>
                  <a:spcPts val="36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20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9pPr>
            </a:lstStyle>
            <a:p>
              <a:pPr marL="0" indent="0">
                <a:buNone/>
              </a:pPr>
              <a:r>
                <a:rPr lang="en-US" sz="2000" b="1" dirty="0">
                  <a:solidFill>
                    <a:prstClr val="white"/>
                  </a:solidFill>
                </a:rPr>
                <a:t>DEWATS</a:t>
              </a: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4056"/>
            <a:stretch/>
          </p:blipFill>
          <p:spPr>
            <a:xfrm>
              <a:off x="9695928" y="3165166"/>
              <a:ext cx="2350928" cy="146445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7" name="Google Shape;37;p1"/>
            <p:cNvSpPr txBox="1">
              <a:spLocks/>
            </p:cNvSpPr>
            <p:nvPr/>
          </p:nvSpPr>
          <p:spPr>
            <a:xfrm>
              <a:off x="9695928" y="3011476"/>
              <a:ext cx="754358" cy="4812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406400" algn="l" rtl="0">
                <a:lnSpc>
                  <a:spcPct val="100000"/>
                </a:lnSpc>
                <a:spcBef>
                  <a:spcPts val="560"/>
                </a:spcBef>
                <a:spcAft>
                  <a:spcPts val="0"/>
                </a:spcAft>
                <a:buClr>
                  <a:srgbClr val="004D4D"/>
                </a:buClr>
                <a:buSzPts val="2800"/>
                <a:buFont typeface="Arial"/>
                <a:buChar char="•"/>
                <a:defRPr sz="2800" b="0" i="0" u="none" strike="noStrike" cap="none">
                  <a:solidFill>
                    <a:srgbClr val="004D4D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L="914400" marR="0" lvl="1" indent="-381000" algn="l" rtl="0">
                <a:lnSpc>
                  <a:spcPct val="100000"/>
                </a:lnSpc>
                <a:spcBef>
                  <a:spcPts val="480"/>
                </a:spcBef>
                <a:spcAft>
                  <a:spcPts val="0"/>
                </a:spcAft>
                <a:buClr>
                  <a:srgbClr val="004D4D"/>
                </a:buClr>
                <a:buSzPts val="2400"/>
                <a:buFont typeface="Arial"/>
                <a:buChar char="–"/>
                <a:defRPr sz="2400" b="0" i="0" u="none" strike="noStrike" cap="none">
                  <a:solidFill>
                    <a:srgbClr val="004D4D"/>
                  </a:solidFill>
                  <a:latin typeface="Calibri"/>
                  <a:ea typeface="Calibri"/>
                  <a:cs typeface="Calibri"/>
                  <a:sym typeface="Calibri"/>
                </a:defRPr>
              </a:lvl2pPr>
              <a:lvl3pPr marL="1371600" marR="0" lvl="2" indent="-355600" algn="l" rtl="0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Clr>
                  <a:srgbClr val="004D4D"/>
                </a:buClr>
                <a:buSzPts val="2000"/>
                <a:buFont typeface="Arial"/>
                <a:buChar char="•"/>
                <a:defRPr sz="2000" b="0" i="0" u="none" strike="noStrike" cap="none">
                  <a:solidFill>
                    <a:srgbClr val="004D4D"/>
                  </a:solidFill>
                  <a:latin typeface="Calibri"/>
                  <a:ea typeface="Calibri"/>
                  <a:cs typeface="Calibri"/>
                  <a:sym typeface="Calibri"/>
                </a:defRPr>
              </a:lvl3pPr>
              <a:lvl4pPr marL="1828800" marR="0" lvl="3" indent="-342900" algn="l" rtl="0">
                <a:lnSpc>
                  <a:spcPct val="100000"/>
                </a:lnSpc>
                <a:spcBef>
                  <a:spcPts val="360"/>
                </a:spcBef>
                <a:spcAft>
                  <a:spcPts val="0"/>
                </a:spcAft>
                <a:buClr>
                  <a:srgbClr val="004D4D"/>
                </a:buClr>
                <a:buSzPts val="1800"/>
                <a:buFont typeface="Arial"/>
                <a:buChar char="–"/>
                <a:defRPr sz="1800" b="0" i="0" u="none" strike="noStrike" cap="none">
                  <a:solidFill>
                    <a:srgbClr val="004D4D"/>
                  </a:solidFill>
                  <a:latin typeface="Calibri"/>
                  <a:ea typeface="Calibri"/>
                  <a:cs typeface="Calibri"/>
                  <a:sym typeface="Calibri"/>
                </a:defRPr>
              </a:lvl4pPr>
              <a:lvl5pPr marL="2286000" marR="0" lvl="4" indent="-342900" algn="l" rtl="0">
                <a:lnSpc>
                  <a:spcPct val="100000"/>
                </a:lnSpc>
                <a:spcBef>
                  <a:spcPts val="360"/>
                </a:spcBef>
                <a:spcAft>
                  <a:spcPts val="0"/>
                </a:spcAft>
                <a:buClr>
                  <a:srgbClr val="004D4D"/>
                </a:buClr>
                <a:buSzPts val="1800"/>
                <a:buFont typeface="Arial"/>
                <a:buChar char="»"/>
                <a:defRPr sz="1800" b="0" i="0" u="none" strike="noStrike" cap="none">
                  <a:solidFill>
                    <a:srgbClr val="004D4D"/>
                  </a:solidFill>
                  <a:latin typeface="Calibri"/>
                  <a:ea typeface="Calibri"/>
                  <a:cs typeface="Calibri"/>
                  <a:sym typeface="Calibri"/>
                </a:defRPr>
              </a:lvl5pPr>
              <a:lvl6pPr marL="2743200" marR="0" lvl="5" indent="-342900" algn="l" rtl="0">
                <a:lnSpc>
                  <a:spcPct val="100000"/>
                </a:lnSpc>
                <a:spcBef>
                  <a:spcPts val="36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20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6pPr>
              <a:lvl7pPr marL="3200400" marR="0" lvl="6" indent="-342900" algn="l" rtl="0">
                <a:lnSpc>
                  <a:spcPct val="100000"/>
                </a:lnSpc>
                <a:spcBef>
                  <a:spcPts val="36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20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7pPr>
              <a:lvl8pPr marL="3657600" marR="0" lvl="7" indent="-342900" algn="l" rtl="0">
                <a:lnSpc>
                  <a:spcPct val="100000"/>
                </a:lnSpc>
                <a:spcBef>
                  <a:spcPts val="36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20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8pPr>
              <a:lvl9pPr marL="4114800" marR="0" lvl="8" indent="-342900" algn="l" rtl="0">
                <a:lnSpc>
                  <a:spcPct val="100000"/>
                </a:lnSpc>
                <a:spcBef>
                  <a:spcPts val="36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20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9pPr>
            </a:lstStyle>
            <a:p>
              <a:pPr marL="0" indent="0">
                <a:buNone/>
              </a:pPr>
              <a:r>
                <a:rPr lang="en-US" sz="2000" b="1" dirty="0">
                  <a:solidFill>
                    <a:prstClr val="white"/>
                  </a:solidFill>
                </a:rPr>
                <a:t>WSP</a:t>
              </a: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8EE4A089-C87C-4FEE-A664-21F689D35C9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695928" y="4783315"/>
              <a:ext cx="2350928" cy="166165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20" name="Google Shape;37;p1"/>
            <p:cNvSpPr txBox="1">
              <a:spLocks/>
            </p:cNvSpPr>
            <p:nvPr/>
          </p:nvSpPr>
          <p:spPr>
            <a:xfrm>
              <a:off x="9695928" y="4632947"/>
              <a:ext cx="1132820" cy="4812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406400" algn="l" rtl="0">
                <a:lnSpc>
                  <a:spcPct val="100000"/>
                </a:lnSpc>
                <a:spcBef>
                  <a:spcPts val="560"/>
                </a:spcBef>
                <a:spcAft>
                  <a:spcPts val="0"/>
                </a:spcAft>
                <a:buClr>
                  <a:srgbClr val="004D4D"/>
                </a:buClr>
                <a:buSzPts val="2800"/>
                <a:buFont typeface="Arial"/>
                <a:buChar char="•"/>
                <a:defRPr sz="2800" b="0" i="0" u="none" strike="noStrike" cap="none">
                  <a:solidFill>
                    <a:srgbClr val="004D4D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L="914400" marR="0" lvl="1" indent="-381000" algn="l" rtl="0">
                <a:lnSpc>
                  <a:spcPct val="100000"/>
                </a:lnSpc>
                <a:spcBef>
                  <a:spcPts val="480"/>
                </a:spcBef>
                <a:spcAft>
                  <a:spcPts val="0"/>
                </a:spcAft>
                <a:buClr>
                  <a:srgbClr val="004D4D"/>
                </a:buClr>
                <a:buSzPts val="2400"/>
                <a:buFont typeface="Arial"/>
                <a:buChar char="–"/>
                <a:defRPr sz="2400" b="0" i="0" u="none" strike="noStrike" cap="none">
                  <a:solidFill>
                    <a:srgbClr val="004D4D"/>
                  </a:solidFill>
                  <a:latin typeface="Calibri"/>
                  <a:ea typeface="Calibri"/>
                  <a:cs typeface="Calibri"/>
                  <a:sym typeface="Calibri"/>
                </a:defRPr>
              </a:lvl2pPr>
              <a:lvl3pPr marL="1371600" marR="0" lvl="2" indent="-355600" algn="l" rtl="0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Clr>
                  <a:srgbClr val="004D4D"/>
                </a:buClr>
                <a:buSzPts val="2000"/>
                <a:buFont typeface="Arial"/>
                <a:buChar char="•"/>
                <a:defRPr sz="2000" b="0" i="0" u="none" strike="noStrike" cap="none">
                  <a:solidFill>
                    <a:srgbClr val="004D4D"/>
                  </a:solidFill>
                  <a:latin typeface="Calibri"/>
                  <a:ea typeface="Calibri"/>
                  <a:cs typeface="Calibri"/>
                  <a:sym typeface="Calibri"/>
                </a:defRPr>
              </a:lvl3pPr>
              <a:lvl4pPr marL="1828800" marR="0" lvl="3" indent="-342900" algn="l" rtl="0">
                <a:lnSpc>
                  <a:spcPct val="100000"/>
                </a:lnSpc>
                <a:spcBef>
                  <a:spcPts val="360"/>
                </a:spcBef>
                <a:spcAft>
                  <a:spcPts val="0"/>
                </a:spcAft>
                <a:buClr>
                  <a:srgbClr val="004D4D"/>
                </a:buClr>
                <a:buSzPts val="1800"/>
                <a:buFont typeface="Arial"/>
                <a:buChar char="–"/>
                <a:defRPr sz="1800" b="0" i="0" u="none" strike="noStrike" cap="none">
                  <a:solidFill>
                    <a:srgbClr val="004D4D"/>
                  </a:solidFill>
                  <a:latin typeface="Calibri"/>
                  <a:ea typeface="Calibri"/>
                  <a:cs typeface="Calibri"/>
                  <a:sym typeface="Calibri"/>
                </a:defRPr>
              </a:lvl4pPr>
              <a:lvl5pPr marL="2286000" marR="0" lvl="4" indent="-342900" algn="l" rtl="0">
                <a:lnSpc>
                  <a:spcPct val="100000"/>
                </a:lnSpc>
                <a:spcBef>
                  <a:spcPts val="360"/>
                </a:spcBef>
                <a:spcAft>
                  <a:spcPts val="0"/>
                </a:spcAft>
                <a:buClr>
                  <a:srgbClr val="004D4D"/>
                </a:buClr>
                <a:buSzPts val="1800"/>
                <a:buFont typeface="Arial"/>
                <a:buChar char="»"/>
                <a:defRPr sz="1800" b="0" i="0" u="none" strike="noStrike" cap="none">
                  <a:solidFill>
                    <a:srgbClr val="004D4D"/>
                  </a:solidFill>
                  <a:latin typeface="Calibri"/>
                  <a:ea typeface="Calibri"/>
                  <a:cs typeface="Calibri"/>
                  <a:sym typeface="Calibri"/>
                </a:defRPr>
              </a:lvl5pPr>
              <a:lvl6pPr marL="2743200" marR="0" lvl="5" indent="-342900" algn="l" rtl="0">
                <a:lnSpc>
                  <a:spcPct val="100000"/>
                </a:lnSpc>
                <a:spcBef>
                  <a:spcPts val="36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20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6pPr>
              <a:lvl7pPr marL="3200400" marR="0" lvl="6" indent="-342900" algn="l" rtl="0">
                <a:lnSpc>
                  <a:spcPct val="100000"/>
                </a:lnSpc>
                <a:spcBef>
                  <a:spcPts val="36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20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7pPr>
              <a:lvl8pPr marL="3657600" marR="0" lvl="7" indent="-342900" algn="l" rtl="0">
                <a:lnSpc>
                  <a:spcPct val="100000"/>
                </a:lnSpc>
                <a:spcBef>
                  <a:spcPts val="36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20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8pPr>
              <a:lvl9pPr marL="4114800" marR="0" lvl="8" indent="-342900" algn="l" rtl="0">
                <a:lnSpc>
                  <a:spcPct val="100000"/>
                </a:lnSpc>
                <a:spcBef>
                  <a:spcPts val="36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20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9pPr>
            </a:lstStyle>
            <a:p>
              <a:pPr marL="0" indent="0">
                <a:buNone/>
              </a:pPr>
              <a:r>
                <a:rPr lang="en-US" sz="2000" b="1" dirty="0">
                  <a:solidFill>
                    <a:prstClr val="white"/>
                  </a:solidFill>
                </a:rPr>
                <a:t>ABR</a:t>
              </a: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0248" y="4783313"/>
              <a:ext cx="2656609" cy="166165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22" name="Google Shape;37;p1"/>
            <p:cNvSpPr txBox="1">
              <a:spLocks/>
            </p:cNvSpPr>
            <p:nvPr/>
          </p:nvSpPr>
          <p:spPr>
            <a:xfrm>
              <a:off x="6792808" y="4629624"/>
              <a:ext cx="1685012" cy="4812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406400" algn="l" rtl="0">
                <a:lnSpc>
                  <a:spcPct val="100000"/>
                </a:lnSpc>
                <a:spcBef>
                  <a:spcPts val="560"/>
                </a:spcBef>
                <a:spcAft>
                  <a:spcPts val="0"/>
                </a:spcAft>
                <a:buClr>
                  <a:srgbClr val="004D4D"/>
                </a:buClr>
                <a:buSzPts val="2800"/>
                <a:buFont typeface="Arial"/>
                <a:buChar char="•"/>
                <a:defRPr sz="2800" b="0" i="0" u="none" strike="noStrike" cap="none">
                  <a:solidFill>
                    <a:srgbClr val="004D4D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L="914400" marR="0" lvl="1" indent="-381000" algn="l" rtl="0">
                <a:lnSpc>
                  <a:spcPct val="100000"/>
                </a:lnSpc>
                <a:spcBef>
                  <a:spcPts val="480"/>
                </a:spcBef>
                <a:spcAft>
                  <a:spcPts val="0"/>
                </a:spcAft>
                <a:buClr>
                  <a:srgbClr val="004D4D"/>
                </a:buClr>
                <a:buSzPts val="2400"/>
                <a:buFont typeface="Arial"/>
                <a:buChar char="–"/>
                <a:defRPr sz="2400" b="0" i="0" u="none" strike="noStrike" cap="none">
                  <a:solidFill>
                    <a:srgbClr val="004D4D"/>
                  </a:solidFill>
                  <a:latin typeface="Calibri"/>
                  <a:ea typeface="Calibri"/>
                  <a:cs typeface="Calibri"/>
                  <a:sym typeface="Calibri"/>
                </a:defRPr>
              </a:lvl2pPr>
              <a:lvl3pPr marL="1371600" marR="0" lvl="2" indent="-355600" algn="l" rtl="0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Clr>
                  <a:srgbClr val="004D4D"/>
                </a:buClr>
                <a:buSzPts val="2000"/>
                <a:buFont typeface="Arial"/>
                <a:buChar char="•"/>
                <a:defRPr sz="2000" b="0" i="0" u="none" strike="noStrike" cap="none">
                  <a:solidFill>
                    <a:srgbClr val="004D4D"/>
                  </a:solidFill>
                  <a:latin typeface="Calibri"/>
                  <a:ea typeface="Calibri"/>
                  <a:cs typeface="Calibri"/>
                  <a:sym typeface="Calibri"/>
                </a:defRPr>
              </a:lvl3pPr>
              <a:lvl4pPr marL="1828800" marR="0" lvl="3" indent="-342900" algn="l" rtl="0">
                <a:lnSpc>
                  <a:spcPct val="100000"/>
                </a:lnSpc>
                <a:spcBef>
                  <a:spcPts val="360"/>
                </a:spcBef>
                <a:spcAft>
                  <a:spcPts val="0"/>
                </a:spcAft>
                <a:buClr>
                  <a:srgbClr val="004D4D"/>
                </a:buClr>
                <a:buSzPts val="1800"/>
                <a:buFont typeface="Arial"/>
                <a:buChar char="–"/>
                <a:defRPr sz="1800" b="0" i="0" u="none" strike="noStrike" cap="none">
                  <a:solidFill>
                    <a:srgbClr val="004D4D"/>
                  </a:solidFill>
                  <a:latin typeface="Calibri"/>
                  <a:ea typeface="Calibri"/>
                  <a:cs typeface="Calibri"/>
                  <a:sym typeface="Calibri"/>
                </a:defRPr>
              </a:lvl4pPr>
              <a:lvl5pPr marL="2286000" marR="0" lvl="4" indent="-342900" algn="l" rtl="0">
                <a:lnSpc>
                  <a:spcPct val="100000"/>
                </a:lnSpc>
                <a:spcBef>
                  <a:spcPts val="360"/>
                </a:spcBef>
                <a:spcAft>
                  <a:spcPts val="0"/>
                </a:spcAft>
                <a:buClr>
                  <a:srgbClr val="004D4D"/>
                </a:buClr>
                <a:buSzPts val="1800"/>
                <a:buFont typeface="Arial"/>
                <a:buChar char="»"/>
                <a:defRPr sz="1800" b="0" i="0" u="none" strike="noStrike" cap="none">
                  <a:solidFill>
                    <a:srgbClr val="004D4D"/>
                  </a:solidFill>
                  <a:latin typeface="Calibri"/>
                  <a:ea typeface="Calibri"/>
                  <a:cs typeface="Calibri"/>
                  <a:sym typeface="Calibri"/>
                </a:defRPr>
              </a:lvl5pPr>
              <a:lvl6pPr marL="2743200" marR="0" lvl="5" indent="-342900" algn="l" rtl="0">
                <a:lnSpc>
                  <a:spcPct val="100000"/>
                </a:lnSpc>
                <a:spcBef>
                  <a:spcPts val="36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20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6pPr>
              <a:lvl7pPr marL="3200400" marR="0" lvl="6" indent="-342900" algn="l" rtl="0">
                <a:lnSpc>
                  <a:spcPct val="100000"/>
                </a:lnSpc>
                <a:spcBef>
                  <a:spcPts val="36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20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7pPr>
              <a:lvl8pPr marL="3657600" marR="0" lvl="7" indent="-342900" algn="l" rtl="0">
                <a:lnSpc>
                  <a:spcPct val="100000"/>
                </a:lnSpc>
                <a:spcBef>
                  <a:spcPts val="36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20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8pPr>
              <a:lvl9pPr marL="4114800" marR="0" lvl="8" indent="-342900" algn="l" rtl="0">
                <a:lnSpc>
                  <a:spcPct val="100000"/>
                </a:lnSpc>
                <a:spcBef>
                  <a:spcPts val="36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20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9pPr>
            </a:lstStyle>
            <a:p>
              <a:pPr marL="0" indent="0">
                <a:buNone/>
              </a:pPr>
              <a:r>
                <a:rPr lang="en-US" sz="2000" b="1" dirty="0">
                  <a:solidFill>
                    <a:prstClr val="white"/>
                  </a:solidFill>
                </a:rPr>
                <a:t>Up Flow Filter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3545780" y="944983"/>
            <a:ext cx="2744351" cy="1990214"/>
            <a:chOff x="3929131" y="895805"/>
            <a:chExt cx="2744351" cy="1990214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8"/>
            <a:srcRect l="7858" t="74961" r="75621" b="5495"/>
            <a:stretch/>
          </p:blipFill>
          <p:spPr>
            <a:xfrm>
              <a:off x="3929131" y="1059673"/>
              <a:ext cx="2744351" cy="182634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24" name="Google Shape;37;p1"/>
            <p:cNvSpPr txBox="1">
              <a:spLocks/>
            </p:cNvSpPr>
            <p:nvPr/>
          </p:nvSpPr>
          <p:spPr>
            <a:xfrm>
              <a:off x="3929131" y="895805"/>
              <a:ext cx="2150761" cy="4812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406400" algn="l" rtl="0">
                <a:lnSpc>
                  <a:spcPct val="100000"/>
                </a:lnSpc>
                <a:spcBef>
                  <a:spcPts val="560"/>
                </a:spcBef>
                <a:spcAft>
                  <a:spcPts val="0"/>
                </a:spcAft>
                <a:buClr>
                  <a:srgbClr val="004D4D"/>
                </a:buClr>
                <a:buSzPts val="2800"/>
                <a:buFont typeface="Arial"/>
                <a:buChar char="•"/>
                <a:defRPr sz="2800" b="0" i="0" u="none" strike="noStrike" cap="none">
                  <a:solidFill>
                    <a:srgbClr val="004D4D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L="914400" marR="0" lvl="1" indent="-381000" algn="l" rtl="0">
                <a:lnSpc>
                  <a:spcPct val="100000"/>
                </a:lnSpc>
                <a:spcBef>
                  <a:spcPts val="480"/>
                </a:spcBef>
                <a:spcAft>
                  <a:spcPts val="0"/>
                </a:spcAft>
                <a:buClr>
                  <a:srgbClr val="004D4D"/>
                </a:buClr>
                <a:buSzPts val="2400"/>
                <a:buFont typeface="Arial"/>
                <a:buChar char="–"/>
                <a:defRPr sz="2400" b="0" i="0" u="none" strike="noStrike" cap="none">
                  <a:solidFill>
                    <a:srgbClr val="004D4D"/>
                  </a:solidFill>
                  <a:latin typeface="Calibri"/>
                  <a:ea typeface="Calibri"/>
                  <a:cs typeface="Calibri"/>
                  <a:sym typeface="Calibri"/>
                </a:defRPr>
              </a:lvl2pPr>
              <a:lvl3pPr marL="1371600" marR="0" lvl="2" indent="-355600" algn="l" rtl="0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Clr>
                  <a:srgbClr val="004D4D"/>
                </a:buClr>
                <a:buSzPts val="2000"/>
                <a:buFont typeface="Arial"/>
                <a:buChar char="•"/>
                <a:defRPr sz="2000" b="0" i="0" u="none" strike="noStrike" cap="none">
                  <a:solidFill>
                    <a:srgbClr val="004D4D"/>
                  </a:solidFill>
                  <a:latin typeface="Calibri"/>
                  <a:ea typeface="Calibri"/>
                  <a:cs typeface="Calibri"/>
                  <a:sym typeface="Calibri"/>
                </a:defRPr>
              </a:lvl3pPr>
              <a:lvl4pPr marL="1828800" marR="0" lvl="3" indent="-342900" algn="l" rtl="0">
                <a:lnSpc>
                  <a:spcPct val="100000"/>
                </a:lnSpc>
                <a:spcBef>
                  <a:spcPts val="360"/>
                </a:spcBef>
                <a:spcAft>
                  <a:spcPts val="0"/>
                </a:spcAft>
                <a:buClr>
                  <a:srgbClr val="004D4D"/>
                </a:buClr>
                <a:buSzPts val="1800"/>
                <a:buFont typeface="Arial"/>
                <a:buChar char="–"/>
                <a:defRPr sz="1800" b="0" i="0" u="none" strike="noStrike" cap="none">
                  <a:solidFill>
                    <a:srgbClr val="004D4D"/>
                  </a:solidFill>
                  <a:latin typeface="Calibri"/>
                  <a:ea typeface="Calibri"/>
                  <a:cs typeface="Calibri"/>
                  <a:sym typeface="Calibri"/>
                </a:defRPr>
              </a:lvl4pPr>
              <a:lvl5pPr marL="2286000" marR="0" lvl="4" indent="-342900" algn="l" rtl="0">
                <a:lnSpc>
                  <a:spcPct val="100000"/>
                </a:lnSpc>
                <a:spcBef>
                  <a:spcPts val="360"/>
                </a:spcBef>
                <a:spcAft>
                  <a:spcPts val="0"/>
                </a:spcAft>
                <a:buClr>
                  <a:srgbClr val="004D4D"/>
                </a:buClr>
                <a:buSzPts val="1800"/>
                <a:buFont typeface="Arial"/>
                <a:buChar char="»"/>
                <a:defRPr sz="1800" b="0" i="0" u="none" strike="noStrike" cap="none">
                  <a:solidFill>
                    <a:srgbClr val="004D4D"/>
                  </a:solidFill>
                  <a:latin typeface="Calibri"/>
                  <a:ea typeface="Calibri"/>
                  <a:cs typeface="Calibri"/>
                  <a:sym typeface="Calibri"/>
                </a:defRPr>
              </a:lvl5pPr>
              <a:lvl6pPr marL="2743200" marR="0" lvl="5" indent="-342900" algn="l" rtl="0">
                <a:lnSpc>
                  <a:spcPct val="100000"/>
                </a:lnSpc>
                <a:spcBef>
                  <a:spcPts val="36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20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6pPr>
              <a:lvl7pPr marL="3200400" marR="0" lvl="6" indent="-342900" algn="l" rtl="0">
                <a:lnSpc>
                  <a:spcPct val="100000"/>
                </a:lnSpc>
                <a:spcBef>
                  <a:spcPts val="36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20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7pPr>
              <a:lvl8pPr marL="3657600" marR="0" lvl="7" indent="-342900" algn="l" rtl="0">
                <a:lnSpc>
                  <a:spcPct val="100000"/>
                </a:lnSpc>
                <a:spcBef>
                  <a:spcPts val="36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20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8pPr>
              <a:lvl9pPr marL="4114800" marR="0" lvl="8" indent="-342900" algn="l" rtl="0">
                <a:lnSpc>
                  <a:spcPct val="100000"/>
                </a:lnSpc>
                <a:spcBef>
                  <a:spcPts val="36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20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9pPr>
            </a:lstStyle>
            <a:p>
              <a:pPr marL="0" indent="0">
                <a:buNone/>
              </a:pPr>
              <a:r>
                <a:rPr lang="en-US" sz="2000" b="1" dirty="0">
                  <a:solidFill>
                    <a:prstClr val="white"/>
                  </a:solidFill>
                </a:rPr>
                <a:t>Mega FSTP 1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3502147" y="3012747"/>
            <a:ext cx="2816633" cy="1623504"/>
            <a:chOff x="3885498" y="2963569"/>
            <a:chExt cx="2816633" cy="1623504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0888" y="3039499"/>
              <a:ext cx="2751243" cy="154757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26" name="Google Shape;37;p1"/>
            <p:cNvSpPr txBox="1">
              <a:spLocks/>
            </p:cNvSpPr>
            <p:nvPr/>
          </p:nvSpPr>
          <p:spPr>
            <a:xfrm>
              <a:off x="3885498" y="2963569"/>
              <a:ext cx="2150761" cy="4812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406400" algn="l" rtl="0">
                <a:lnSpc>
                  <a:spcPct val="100000"/>
                </a:lnSpc>
                <a:spcBef>
                  <a:spcPts val="560"/>
                </a:spcBef>
                <a:spcAft>
                  <a:spcPts val="0"/>
                </a:spcAft>
                <a:buClr>
                  <a:srgbClr val="004D4D"/>
                </a:buClr>
                <a:buSzPts val="2800"/>
                <a:buFont typeface="Arial"/>
                <a:buChar char="•"/>
                <a:defRPr sz="2800" b="0" i="0" u="none" strike="noStrike" cap="none">
                  <a:solidFill>
                    <a:srgbClr val="004D4D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L="914400" marR="0" lvl="1" indent="-381000" algn="l" rtl="0">
                <a:lnSpc>
                  <a:spcPct val="100000"/>
                </a:lnSpc>
                <a:spcBef>
                  <a:spcPts val="480"/>
                </a:spcBef>
                <a:spcAft>
                  <a:spcPts val="0"/>
                </a:spcAft>
                <a:buClr>
                  <a:srgbClr val="004D4D"/>
                </a:buClr>
                <a:buSzPts val="2400"/>
                <a:buFont typeface="Arial"/>
                <a:buChar char="–"/>
                <a:defRPr sz="2400" b="0" i="0" u="none" strike="noStrike" cap="none">
                  <a:solidFill>
                    <a:srgbClr val="004D4D"/>
                  </a:solidFill>
                  <a:latin typeface="Calibri"/>
                  <a:ea typeface="Calibri"/>
                  <a:cs typeface="Calibri"/>
                  <a:sym typeface="Calibri"/>
                </a:defRPr>
              </a:lvl2pPr>
              <a:lvl3pPr marL="1371600" marR="0" lvl="2" indent="-355600" algn="l" rtl="0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Clr>
                  <a:srgbClr val="004D4D"/>
                </a:buClr>
                <a:buSzPts val="2000"/>
                <a:buFont typeface="Arial"/>
                <a:buChar char="•"/>
                <a:defRPr sz="2000" b="0" i="0" u="none" strike="noStrike" cap="none">
                  <a:solidFill>
                    <a:srgbClr val="004D4D"/>
                  </a:solidFill>
                  <a:latin typeface="Calibri"/>
                  <a:ea typeface="Calibri"/>
                  <a:cs typeface="Calibri"/>
                  <a:sym typeface="Calibri"/>
                </a:defRPr>
              </a:lvl3pPr>
              <a:lvl4pPr marL="1828800" marR="0" lvl="3" indent="-342900" algn="l" rtl="0">
                <a:lnSpc>
                  <a:spcPct val="100000"/>
                </a:lnSpc>
                <a:spcBef>
                  <a:spcPts val="360"/>
                </a:spcBef>
                <a:spcAft>
                  <a:spcPts val="0"/>
                </a:spcAft>
                <a:buClr>
                  <a:srgbClr val="004D4D"/>
                </a:buClr>
                <a:buSzPts val="1800"/>
                <a:buFont typeface="Arial"/>
                <a:buChar char="–"/>
                <a:defRPr sz="1800" b="0" i="0" u="none" strike="noStrike" cap="none">
                  <a:solidFill>
                    <a:srgbClr val="004D4D"/>
                  </a:solidFill>
                  <a:latin typeface="Calibri"/>
                  <a:ea typeface="Calibri"/>
                  <a:cs typeface="Calibri"/>
                  <a:sym typeface="Calibri"/>
                </a:defRPr>
              </a:lvl4pPr>
              <a:lvl5pPr marL="2286000" marR="0" lvl="4" indent="-342900" algn="l" rtl="0">
                <a:lnSpc>
                  <a:spcPct val="100000"/>
                </a:lnSpc>
                <a:spcBef>
                  <a:spcPts val="360"/>
                </a:spcBef>
                <a:spcAft>
                  <a:spcPts val="0"/>
                </a:spcAft>
                <a:buClr>
                  <a:srgbClr val="004D4D"/>
                </a:buClr>
                <a:buSzPts val="1800"/>
                <a:buFont typeface="Arial"/>
                <a:buChar char="»"/>
                <a:defRPr sz="1800" b="0" i="0" u="none" strike="noStrike" cap="none">
                  <a:solidFill>
                    <a:srgbClr val="004D4D"/>
                  </a:solidFill>
                  <a:latin typeface="Calibri"/>
                  <a:ea typeface="Calibri"/>
                  <a:cs typeface="Calibri"/>
                  <a:sym typeface="Calibri"/>
                </a:defRPr>
              </a:lvl5pPr>
              <a:lvl6pPr marL="2743200" marR="0" lvl="5" indent="-342900" algn="l" rtl="0">
                <a:lnSpc>
                  <a:spcPct val="100000"/>
                </a:lnSpc>
                <a:spcBef>
                  <a:spcPts val="36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20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6pPr>
              <a:lvl7pPr marL="3200400" marR="0" lvl="6" indent="-342900" algn="l" rtl="0">
                <a:lnSpc>
                  <a:spcPct val="100000"/>
                </a:lnSpc>
                <a:spcBef>
                  <a:spcPts val="36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20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7pPr>
              <a:lvl8pPr marL="3657600" marR="0" lvl="7" indent="-342900" algn="l" rtl="0">
                <a:lnSpc>
                  <a:spcPct val="100000"/>
                </a:lnSpc>
                <a:spcBef>
                  <a:spcPts val="36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20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8pPr>
              <a:lvl9pPr marL="4114800" marR="0" lvl="8" indent="-342900" algn="l" rtl="0">
                <a:lnSpc>
                  <a:spcPct val="100000"/>
                </a:lnSpc>
                <a:spcBef>
                  <a:spcPts val="36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20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9pPr>
            </a:lstStyle>
            <a:p>
              <a:pPr marL="0" indent="0">
                <a:buNone/>
              </a:pPr>
              <a:r>
                <a:rPr lang="en-US" sz="2000" b="1" dirty="0">
                  <a:solidFill>
                    <a:prstClr val="white"/>
                  </a:solidFill>
                </a:rPr>
                <a:t>Mega FSTP 2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3558568" y="4628626"/>
            <a:ext cx="2773882" cy="2164057"/>
            <a:chOff x="3941919" y="4579448"/>
            <a:chExt cx="2773882" cy="2164057"/>
          </a:xfrm>
        </p:grpSpPr>
        <p:pic>
          <p:nvPicPr>
            <p:cNvPr id="27" name="Picture 4" descr="World's 3rd Omni Processor starts trial operation in Cox's Bazar | The  Business Standard">
              <a:extLst>
                <a:ext uri="{FF2B5EF4-FFF2-40B4-BE49-F238E27FC236}">
                  <a16:creationId xmlns:a16="http://schemas.microsoft.com/office/drawing/2014/main" id="{8CA1EE86-7A5C-5689-A314-4E2B4F81D21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0888" y="4669821"/>
              <a:ext cx="2764913" cy="207368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Google Shape;37;p1"/>
            <p:cNvSpPr txBox="1">
              <a:spLocks/>
            </p:cNvSpPr>
            <p:nvPr/>
          </p:nvSpPr>
          <p:spPr>
            <a:xfrm>
              <a:off x="3941919" y="4579448"/>
              <a:ext cx="2094340" cy="4812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406400" algn="l" rtl="0">
                <a:lnSpc>
                  <a:spcPct val="100000"/>
                </a:lnSpc>
                <a:spcBef>
                  <a:spcPts val="560"/>
                </a:spcBef>
                <a:spcAft>
                  <a:spcPts val="0"/>
                </a:spcAft>
                <a:buClr>
                  <a:srgbClr val="004D4D"/>
                </a:buClr>
                <a:buSzPts val="2800"/>
                <a:buFont typeface="Arial"/>
                <a:buChar char="•"/>
                <a:defRPr sz="2800" b="0" i="0" u="none" strike="noStrike" cap="none">
                  <a:solidFill>
                    <a:srgbClr val="004D4D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L="914400" marR="0" lvl="1" indent="-381000" algn="l" rtl="0">
                <a:lnSpc>
                  <a:spcPct val="100000"/>
                </a:lnSpc>
                <a:spcBef>
                  <a:spcPts val="480"/>
                </a:spcBef>
                <a:spcAft>
                  <a:spcPts val="0"/>
                </a:spcAft>
                <a:buClr>
                  <a:srgbClr val="004D4D"/>
                </a:buClr>
                <a:buSzPts val="2400"/>
                <a:buFont typeface="Arial"/>
                <a:buChar char="–"/>
                <a:defRPr sz="2400" b="0" i="0" u="none" strike="noStrike" cap="none">
                  <a:solidFill>
                    <a:srgbClr val="004D4D"/>
                  </a:solidFill>
                  <a:latin typeface="Calibri"/>
                  <a:ea typeface="Calibri"/>
                  <a:cs typeface="Calibri"/>
                  <a:sym typeface="Calibri"/>
                </a:defRPr>
              </a:lvl2pPr>
              <a:lvl3pPr marL="1371600" marR="0" lvl="2" indent="-355600" algn="l" rtl="0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Clr>
                  <a:srgbClr val="004D4D"/>
                </a:buClr>
                <a:buSzPts val="2000"/>
                <a:buFont typeface="Arial"/>
                <a:buChar char="•"/>
                <a:defRPr sz="2000" b="0" i="0" u="none" strike="noStrike" cap="none">
                  <a:solidFill>
                    <a:srgbClr val="004D4D"/>
                  </a:solidFill>
                  <a:latin typeface="Calibri"/>
                  <a:ea typeface="Calibri"/>
                  <a:cs typeface="Calibri"/>
                  <a:sym typeface="Calibri"/>
                </a:defRPr>
              </a:lvl3pPr>
              <a:lvl4pPr marL="1828800" marR="0" lvl="3" indent="-342900" algn="l" rtl="0">
                <a:lnSpc>
                  <a:spcPct val="100000"/>
                </a:lnSpc>
                <a:spcBef>
                  <a:spcPts val="360"/>
                </a:spcBef>
                <a:spcAft>
                  <a:spcPts val="0"/>
                </a:spcAft>
                <a:buClr>
                  <a:srgbClr val="004D4D"/>
                </a:buClr>
                <a:buSzPts val="1800"/>
                <a:buFont typeface="Arial"/>
                <a:buChar char="–"/>
                <a:defRPr sz="1800" b="0" i="0" u="none" strike="noStrike" cap="none">
                  <a:solidFill>
                    <a:srgbClr val="004D4D"/>
                  </a:solidFill>
                  <a:latin typeface="Calibri"/>
                  <a:ea typeface="Calibri"/>
                  <a:cs typeface="Calibri"/>
                  <a:sym typeface="Calibri"/>
                </a:defRPr>
              </a:lvl4pPr>
              <a:lvl5pPr marL="2286000" marR="0" lvl="4" indent="-342900" algn="l" rtl="0">
                <a:lnSpc>
                  <a:spcPct val="100000"/>
                </a:lnSpc>
                <a:spcBef>
                  <a:spcPts val="360"/>
                </a:spcBef>
                <a:spcAft>
                  <a:spcPts val="0"/>
                </a:spcAft>
                <a:buClr>
                  <a:srgbClr val="004D4D"/>
                </a:buClr>
                <a:buSzPts val="1800"/>
                <a:buFont typeface="Arial"/>
                <a:buChar char="»"/>
                <a:defRPr sz="1800" b="0" i="0" u="none" strike="noStrike" cap="none">
                  <a:solidFill>
                    <a:srgbClr val="004D4D"/>
                  </a:solidFill>
                  <a:latin typeface="Calibri"/>
                  <a:ea typeface="Calibri"/>
                  <a:cs typeface="Calibri"/>
                  <a:sym typeface="Calibri"/>
                </a:defRPr>
              </a:lvl5pPr>
              <a:lvl6pPr marL="2743200" marR="0" lvl="5" indent="-342900" algn="l" rtl="0">
                <a:lnSpc>
                  <a:spcPct val="100000"/>
                </a:lnSpc>
                <a:spcBef>
                  <a:spcPts val="36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20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6pPr>
              <a:lvl7pPr marL="3200400" marR="0" lvl="6" indent="-342900" algn="l" rtl="0">
                <a:lnSpc>
                  <a:spcPct val="100000"/>
                </a:lnSpc>
                <a:spcBef>
                  <a:spcPts val="36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20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7pPr>
              <a:lvl8pPr marL="3657600" marR="0" lvl="7" indent="-342900" algn="l" rtl="0">
                <a:lnSpc>
                  <a:spcPct val="100000"/>
                </a:lnSpc>
                <a:spcBef>
                  <a:spcPts val="36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20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8pPr>
              <a:lvl9pPr marL="4114800" marR="0" lvl="8" indent="-342900" algn="l" rtl="0">
                <a:lnSpc>
                  <a:spcPct val="100000"/>
                </a:lnSpc>
                <a:spcBef>
                  <a:spcPts val="36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20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9pPr>
            </a:lstStyle>
            <a:p>
              <a:pPr marL="0" indent="0">
                <a:buNone/>
              </a:pPr>
              <a:r>
                <a:rPr lang="en-US" sz="2000" b="1" dirty="0">
                  <a:solidFill>
                    <a:prstClr val="white"/>
                  </a:solidFill>
                </a:rPr>
                <a:t>Omni Processor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420881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47;p4"/>
          <p:cNvSpPr txBox="1"/>
          <p:nvPr/>
        </p:nvSpPr>
        <p:spPr>
          <a:xfrm>
            <a:off x="87082" y="180594"/>
            <a:ext cx="185255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2800" b="1" dirty="0">
                <a:solidFill>
                  <a:srgbClr val="0E9A9B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Treatment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53016C1-72EB-AB72-3CCB-E962B0DBE01F}"/>
              </a:ext>
            </a:extLst>
          </p:cNvPr>
          <p:cNvSpPr txBox="1"/>
          <p:nvPr/>
        </p:nvSpPr>
        <p:spPr>
          <a:xfrm>
            <a:off x="3765484" y="6382741"/>
            <a:ext cx="78667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 : FSM technical assessment report  ,2022  - ARUP , OXFAM , WASH Sector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5717" y="1084858"/>
            <a:ext cx="8986283" cy="5297883"/>
          </a:xfrm>
          <a:prstGeom prst="rect">
            <a:avLst/>
          </a:prstGeom>
        </p:spPr>
      </p:pic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540C0906-179E-4626-BC47-2DF6752BEBB9}"/>
              </a:ext>
            </a:extLst>
          </p:cNvPr>
          <p:cNvSpPr txBox="1">
            <a:spLocks/>
          </p:cNvSpPr>
          <p:nvPr/>
        </p:nvSpPr>
        <p:spPr bwMode="auto">
          <a:xfrm>
            <a:off x="348339" y="3220704"/>
            <a:ext cx="2726749" cy="1026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 lvl="0">
              <a:defRPr lang="en-US"/>
            </a:defPPr>
            <a:lvl1pPr marL="342900" indent="-342900" eaLnBrk="0" hangingPunct="0">
              <a:spcBef>
                <a:spcPct val="20000"/>
              </a:spcBef>
              <a:buFont typeface="Arial" charset="0"/>
              <a:buChar char="•"/>
              <a:defRPr sz="1800">
                <a:solidFill>
                  <a:srgbClr val="004D4D"/>
                </a:solidFill>
                <a:latin typeface="+mn-lt"/>
                <a:cs typeface="+mn-cs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400">
                <a:solidFill>
                  <a:srgbClr val="004D4D"/>
                </a:solidFill>
                <a:latin typeface="+mn-lt"/>
                <a:cs typeface="+mn-cs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rgbClr val="004D4D"/>
                </a:solidFill>
                <a:latin typeface="+mn-lt"/>
                <a:cs typeface="+mn-cs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1800">
                <a:solidFill>
                  <a:srgbClr val="004D4D"/>
                </a:solidFill>
                <a:latin typeface="+mn-lt"/>
                <a:cs typeface="+mn-cs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1800">
                <a:solidFill>
                  <a:srgbClr val="004D4D"/>
                </a:solidFill>
                <a:latin typeface="+mn-lt"/>
                <a:cs typeface="+mn-cs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cs typeface="+mn-cs"/>
              </a:defRPr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cs typeface="+mn-cs"/>
              </a:defRPr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cs typeface="+mn-cs"/>
              </a:defRPr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600" b="1" dirty="0"/>
              <a:t>Comparison of different systems</a:t>
            </a:r>
          </a:p>
        </p:txBody>
      </p:sp>
    </p:spTree>
    <p:extLst>
      <p:ext uri="{BB962C8B-B14F-4D97-AF65-F5344CB8AC3E}">
        <p14:creationId xmlns:p14="http://schemas.microsoft.com/office/powerpoint/2010/main" val="39178264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47;p4"/>
          <p:cNvSpPr txBox="1"/>
          <p:nvPr/>
        </p:nvSpPr>
        <p:spPr>
          <a:xfrm>
            <a:off x="159657" y="224137"/>
            <a:ext cx="2801261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2800" b="1" dirty="0">
                <a:solidFill>
                  <a:srgbClr val="0E9A9B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Reuse/Disposal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540C0906-179E-4626-BC47-2DF6752BEBB9}"/>
              </a:ext>
            </a:extLst>
          </p:cNvPr>
          <p:cNvSpPr txBox="1">
            <a:spLocks/>
          </p:cNvSpPr>
          <p:nvPr/>
        </p:nvSpPr>
        <p:spPr bwMode="auto">
          <a:xfrm>
            <a:off x="112099" y="1300954"/>
            <a:ext cx="6286712" cy="4401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 lvl="0">
              <a:defRPr lang="en-US"/>
            </a:defPPr>
            <a:lvl1pPr marL="342900" indent="-342900" eaLnBrk="0" hangingPunct="0">
              <a:spcBef>
                <a:spcPct val="20000"/>
              </a:spcBef>
              <a:buFont typeface="Arial" charset="0"/>
              <a:buChar char="•"/>
              <a:defRPr sz="1800">
                <a:solidFill>
                  <a:srgbClr val="004D4D"/>
                </a:solidFill>
                <a:latin typeface="+mn-lt"/>
                <a:cs typeface="+mn-cs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400">
                <a:solidFill>
                  <a:srgbClr val="004D4D"/>
                </a:solidFill>
                <a:latin typeface="+mn-lt"/>
                <a:cs typeface="+mn-cs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rgbClr val="004D4D"/>
                </a:solidFill>
                <a:latin typeface="+mn-lt"/>
                <a:cs typeface="+mn-cs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1800">
                <a:solidFill>
                  <a:srgbClr val="004D4D"/>
                </a:solidFill>
                <a:latin typeface="+mn-lt"/>
                <a:cs typeface="+mn-cs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1800">
                <a:solidFill>
                  <a:srgbClr val="004D4D"/>
                </a:solidFill>
                <a:latin typeface="+mn-lt"/>
                <a:cs typeface="+mn-cs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cs typeface="+mn-cs"/>
              </a:defRPr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cs typeface="+mn-cs"/>
              </a:defRPr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cs typeface="+mn-cs"/>
              </a:defRPr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cs typeface="+mn-cs"/>
              </a:defRPr>
            </a:lvl9pPr>
          </a:lstStyle>
          <a:p>
            <a:r>
              <a:rPr lang="en-US" sz="2000" dirty="0"/>
              <a:t>Less progress compared to other stages of value chain.</a:t>
            </a:r>
          </a:p>
          <a:p>
            <a:pPr marL="0" indent="0">
              <a:buNone/>
            </a:pPr>
            <a:r>
              <a:rPr lang="en-US" sz="2000" dirty="0"/>
              <a:t> </a:t>
            </a:r>
          </a:p>
          <a:p>
            <a:r>
              <a:rPr lang="en-US" sz="2000" dirty="0"/>
              <a:t>Current practice  limited to landfilling, incineration &amp; pilot scale co composting , biogas to electricity , cooking projects </a:t>
            </a:r>
          </a:p>
          <a:p>
            <a:endParaRPr lang="en-US" sz="2000" dirty="0"/>
          </a:p>
          <a:p>
            <a:pPr marL="0" indent="0">
              <a:buNone/>
            </a:pPr>
            <a:r>
              <a:rPr lang="en-US" sz="2000" b="1" dirty="0"/>
              <a:t>Challenges - </a:t>
            </a:r>
          </a:p>
          <a:p>
            <a:r>
              <a:rPr lang="en-GB" sz="2000" dirty="0"/>
              <a:t>Space limitation was noted as a constraint for safely disposed or reuse the final solids.</a:t>
            </a:r>
          </a:p>
          <a:p>
            <a:r>
              <a:rPr lang="en-GB" sz="2000" dirty="0"/>
              <a:t>Need to understand market, country policies  and acceptability for sludge products (compost, gas </a:t>
            </a:r>
            <a:r>
              <a:rPr lang="en-GB" sz="2000" dirty="0" err="1"/>
              <a:t>etc</a:t>
            </a:r>
            <a:r>
              <a:rPr lang="en-GB" sz="2000" dirty="0"/>
              <a:t>)</a:t>
            </a:r>
          </a:p>
          <a:p>
            <a:endParaRPr lang="en-US" sz="2000" dirty="0"/>
          </a:p>
        </p:txBody>
      </p:sp>
      <p:pic>
        <p:nvPicPr>
          <p:cNvPr id="10" name="Picture Placeholder 9" descr="A picture containing ground, outdoor, building, concrete">
            <a:extLst>
              <a:ext uri="{FF2B5EF4-FFF2-40B4-BE49-F238E27FC236}">
                <a16:creationId xmlns:a16="http://schemas.microsoft.com/office/drawing/2014/main" id="{66D2C297-7A1C-3E15-5F32-7917117CDBD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2" r="17292"/>
          <a:stretch>
            <a:fillRect/>
          </a:stretch>
        </p:blipFill>
        <p:spPr>
          <a:xfrm>
            <a:off x="9167580" y="1678326"/>
            <a:ext cx="2768735" cy="3174346"/>
          </a:xfrm>
          <a:prstGeom prst="rect">
            <a:avLst/>
          </a:prstGeom>
        </p:spPr>
      </p:pic>
      <p:pic>
        <p:nvPicPr>
          <p:cNvPr id="11" name="Picture 10" descr="A white poles in a brick wall&#10;&#10;Description automatically generated">
            <a:extLst>
              <a:ext uri="{FF2B5EF4-FFF2-40B4-BE49-F238E27FC236}">
                <a16:creationId xmlns:a16="http://schemas.microsoft.com/office/drawing/2014/main" id="{524CEEE8-3920-A196-48A4-17DB4103D1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5485" y="1678326"/>
            <a:ext cx="2382507" cy="317434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DC6AC00-4148-541F-277B-006CA8C71811}"/>
              </a:ext>
            </a:extLst>
          </p:cNvPr>
          <p:cNvSpPr txBox="1"/>
          <p:nvPr/>
        </p:nvSpPr>
        <p:spPr>
          <a:xfrm>
            <a:off x="6775610" y="4852672"/>
            <a:ext cx="22423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 Composting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7E36A0B-1178-B3EA-E148-8B61FB1A49F6}"/>
              </a:ext>
            </a:extLst>
          </p:cNvPr>
          <p:cNvSpPr txBox="1"/>
          <p:nvPr/>
        </p:nvSpPr>
        <p:spPr>
          <a:xfrm>
            <a:off x="9319980" y="4852672"/>
            <a:ext cx="22423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Incineration </a:t>
            </a:r>
          </a:p>
        </p:txBody>
      </p:sp>
    </p:spTree>
    <p:extLst>
      <p:ext uri="{BB962C8B-B14F-4D97-AF65-F5344CB8AC3E}">
        <p14:creationId xmlns:p14="http://schemas.microsoft.com/office/powerpoint/2010/main" val="31591843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37;p1"/>
          <p:cNvSpPr txBox="1">
            <a:spLocks/>
          </p:cNvSpPr>
          <p:nvPr/>
        </p:nvSpPr>
        <p:spPr>
          <a:xfrm>
            <a:off x="2062903" y="2625184"/>
            <a:ext cx="8024526" cy="669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04D4D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4D4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4D4D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rgbClr val="004D4D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4D4D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04D4D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4D4D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rgbClr val="004D4D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4D4D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rgbClr val="004D4D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ctr">
              <a:lnSpc>
                <a:spcPct val="90000"/>
              </a:lnSpc>
              <a:spcBef>
                <a:spcPts val="0"/>
              </a:spcBef>
              <a:buNone/>
            </a:pPr>
            <a:r>
              <a:rPr lang="en-US" sz="4000" b="1" dirty="0">
                <a:solidFill>
                  <a:srgbClr val="0E9A9B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Effluent Quality Monitoring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02E065B-FAB9-4847-AE01-7329DED661EF}"/>
              </a:ext>
            </a:extLst>
          </p:cNvPr>
          <p:cNvSpPr txBox="1"/>
          <p:nvPr/>
        </p:nvSpPr>
        <p:spPr>
          <a:xfrm>
            <a:off x="9133427" y="5425130"/>
            <a:ext cx="27573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Jafar Ikbal</a:t>
            </a:r>
          </a:p>
          <a:p>
            <a:r>
              <a:rPr lang="en-US" sz="1400" dirty="0"/>
              <a:t>WASH Engineer</a:t>
            </a:r>
          </a:p>
          <a:p>
            <a:r>
              <a:rPr lang="en-US" sz="1400" dirty="0"/>
              <a:t>WASH Sector, Bangladesh</a:t>
            </a:r>
          </a:p>
          <a:p>
            <a:r>
              <a:rPr lang="en-US" sz="1400" dirty="0">
                <a:hlinkClick r:id="rId2"/>
              </a:rPr>
              <a:t>jafar.ikbal@brac.net</a:t>
            </a:r>
            <a:endParaRPr lang="en-US" sz="1400" dirty="0"/>
          </a:p>
        </p:txBody>
      </p:sp>
      <p:pic>
        <p:nvPicPr>
          <p:cNvPr id="4" name="Picture 4" descr="WASH Sector Cox's Bazar Logo PNG Vector (EPS) Free Download">
            <a:extLst>
              <a:ext uri="{FF2B5EF4-FFF2-40B4-BE49-F238E27FC236}">
                <a16:creationId xmlns:a16="http://schemas.microsoft.com/office/drawing/2014/main" id="{7236454A-50C9-4BF0-B05D-20918CF4EE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3578" y="292198"/>
            <a:ext cx="2647595" cy="961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86397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540C0906-179E-4626-BC47-2DF6752BEBB9}"/>
              </a:ext>
            </a:extLst>
          </p:cNvPr>
          <p:cNvSpPr txBox="1">
            <a:spLocks/>
          </p:cNvSpPr>
          <p:nvPr/>
        </p:nvSpPr>
        <p:spPr bwMode="auto">
          <a:xfrm>
            <a:off x="87081" y="1104778"/>
            <a:ext cx="3556663" cy="509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 lvl="0">
              <a:defRPr lang="en-US"/>
            </a:defPPr>
            <a:lvl1pPr marL="342900" indent="-342900" eaLnBrk="0" hangingPunct="0">
              <a:spcBef>
                <a:spcPct val="20000"/>
              </a:spcBef>
              <a:buFont typeface="Arial" charset="0"/>
              <a:buChar char="•"/>
              <a:defRPr sz="1800">
                <a:solidFill>
                  <a:srgbClr val="004D4D"/>
                </a:solidFill>
                <a:latin typeface="+mn-lt"/>
                <a:cs typeface="+mn-cs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400">
                <a:solidFill>
                  <a:srgbClr val="004D4D"/>
                </a:solidFill>
                <a:latin typeface="+mn-lt"/>
                <a:cs typeface="+mn-cs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rgbClr val="004D4D"/>
                </a:solidFill>
                <a:latin typeface="+mn-lt"/>
                <a:cs typeface="+mn-cs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1800">
                <a:solidFill>
                  <a:srgbClr val="004D4D"/>
                </a:solidFill>
                <a:latin typeface="+mn-lt"/>
                <a:cs typeface="+mn-cs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1800">
                <a:solidFill>
                  <a:srgbClr val="004D4D"/>
                </a:solidFill>
                <a:latin typeface="+mn-lt"/>
                <a:cs typeface="+mn-cs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cs typeface="+mn-cs"/>
              </a:defRPr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cs typeface="+mn-cs"/>
              </a:defRPr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cs typeface="+mn-cs"/>
              </a:defRPr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600" b="1" dirty="0"/>
              <a:t>Presentation Outline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540C0906-179E-4626-BC47-2DF6752BEBB9}"/>
              </a:ext>
            </a:extLst>
          </p:cNvPr>
          <p:cNvSpPr txBox="1">
            <a:spLocks/>
          </p:cNvSpPr>
          <p:nvPr/>
        </p:nvSpPr>
        <p:spPr bwMode="auto">
          <a:xfrm>
            <a:off x="424213" y="1613795"/>
            <a:ext cx="10094026" cy="3131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 lvl="0">
              <a:defRPr lang="en-US"/>
            </a:defPPr>
            <a:lvl1pPr marL="342900" indent="-342900" eaLnBrk="0" hangingPunct="0">
              <a:spcBef>
                <a:spcPct val="20000"/>
              </a:spcBef>
              <a:buFont typeface="Arial" charset="0"/>
              <a:buChar char="•"/>
              <a:defRPr sz="1800">
                <a:solidFill>
                  <a:srgbClr val="004D4D"/>
                </a:solidFill>
                <a:latin typeface="+mn-lt"/>
                <a:cs typeface="+mn-cs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400">
                <a:solidFill>
                  <a:srgbClr val="004D4D"/>
                </a:solidFill>
                <a:latin typeface="+mn-lt"/>
                <a:cs typeface="+mn-cs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rgbClr val="004D4D"/>
                </a:solidFill>
                <a:latin typeface="+mn-lt"/>
                <a:cs typeface="+mn-cs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1800">
                <a:solidFill>
                  <a:srgbClr val="004D4D"/>
                </a:solidFill>
                <a:latin typeface="+mn-lt"/>
                <a:cs typeface="+mn-cs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1800">
                <a:solidFill>
                  <a:srgbClr val="004D4D"/>
                </a:solidFill>
                <a:latin typeface="+mn-lt"/>
                <a:cs typeface="+mn-cs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cs typeface="+mn-cs"/>
              </a:defRPr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cs typeface="+mn-cs"/>
              </a:defRPr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cs typeface="+mn-cs"/>
              </a:defRPr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cs typeface="+mn-cs"/>
              </a:defRPr>
            </a:lvl9pPr>
          </a:lstStyle>
          <a:p>
            <a:r>
              <a:rPr lang="en-US" sz="2400" dirty="0"/>
              <a:t>Overview of  Cox’s Bazar </a:t>
            </a:r>
            <a:r>
              <a:rPr lang="en-US" sz="2400" dirty="0" err="1"/>
              <a:t>Rohingya</a:t>
            </a:r>
            <a:r>
              <a:rPr lang="en-US" sz="2400" dirty="0"/>
              <a:t> Response – Jafar, WASH Sector </a:t>
            </a:r>
          </a:p>
          <a:p>
            <a:r>
              <a:rPr lang="en-US" sz="2400" dirty="0"/>
              <a:t>Containment – Jafar, WASH Sector </a:t>
            </a:r>
          </a:p>
          <a:p>
            <a:r>
              <a:rPr lang="en-US" sz="2400" dirty="0"/>
              <a:t>Collection and Transportation – Mejbah, IFRC</a:t>
            </a:r>
          </a:p>
          <a:p>
            <a:r>
              <a:rPr lang="en-US" sz="2400" dirty="0"/>
              <a:t>Treatment and Reuse/Disposal – Niloy, Oxfam </a:t>
            </a:r>
          </a:p>
          <a:p>
            <a:r>
              <a:rPr lang="en-US" sz="2400" dirty="0"/>
              <a:t>Effluent Quality Monitoring – Jafar, WASH Sector </a:t>
            </a:r>
          </a:p>
          <a:p>
            <a:r>
              <a:rPr lang="en-US" sz="2400" dirty="0"/>
              <a:t>Innovation and Learning – Niloy, Oxfam</a:t>
            </a:r>
          </a:p>
          <a:p>
            <a:r>
              <a:rPr lang="en-US" sz="2400" dirty="0"/>
              <a:t>WASH Sector Resources Doc’s on FSM – Niloy, Oxfam</a:t>
            </a:r>
          </a:p>
          <a:p>
            <a:endParaRPr lang="en-US" sz="2400" dirty="0"/>
          </a:p>
          <a:p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43B345-CE63-44FA-91BD-C39461809F1C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71"/>
          <a:stretch/>
        </p:blipFill>
        <p:spPr bwMode="auto">
          <a:xfrm>
            <a:off x="1105070" y="4745440"/>
            <a:ext cx="9750301" cy="188883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9493574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47;p4"/>
          <p:cNvSpPr txBox="1"/>
          <p:nvPr/>
        </p:nvSpPr>
        <p:spPr>
          <a:xfrm>
            <a:off x="87082" y="180594"/>
            <a:ext cx="322415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2800" b="1" dirty="0">
                <a:solidFill>
                  <a:srgbClr val="0E9A9B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Effluent Monitoring</a:t>
            </a:r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540C0906-179E-4626-BC47-2DF6752BEBB9}"/>
              </a:ext>
            </a:extLst>
          </p:cNvPr>
          <p:cNvSpPr txBox="1">
            <a:spLocks/>
          </p:cNvSpPr>
          <p:nvPr/>
        </p:nvSpPr>
        <p:spPr bwMode="auto">
          <a:xfrm>
            <a:off x="87082" y="1027611"/>
            <a:ext cx="7477896" cy="2611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 lvl="0">
              <a:defRPr lang="en-US"/>
            </a:defPPr>
            <a:lvl1pPr marL="342900" indent="-342900" eaLnBrk="0" hangingPunct="0">
              <a:spcBef>
                <a:spcPct val="20000"/>
              </a:spcBef>
              <a:buFont typeface="Arial" charset="0"/>
              <a:buChar char="•"/>
              <a:defRPr sz="1800">
                <a:solidFill>
                  <a:srgbClr val="004D4D"/>
                </a:solidFill>
                <a:latin typeface="+mn-lt"/>
                <a:cs typeface="+mn-cs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400">
                <a:solidFill>
                  <a:srgbClr val="004D4D"/>
                </a:solidFill>
                <a:latin typeface="+mn-lt"/>
                <a:cs typeface="+mn-cs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rgbClr val="004D4D"/>
                </a:solidFill>
                <a:latin typeface="+mn-lt"/>
                <a:cs typeface="+mn-cs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1800">
                <a:solidFill>
                  <a:srgbClr val="004D4D"/>
                </a:solidFill>
                <a:latin typeface="+mn-lt"/>
                <a:cs typeface="+mn-cs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1800">
                <a:solidFill>
                  <a:srgbClr val="004D4D"/>
                </a:solidFill>
                <a:latin typeface="+mn-lt"/>
                <a:cs typeface="+mn-cs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cs typeface="+mn-cs"/>
              </a:defRPr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cs typeface="+mn-cs"/>
              </a:defRPr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cs typeface="+mn-cs"/>
              </a:defRPr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cs typeface="+mn-cs"/>
              </a:defRPr>
            </a:lvl9pPr>
          </a:lstStyle>
          <a:p>
            <a:r>
              <a:rPr lang="en-US" sz="2000" dirty="0"/>
              <a:t>In 2019 Waste Water monitoring framework have developed to monitor the effluent quality</a:t>
            </a:r>
          </a:p>
          <a:p>
            <a:r>
              <a:rPr lang="en-US" sz="2000" dirty="0"/>
              <a:t>In 2022 a central fecal sludge lab (FS lab) have developed (under Department of Public Health Engineering, Cox’s Bazar, Bangladesh) to monitor the effluent quality.  </a:t>
            </a:r>
          </a:p>
          <a:p>
            <a:r>
              <a:rPr lang="en-US" sz="2000" dirty="0"/>
              <a:t>Following parameter have been tested thrice in a year through FS lab</a:t>
            </a:r>
          </a:p>
          <a:p>
            <a:endParaRPr lang="en-US" sz="2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6024" t="20000" r="18635" b="9091"/>
          <a:stretch/>
        </p:blipFill>
        <p:spPr>
          <a:xfrm>
            <a:off x="7910945" y="1102204"/>
            <a:ext cx="4156364" cy="2537189"/>
          </a:xfrm>
          <a:prstGeom prst="rect">
            <a:avLst/>
          </a:prstGeom>
          <a:ln>
            <a:solidFill>
              <a:schemeClr val="tx1"/>
            </a:solidFill>
          </a:ln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27775"/>
              </p:ext>
            </p:extLst>
          </p:nvPr>
        </p:nvGraphicFramePr>
        <p:xfrm>
          <a:off x="1194951" y="3639393"/>
          <a:ext cx="4568539" cy="2821869"/>
        </p:xfrm>
        <a:graphic>
          <a:graphicData uri="http://schemas.openxmlformats.org/drawingml/2006/table">
            <a:tbl>
              <a:tblPr/>
              <a:tblGrid>
                <a:gridCol w="34479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205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5632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 (Body)"/>
                        </a:rPr>
                        <a:t>Parameter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 (Body)"/>
                        </a:rPr>
                        <a:t>Range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2149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(Body)"/>
                        </a:rPr>
                        <a:t> pH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(Body)"/>
                        </a:rPr>
                        <a:t>6 to 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2149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(Body)"/>
                        </a:rPr>
                        <a:t> BOD (mg/L)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 (Body)"/>
                        </a:rPr>
                        <a:t>30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2149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(Body)"/>
                        </a:rPr>
                        <a:t> COD (mg/L)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 (Body)"/>
                        </a:rPr>
                        <a:t>125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2149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(Body)"/>
                        </a:rPr>
                        <a:t> Nitrate (mg/L)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 (Body)"/>
                        </a:rPr>
                        <a:t>50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2149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(Body)"/>
                        </a:rPr>
                        <a:t> Phosphate (mg/L)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(Body)"/>
                        </a:rPr>
                        <a:t>15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6325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(Body)"/>
                        </a:rPr>
                        <a:t> Suspended Solid (mg/L)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(Body)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2149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(Body)"/>
                        </a:rPr>
                        <a:t> Temperature ( ̊C)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(Body)"/>
                        </a:rPr>
                        <a:t>30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6325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(Body)"/>
                        </a:rPr>
                        <a:t> Total Coliform (</a:t>
                      </a:r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 (Body)"/>
                        </a:rPr>
                        <a:t>cfu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(Body)"/>
                        </a:rPr>
                        <a:t>/100 mL)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(Body)"/>
                        </a:rPr>
                        <a:t>1000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18" name="Picture 17">
            <a:extLst>
              <a:ext uri="{FF2B5EF4-FFF2-40B4-BE49-F238E27FC236}">
                <a16:creationId xmlns:a16="http://schemas.microsoft.com/office/drawing/2014/main" id="{521228A5-33B0-4D29-88A5-4711AD26B42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917" y="4295581"/>
            <a:ext cx="5256392" cy="197376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183747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47;p4"/>
          <p:cNvSpPr txBox="1"/>
          <p:nvPr/>
        </p:nvSpPr>
        <p:spPr>
          <a:xfrm>
            <a:off x="87082" y="180594"/>
            <a:ext cx="322415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2800" b="1" dirty="0">
                <a:solidFill>
                  <a:srgbClr val="0E9A9B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Effluent Monitoring</a:t>
            </a:r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540C0906-179E-4626-BC47-2DF6752BEBB9}"/>
              </a:ext>
            </a:extLst>
          </p:cNvPr>
          <p:cNvSpPr txBox="1">
            <a:spLocks/>
          </p:cNvSpPr>
          <p:nvPr/>
        </p:nvSpPr>
        <p:spPr bwMode="auto">
          <a:xfrm>
            <a:off x="87081" y="1014608"/>
            <a:ext cx="6270175" cy="640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 lvl="0">
              <a:defRPr lang="en-US"/>
            </a:defPPr>
            <a:lvl1pPr marL="342900" indent="-342900" eaLnBrk="0" hangingPunct="0">
              <a:spcBef>
                <a:spcPct val="20000"/>
              </a:spcBef>
              <a:buFont typeface="Arial" charset="0"/>
              <a:buChar char="•"/>
              <a:defRPr sz="1800">
                <a:solidFill>
                  <a:srgbClr val="004D4D"/>
                </a:solidFill>
                <a:latin typeface="+mn-lt"/>
                <a:cs typeface="+mn-cs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400">
                <a:solidFill>
                  <a:srgbClr val="004D4D"/>
                </a:solidFill>
                <a:latin typeface="+mn-lt"/>
                <a:cs typeface="+mn-cs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rgbClr val="004D4D"/>
                </a:solidFill>
                <a:latin typeface="+mn-lt"/>
                <a:cs typeface="+mn-cs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1800">
                <a:solidFill>
                  <a:srgbClr val="004D4D"/>
                </a:solidFill>
                <a:latin typeface="+mn-lt"/>
                <a:cs typeface="+mn-cs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1800">
                <a:solidFill>
                  <a:srgbClr val="004D4D"/>
                </a:solidFill>
                <a:latin typeface="+mn-lt"/>
                <a:cs typeface="+mn-cs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cs typeface="+mn-cs"/>
              </a:defRPr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cs typeface="+mn-cs"/>
              </a:defRPr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cs typeface="+mn-cs"/>
              </a:defRPr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cs typeface="+mn-cs"/>
              </a:defRPr>
            </a:lvl9pPr>
          </a:lstStyle>
          <a:p>
            <a:r>
              <a:rPr lang="en-US" sz="2000" dirty="0"/>
              <a:t>Mid of 2022 - Online FSTP Effluent Quality Monitoring Dashboard have developed </a:t>
            </a:r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24773" t="8687" r="25341" b="5051"/>
          <a:stretch/>
        </p:blipFill>
        <p:spPr>
          <a:xfrm>
            <a:off x="130840" y="1830365"/>
            <a:ext cx="5001493" cy="4864778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6694981" y="1014608"/>
            <a:ext cx="5386041" cy="2568213"/>
            <a:chOff x="6481736" y="1591182"/>
            <a:chExt cx="5386041" cy="2568213"/>
          </a:xfrm>
        </p:grpSpPr>
        <p:grpSp>
          <p:nvGrpSpPr>
            <p:cNvPr id="8" name="Google Shape;321;p34"/>
            <p:cNvGrpSpPr/>
            <p:nvPr/>
          </p:nvGrpSpPr>
          <p:grpSpPr>
            <a:xfrm>
              <a:off x="6481736" y="1591182"/>
              <a:ext cx="2682240" cy="2568213"/>
              <a:chOff x="238763" y="3617707"/>
              <a:chExt cx="2744788" cy="2887320"/>
            </a:xfrm>
          </p:grpSpPr>
          <p:pic>
            <p:nvPicPr>
              <p:cNvPr id="9" name="Google Shape;322;p34" descr="WhatsApp Image 2022-07-20 at 5.38.12 PM (2).jpeg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238763" y="4961977"/>
                <a:ext cx="2744788" cy="1543050"/>
              </a:xfrm>
              <a:prstGeom prst="rect">
                <a:avLst/>
              </a:prstGeom>
              <a:noFill/>
              <a:ln w="9525" cap="flat" cmpd="sng">
                <a:solidFill>
                  <a:srgbClr val="000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pic>
          <p:pic>
            <p:nvPicPr>
              <p:cNvPr id="10" name="Google Shape;323;p34" descr="WhatsApp Image 2022-07-20 at 5.38.11 PM.jpeg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238763" y="3617707"/>
                <a:ext cx="2744788" cy="1335973"/>
              </a:xfrm>
              <a:prstGeom prst="rect">
                <a:avLst/>
              </a:prstGeom>
              <a:noFill/>
              <a:ln w="9525" cap="flat" cmpd="sng">
                <a:solidFill>
                  <a:srgbClr val="000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pic>
        </p:grpSp>
        <p:grpSp>
          <p:nvGrpSpPr>
            <p:cNvPr id="15" name="Google Shape;327;p34"/>
            <p:cNvGrpSpPr/>
            <p:nvPr/>
          </p:nvGrpSpPr>
          <p:grpSpPr>
            <a:xfrm>
              <a:off x="9185537" y="1598729"/>
              <a:ext cx="2682240" cy="2555768"/>
              <a:chOff x="3087484" y="3613042"/>
              <a:chExt cx="2744788" cy="2943652"/>
            </a:xfrm>
          </p:grpSpPr>
          <p:pic>
            <p:nvPicPr>
              <p:cNvPr id="16" name="Google Shape;328;p34" descr="IMG-20220606-WA0014.jpg"/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>
                <a:off x="3087484" y="3613042"/>
                <a:ext cx="2744788" cy="1586757"/>
              </a:xfrm>
              <a:prstGeom prst="rect">
                <a:avLst/>
              </a:prstGeom>
              <a:noFill/>
              <a:ln w="9525" cap="flat" cmpd="sng">
                <a:solidFill>
                  <a:srgbClr val="000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pic>
          <p:pic>
            <p:nvPicPr>
              <p:cNvPr id="17" name="Google Shape;329;p34" descr="WhatsApp Image 2022-07-20 at 5.38.13 PM (3).jpeg"/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3087484" y="5118419"/>
                <a:ext cx="2744788" cy="1438275"/>
              </a:xfrm>
              <a:prstGeom prst="rect">
                <a:avLst/>
              </a:prstGeom>
              <a:noFill/>
              <a:ln w="9525" cap="flat" cmpd="sng">
                <a:solidFill>
                  <a:srgbClr val="000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pic>
        </p:grpSp>
      </p:grpSp>
      <p:grpSp>
        <p:nvGrpSpPr>
          <p:cNvPr id="24" name="Group 23"/>
          <p:cNvGrpSpPr/>
          <p:nvPr/>
        </p:nvGrpSpPr>
        <p:grpSpPr>
          <a:xfrm>
            <a:off x="5246483" y="4003698"/>
            <a:ext cx="6834539" cy="2106010"/>
            <a:chOff x="5282168" y="4526234"/>
            <a:chExt cx="8046720" cy="2018169"/>
          </a:xfrm>
        </p:grpSpPr>
        <p:pic>
          <p:nvPicPr>
            <p:cNvPr id="20" name="Google Shape;332;p34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5282168" y="4531132"/>
              <a:ext cx="2682240" cy="201168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21" name="Google Shape;333;p34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7964408" y="4532723"/>
              <a:ext cx="2682240" cy="201168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22" name="Google Shape;334;p34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10646648" y="4526234"/>
              <a:ext cx="2682240" cy="201168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pic>
      </p:grpSp>
      <p:sp>
        <p:nvSpPr>
          <p:cNvPr id="25" name="Content Placeholder 1">
            <a:extLst>
              <a:ext uri="{FF2B5EF4-FFF2-40B4-BE49-F238E27FC236}">
                <a16:creationId xmlns:a16="http://schemas.microsoft.com/office/drawing/2014/main" id="{540C0906-179E-4626-BC47-2DF6752BEBB9}"/>
              </a:ext>
            </a:extLst>
          </p:cNvPr>
          <p:cNvSpPr txBox="1">
            <a:spLocks/>
          </p:cNvSpPr>
          <p:nvPr/>
        </p:nvSpPr>
        <p:spPr bwMode="auto">
          <a:xfrm>
            <a:off x="7752962" y="3573023"/>
            <a:ext cx="3439096" cy="43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 lvl="0">
              <a:defRPr lang="en-US"/>
            </a:defPPr>
            <a:lvl1pPr marL="342900" indent="-342900" eaLnBrk="0" hangingPunct="0">
              <a:spcBef>
                <a:spcPct val="20000"/>
              </a:spcBef>
              <a:buFont typeface="Arial" charset="0"/>
              <a:buChar char="•"/>
              <a:defRPr sz="1800">
                <a:solidFill>
                  <a:srgbClr val="004D4D"/>
                </a:solidFill>
                <a:latin typeface="+mn-lt"/>
                <a:cs typeface="+mn-cs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400">
                <a:solidFill>
                  <a:srgbClr val="004D4D"/>
                </a:solidFill>
                <a:latin typeface="+mn-lt"/>
                <a:cs typeface="+mn-cs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rgbClr val="004D4D"/>
                </a:solidFill>
                <a:latin typeface="+mn-lt"/>
                <a:cs typeface="+mn-cs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1800">
                <a:solidFill>
                  <a:srgbClr val="004D4D"/>
                </a:solidFill>
                <a:latin typeface="+mn-lt"/>
                <a:cs typeface="+mn-cs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1800">
                <a:solidFill>
                  <a:srgbClr val="004D4D"/>
                </a:solidFill>
                <a:latin typeface="+mn-lt"/>
                <a:cs typeface="+mn-cs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cs typeface="+mn-cs"/>
              </a:defRPr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cs typeface="+mn-cs"/>
              </a:defRPr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cs typeface="+mn-cs"/>
              </a:defRPr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/>
              <a:t>FSTP Effluent Sample Collection </a:t>
            </a:r>
          </a:p>
        </p:txBody>
      </p:sp>
      <p:sp>
        <p:nvSpPr>
          <p:cNvPr id="26" name="Content Placeholder 1">
            <a:extLst>
              <a:ext uri="{FF2B5EF4-FFF2-40B4-BE49-F238E27FC236}">
                <a16:creationId xmlns:a16="http://schemas.microsoft.com/office/drawing/2014/main" id="{540C0906-179E-4626-BC47-2DF6752BEBB9}"/>
              </a:ext>
            </a:extLst>
          </p:cNvPr>
          <p:cNvSpPr txBox="1">
            <a:spLocks/>
          </p:cNvSpPr>
          <p:nvPr/>
        </p:nvSpPr>
        <p:spPr bwMode="auto">
          <a:xfrm>
            <a:off x="8302633" y="6296485"/>
            <a:ext cx="2639299" cy="43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 lvl="0">
              <a:defRPr lang="en-US"/>
            </a:defPPr>
            <a:lvl1pPr marL="342900" indent="-342900" eaLnBrk="0" hangingPunct="0">
              <a:spcBef>
                <a:spcPct val="20000"/>
              </a:spcBef>
              <a:buFont typeface="Arial" charset="0"/>
              <a:buChar char="•"/>
              <a:defRPr sz="1800">
                <a:solidFill>
                  <a:srgbClr val="004D4D"/>
                </a:solidFill>
                <a:latin typeface="+mn-lt"/>
                <a:cs typeface="+mn-cs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400">
                <a:solidFill>
                  <a:srgbClr val="004D4D"/>
                </a:solidFill>
                <a:latin typeface="+mn-lt"/>
                <a:cs typeface="+mn-cs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rgbClr val="004D4D"/>
                </a:solidFill>
                <a:latin typeface="+mn-lt"/>
                <a:cs typeface="+mn-cs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1800">
                <a:solidFill>
                  <a:srgbClr val="004D4D"/>
                </a:solidFill>
                <a:latin typeface="+mn-lt"/>
                <a:cs typeface="+mn-cs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1800">
                <a:solidFill>
                  <a:srgbClr val="004D4D"/>
                </a:solidFill>
                <a:latin typeface="+mn-lt"/>
                <a:cs typeface="+mn-cs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cs typeface="+mn-cs"/>
              </a:defRPr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cs typeface="+mn-cs"/>
              </a:defRPr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cs typeface="+mn-cs"/>
              </a:defRPr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/>
              <a:t>Fecal Sludge Laboratory</a:t>
            </a:r>
          </a:p>
        </p:txBody>
      </p:sp>
    </p:spTree>
    <p:extLst>
      <p:ext uri="{BB962C8B-B14F-4D97-AF65-F5344CB8AC3E}">
        <p14:creationId xmlns:p14="http://schemas.microsoft.com/office/powerpoint/2010/main" val="35994054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37;p1"/>
          <p:cNvSpPr txBox="1">
            <a:spLocks/>
          </p:cNvSpPr>
          <p:nvPr/>
        </p:nvSpPr>
        <p:spPr>
          <a:xfrm>
            <a:off x="1438790" y="2378441"/>
            <a:ext cx="9055040" cy="1235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04D4D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4D4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4D4D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rgbClr val="004D4D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4D4D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04D4D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4D4D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rgbClr val="004D4D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4D4D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rgbClr val="004D4D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ctr">
              <a:lnSpc>
                <a:spcPct val="90000"/>
              </a:lnSpc>
              <a:spcBef>
                <a:spcPts val="0"/>
              </a:spcBef>
              <a:buNone/>
            </a:pPr>
            <a:r>
              <a:rPr lang="en-US" sz="4000" b="1" dirty="0">
                <a:solidFill>
                  <a:srgbClr val="0E9A9B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Innovation and Learning</a:t>
            </a:r>
          </a:p>
          <a:p>
            <a:pPr marL="0" indent="0" algn="ctr">
              <a:lnSpc>
                <a:spcPct val="90000"/>
              </a:lnSpc>
              <a:spcBef>
                <a:spcPts val="0"/>
              </a:spcBef>
              <a:buNone/>
            </a:pPr>
            <a:r>
              <a:rPr lang="en-US" sz="4000" b="1" dirty="0">
                <a:solidFill>
                  <a:srgbClr val="0E9A9B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WASH Sector Resources Doc’s on FSM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02E065B-FAB9-4847-AE01-7329DED661EF}"/>
              </a:ext>
            </a:extLst>
          </p:cNvPr>
          <p:cNvSpPr txBox="1"/>
          <p:nvPr/>
        </p:nvSpPr>
        <p:spPr>
          <a:xfrm>
            <a:off x="9830112" y="5352558"/>
            <a:ext cx="20716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Safwatul </a:t>
            </a:r>
            <a:r>
              <a:rPr lang="en-US" sz="1400" dirty="0" err="1"/>
              <a:t>Haque</a:t>
            </a:r>
            <a:r>
              <a:rPr lang="en-US" sz="1400" dirty="0"/>
              <a:t> Niloy </a:t>
            </a:r>
          </a:p>
          <a:p>
            <a:r>
              <a:rPr lang="en-US" sz="1400" dirty="0"/>
              <a:t>Sanitation Coordinator</a:t>
            </a:r>
          </a:p>
          <a:p>
            <a:r>
              <a:rPr lang="en-US" sz="1400" dirty="0"/>
              <a:t>OXFAM, Bangladesh</a:t>
            </a:r>
          </a:p>
          <a:p>
            <a:r>
              <a:rPr lang="en-US" sz="1400" dirty="0">
                <a:hlinkClick r:id="rId2"/>
              </a:rPr>
              <a:t>SNiloy@oxfam.org.uk</a:t>
            </a:r>
            <a:r>
              <a:rPr lang="en-US" sz="1400" dirty="0"/>
              <a:t> </a:t>
            </a:r>
          </a:p>
        </p:txBody>
      </p:sp>
      <p:pic>
        <p:nvPicPr>
          <p:cNvPr id="4" name="Picture 4" descr="WASH Sector Cox's Bazar Logo PNG Vector (EPS) Free Download">
            <a:extLst>
              <a:ext uri="{FF2B5EF4-FFF2-40B4-BE49-F238E27FC236}">
                <a16:creationId xmlns:a16="http://schemas.microsoft.com/office/drawing/2014/main" id="{7236454A-50C9-4BF0-B05D-20918CF4EE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3578" y="292198"/>
            <a:ext cx="2647595" cy="961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87027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47;p4"/>
          <p:cNvSpPr txBox="1"/>
          <p:nvPr/>
        </p:nvSpPr>
        <p:spPr>
          <a:xfrm>
            <a:off x="159657" y="224137"/>
            <a:ext cx="403497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2800" b="1" dirty="0">
                <a:solidFill>
                  <a:srgbClr val="0E9A9B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Innovation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540C0906-179E-4626-BC47-2DF6752BEBB9}"/>
              </a:ext>
            </a:extLst>
          </p:cNvPr>
          <p:cNvSpPr txBox="1">
            <a:spLocks/>
          </p:cNvSpPr>
          <p:nvPr/>
        </p:nvSpPr>
        <p:spPr bwMode="auto">
          <a:xfrm>
            <a:off x="523440" y="1204685"/>
            <a:ext cx="4484841" cy="377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 lvl="0">
              <a:defRPr lang="en-US"/>
            </a:defPPr>
            <a:lvl1pPr marL="342900" indent="-342900" eaLnBrk="0" hangingPunct="0">
              <a:spcBef>
                <a:spcPct val="20000"/>
              </a:spcBef>
              <a:buFont typeface="Arial" charset="0"/>
              <a:buChar char="•"/>
              <a:defRPr sz="1800">
                <a:solidFill>
                  <a:srgbClr val="004D4D"/>
                </a:solidFill>
                <a:latin typeface="+mn-lt"/>
                <a:cs typeface="+mn-cs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400">
                <a:solidFill>
                  <a:srgbClr val="004D4D"/>
                </a:solidFill>
                <a:latin typeface="+mn-lt"/>
                <a:cs typeface="+mn-cs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rgbClr val="004D4D"/>
                </a:solidFill>
                <a:latin typeface="+mn-lt"/>
                <a:cs typeface="+mn-cs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1800">
                <a:solidFill>
                  <a:srgbClr val="004D4D"/>
                </a:solidFill>
                <a:latin typeface="+mn-lt"/>
                <a:cs typeface="+mn-cs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1800">
                <a:solidFill>
                  <a:srgbClr val="004D4D"/>
                </a:solidFill>
                <a:latin typeface="+mn-lt"/>
                <a:cs typeface="+mn-cs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cs typeface="+mn-cs"/>
              </a:defRPr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cs typeface="+mn-cs"/>
              </a:defRPr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cs typeface="+mn-cs"/>
              </a:defRPr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b="1" dirty="0"/>
              <a:t>PIT INTELLIGENT TRACKET ( PIT APP)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321442-31E1-A52B-65A2-7E752186F1C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93" y="4195115"/>
            <a:ext cx="1194294" cy="251982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46427FD-8FBE-2EE4-9B10-29FE810C9C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3284" y="4348947"/>
            <a:ext cx="2555410" cy="191123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92D4F7F-67DD-5CD3-A3DC-DB9AA263F4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274" y="1816622"/>
            <a:ext cx="2109432" cy="468762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B1E9CE2-D7F2-149D-6509-6DEEAA041F9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8850" y="1816622"/>
            <a:ext cx="2109432" cy="4687506"/>
          </a:xfrm>
          <a:prstGeom prst="rect">
            <a:avLst/>
          </a:prstGeom>
          <a:noFill/>
        </p:spPr>
      </p:pic>
      <p:pic>
        <p:nvPicPr>
          <p:cNvPr id="17" name="Picture 16" descr="A diagram of a pilot&#10;&#10;Description automatically generated">
            <a:extLst>
              <a:ext uri="{FF2B5EF4-FFF2-40B4-BE49-F238E27FC236}">
                <a16:creationId xmlns:a16="http://schemas.microsoft.com/office/drawing/2014/main" id="{60E69ED2-1633-D614-6DA2-212BF205F2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7262" y="1083246"/>
            <a:ext cx="5894849" cy="3315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8269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47;p4"/>
          <p:cNvSpPr txBox="1"/>
          <p:nvPr/>
        </p:nvSpPr>
        <p:spPr>
          <a:xfrm>
            <a:off x="159658" y="224137"/>
            <a:ext cx="2119086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2800" b="1" dirty="0">
                <a:solidFill>
                  <a:srgbClr val="0E9A9B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Learning </a:t>
            </a:r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540C0906-179E-4626-BC47-2DF6752BEBB9}"/>
              </a:ext>
            </a:extLst>
          </p:cNvPr>
          <p:cNvSpPr txBox="1">
            <a:spLocks/>
          </p:cNvSpPr>
          <p:nvPr/>
        </p:nvSpPr>
        <p:spPr bwMode="auto">
          <a:xfrm>
            <a:off x="159658" y="1359011"/>
            <a:ext cx="11600930" cy="4401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 lvl="0">
              <a:defRPr lang="en-US"/>
            </a:defPPr>
            <a:lvl1pPr marL="342900" indent="-342900" eaLnBrk="0" hangingPunct="0">
              <a:spcBef>
                <a:spcPct val="20000"/>
              </a:spcBef>
              <a:buFont typeface="Arial" charset="0"/>
              <a:buChar char="•"/>
              <a:defRPr sz="1800">
                <a:solidFill>
                  <a:srgbClr val="004D4D"/>
                </a:solidFill>
                <a:latin typeface="+mn-lt"/>
                <a:cs typeface="+mn-cs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400">
                <a:solidFill>
                  <a:srgbClr val="004D4D"/>
                </a:solidFill>
                <a:latin typeface="+mn-lt"/>
                <a:cs typeface="+mn-cs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rgbClr val="004D4D"/>
                </a:solidFill>
                <a:latin typeface="+mn-lt"/>
                <a:cs typeface="+mn-cs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1800">
                <a:solidFill>
                  <a:srgbClr val="004D4D"/>
                </a:solidFill>
                <a:latin typeface="+mn-lt"/>
                <a:cs typeface="+mn-cs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1800">
                <a:solidFill>
                  <a:srgbClr val="004D4D"/>
                </a:solidFill>
                <a:latin typeface="+mn-lt"/>
                <a:cs typeface="+mn-cs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cs typeface="+mn-cs"/>
              </a:defRPr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cs typeface="+mn-cs"/>
              </a:defRPr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cs typeface="+mn-cs"/>
              </a:defRPr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000" dirty="0"/>
              <a:t>Copying  FSTP design and BoQ from other context without analysis  can significantly affect performance &amp; eventually fail ( </a:t>
            </a:r>
            <a:r>
              <a:rPr lang="en-US" sz="2000" dirty="0" err="1"/>
              <a:t>faecal</a:t>
            </a:r>
            <a:r>
              <a:rPr lang="en-US" sz="2000" dirty="0"/>
              <a:t> sludge ≠ waste water , FS from urban context ≠ Emergency) ) 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 Poor N and P removal of current FSTP’s , do they even designed to meet standards !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 Future FS projection is important to design the capacity of treatment plant,   factors- containment type, soil characteristics, user behavior , water usage etc.  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Plan for solid storage , treatment and final disposal from FSTP . 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Maintaining operational parameters . Example : Up flow velocity of an ABR 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Capacity building trainings for FSTP operators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9123625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47;p4"/>
          <p:cNvSpPr txBox="1"/>
          <p:nvPr/>
        </p:nvSpPr>
        <p:spPr>
          <a:xfrm>
            <a:off x="87082" y="180594"/>
            <a:ext cx="611051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2800" b="1" dirty="0">
                <a:solidFill>
                  <a:srgbClr val="0E9A9B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WASH Sector Resources Doc’s on FSM </a:t>
            </a:r>
            <a:endParaRPr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540C0906-179E-4626-BC47-2DF6752BEBB9}"/>
              </a:ext>
            </a:extLst>
          </p:cNvPr>
          <p:cNvSpPr txBox="1">
            <a:spLocks/>
          </p:cNvSpPr>
          <p:nvPr/>
        </p:nvSpPr>
        <p:spPr bwMode="auto">
          <a:xfrm>
            <a:off x="87083" y="1190715"/>
            <a:ext cx="11930746" cy="4673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 lvl="0">
              <a:defRPr lang="en-US"/>
            </a:defPPr>
            <a:lvl1pPr marL="342900" indent="-342900" eaLnBrk="0" hangingPunct="0">
              <a:spcBef>
                <a:spcPct val="20000"/>
              </a:spcBef>
              <a:buFont typeface="Arial" charset="0"/>
              <a:buChar char="•"/>
              <a:defRPr sz="1800">
                <a:solidFill>
                  <a:srgbClr val="004D4D"/>
                </a:solidFill>
                <a:latin typeface="+mn-lt"/>
                <a:cs typeface="+mn-cs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400">
                <a:solidFill>
                  <a:srgbClr val="004D4D"/>
                </a:solidFill>
                <a:latin typeface="+mn-lt"/>
                <a:cs typeface="+mn-cs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rgbClr val="004D4D"/>
                </a:solidFill>
                <a:latin typeface="+mn-lt"/>
                <a:cs typeface="+mn-cs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1800">
                <a:solidFill>
                  <a:srgbClr val="004D4D"/>
                </a:solidFill>
                <a:latin typeface="+mn-lt"/>
                <a:cs typeface="+mn-cs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1800">
                <a:solidFill>
                  <a:srgbClr val="004D4D"/>
                </a:solidFill>
                <a:latin typeface="+mn-lt"/>
                <a:cs typeface="+mn-cs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cs typeface="+mn-cs"/>
              </a:defRPr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cs typeface="+mn-cs"/>
              </a:defRPr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cs typeface="+mn-cs"/>
              </a:defRPr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cs typeface="+mn-cs"/>
              </a:defRPr>
            </a:lvl9pPr>
          </a:lstStyle>
          <a:p>
            <a:r>
              <a:rPr lang="en-US" sz="2400" dirty="0"/>
              <a:t>WASH Sector Website – </a:t>
            </a:r>
            <a:r>
              <a:rPr lang="en-US" sz="2400" dirty="0">
                <a:hlinkClick r:id="rId3"/>
              </a:rPr>
              <a:t>Link</a:t>
            </a:r>
            <a:endParaRPr lang="en-US" sz="2400" dirty="0"/>
          </a:p>
          <a:p>
            <a:r>
              <a:rPr lang="en-US" sz="2400" dirty="0"/>
              <a:t>Fecal Sludge Management (FSM) Strategy for </a:t>
            </a:r>
            <a:r>
              <a:rPr lang="en-US" sz="2400" dirty="0" err="1"/>
              <a:t>Rohingya</a:t>
            </a:r>
            <a:r>
              <a:rPr lang="en-US" sz="2400" dirty="0"/>
              <a:t> Response 2023 – </a:t>
            </a:r>
            <a:r>
              <a:rPr lang="en-US" sz="2400" dirty="0">
                <a:hlinkClick r:id="rId4"/>
              </a:rPr>
              <a:t>Link</a:t>
            </a:r>
            <a:endParaRPr lang="en-US" sz="2400" dirty="0"/>
          </a:p>
          <a:p>
            <a:r>
              <a:rPr lang="en-US" sz="2400" dirty="0"/>
              <a:t>Phase 1 Technical Assessment of FSM in the </a:t>
            </a:r>
            <a:r>
              <a:rPr lang="en-US" sz="2400" dirty="0" err="1"/>
              <a:t>Rohingya</a:t>
            </a:r>
            <a:r>
              <a:rPr lang="en-US" sz="2400" dirty="0"/>
              <a:t> Response 2020 by ARUP – </a:t>
            </a:r>
            <a:r>
              <a:rPr lang="en-US" sz="2400" dirty="0">
                <a:hlinkClick r:id="rId5"/>
              </a:rPr>
              <a:t>Link</a:t>
            </a:r>
            <a:endParaRPr lang="en-US" sz="2400" dirty="0"/>
          </a:p>
          <a:p>
            <a:r>
              <a:rPr lang="en-US" sz="2400" dirty="0"/>
              <a:t>Phase 2 Technical Assessment of FSM in the </a:t>
            </a:r>
            <a:r>
              <a:rPr lang="en-US" sz="2400" dirty="0" err="1"/>
              <a:t>Rohingya</a:t>
            </a:r>
            <a:r>
              <a:rPr lang="en-US" sz="2400" dirty="0"/>
              <a:t> Response 2022 by ARUP – </a:t>
            </a:r>
            <a:r>
              <a:rPr lang="en-US" sz="2400" dirty="0">
                <a:hlinkClick r:id="rId6"/>
              </a:rPr>
              <a:t>Link</a:t>
            </a:r>
            <a:endParaRPr lang="en-US" sz="2400" dirty="0"/>
          </a:p>
          <a:p>
            <a:r>
              <a:rPr lang="en-US" sz="2400" dirty="0"/>
              <a:t>Approved Unified Latrine and Handwashing Stations Design 2023 – </a:t>
            </a:r>
            <a:r>
              <a:rPr lang="en-US" sz="2400" dirty="0">
                <a:hlinkClick r:id="rId7"/>
              </a:rPr>
              <a:t>Link</a:t>
            </a:r>
            <a:endParaRPr lang="en-US" sz="2400" dirty="0"/>
          </a:p>
          <a:p>
            <a:r>
              <a:rPr lang="en-US" sz="2400" dirty="0"/>
              <a:t>Waste Water Monitoring Framework 2019 – </a:t>
            </a:r>
            <a:r>
              <a:rPr lang="en-US" sz="2400" dirty="0">
                <a:hlinkClick r:id="rId8"/>
              </a:rPr>
              <a:t>Link</a:t>
            </a:r>
            <a:endParaRPr lang="en-US" sz="2400" dirty="0"/>
          </a:p>
          <a:p>
            <a:r>
              <a:rPr lang="en-US" sz="2400" dirty="0"/>
              <a:t>Mode of Operation of Fecal Sludge Laboratory Cox's Bazar 2023 – </a:t>
            </a:r>
            <a:r>
              <a:rPr lang="en-US" sz="2400" dirty="0">
                <a:hlinkClick r:id="rId9" action="ppaction://hlinkfile"/>
              </a:rPr>
              <a:t>Link</a:t>
            </a:r>
            <a:endParaRPr lang="en-US" sz="2400" dirty="0"/>
          </a:p>
          <a:p>
            <a:r>
              <a:rPr lang="en-US" sz="2400" dirty="0"/>
              <a:t>FSTP Effluent Quality Monitoring Dashboard – </a:t>
            </a:r>
            <a:r>
              <a:rPr lang="en-US" sz="2400" dirty="0">
                <a:hlinkClick r:id="rId10"/>
              </a:rPr>
              <a:t>Link</a:t>
            </a:r>
            <a:endParaRPr lang="en-US" sz="2400" dirty="0"/>
          </a:p>
          <a:p>
            <a:r>
              <a:rPr lang="en-US" sz="2400" dirty="0"/>
              <a:t>FSTP Location Map – </a:t>
            </a:r>
            <a:r>
              <a:rPr lang="en-US" sz="2400" dirty="0">
                <a:hlinkClick r:id="rId11"/>
              </a:rPr>
              <a:t>Link</a:t>
            </a:r>
            <a:endParaRPr lang="en-US" sz="2400" dirty="0"/>
          </a:p>
          <a:p>
            <a:r>
              <a:rPr lang="en-US" sz="2400" dirty="0"/>
              <a:t>Latrine Location Map – </a:t>
            </a:r>
            <a:r>
              <a:rPr lang="en-US" sz="2400" dirty="0">
                <a:hlinkClick r:id="rId12"/>
              </a:rPr>
              <a:t>Link</a:t>
            </a:r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8325554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WASH Sector Cox's Bazar Logo PNG Vector (EPS) Free Download">
            <a:extLst>
              <a:ext uri="{FF2B5EF4-FFF2-40B4-BE49-F238E27FC236}">
                <a16:creationId xmlns:a16="http://schemas.microsoft.com/office/drawing/2014/main" id="{7236454A-50C9-4BF0-B05D-20918CF4EE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4306" y="277923"/>
            <a:ext cx="2647595" cy="961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Google Shape;37;p1"/>
          <p:cNvSpPr txBox="1">
            <a:spLocks/>
          </p:cNvSpPr>
          <p:nvPr/>
        </p:nvSpPr>
        <p:spPr>
          <a:xfrm>
            <a:off x="3993308" y="2639071"/>
            <a:ext cx="4028474" cy="963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04D4D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4D4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4D4D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rgbClr val="004D4D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4D4D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04D4D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4D4D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rgbClr val="004D4D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4D4D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rgbClr val="004D4D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>
              <a:spcBef>
                <a:spcPts val="0"/>
              </a:spcBef>
              <a:buNone/>
            </a:pPr>
            <a:r>
              <a:rPr lang="en-US" sz="4800" b="1" dirty="0">
                <a:solidFill>
                  <a:srgbClr val="0E9A9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THANK YOU</a:t>
            </a:r>
            <a:endParaRPr lang="en-US" sz="4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02E065B-FAB9-4847-AE01-7329DED661EF}"/>
              </a:ext>
            </a:extLst>
          </p:cNvPr>
          <p:cNvSpPr txBox="1"/>
          <p:nvPr/>
        </p:nvSpPr>
        <p:spPr>
          <a:xfrm>
            <a:off x="72473" y="5003640"/>
            <a:ext cx="303094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Jafar Ikbal</a:t>
            </a:r>
          </a:p>
          <a:p>
            <a:r>
              <a:rPr lang="en-US" sz="2000" dirty="0"/>
              <a:t>WASH Engineer</a:t>
            </a:r>
          </a:p>
          <a:p>
            <a:r>
              <a:rPr lang="en-US" sz="2000" dirty="0"/>
              <a:t>WASH Sector, Bangladesh </a:t>
            </a:r>
          </a:p>
          <a:p>
            <a:r>
              <a:rPr lang="en-US" sz="2000" dirty="0">
                <a:hlinkClick r:id="rId3"/>
              </a:rPr>
              <a:t>jafar.ikbal@brac.net</a:t>
            </a:r>
            <a:endParaRPr lang="en-US" sz="2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02E065B-FAB9-4847-AE01-7329DED661EF}"/>
              </a:ext>
            </a:extLst>
          </p:cNvPr>
          <p:cNvSpPr txBox="1"/>
          <p:nvPr/>
        </p:nvSpPr>
        <p:spPr>
          <a:xfrm>
            <a:off x="4382812" y="4995637"/>
            <a:ext cx="281908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Safwatul </a:t>
            </a:r>
            <a:r>
              <a:rPr lang="en-US" sz="2000" dirty="0" err="1"/>
              <a:t>Haque</a:t>
            </a:r>
            <a:r>
              <a:rPr lang="en-US" sz="2000" dirty="0"/>
              <a:t> Niloy </a:t>
            </a:r>
          </a:p>
          <a:p>
            <a:r>
              <a:rPr lang="en-US" sz="2000" dirty="0"/>
              <a:t>Sanitation Coordinator</a:t>
            </a:r>
          </a:p>
          <a:p>
            <a:r>
              <a:rPr lang="en-US" sz="2000" dirty="0"/>
              <a:t>OXFAM, Bangladesh</a:t>
            </a:r>
          </a:p>
          <a:p>
            <a:r>
              <a:rPr lang="en-US" sz="2000" dirty="0">
                <a:hlinkClick r:id="rId4"/>
              </a:rPr>
              <a:t>SNiloy@oxfam.org.uk</a:t>
            </a:r>
            <a:r>
              <a:rPr lang="en-US" sz="2000" dirty="0"/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2E065B-FAB9-4847-AE01-7329DED661EF}"/>
              </a:ext>
            </a:extLst>
          </p:cNvPr>
          <p:cNvSpPr txBox="1"/>
          <p:nvPr/>
        </p:nvSpPr>
        <p:spPr>
          <a:xfrm>
            <a:off x="7957769" y="4995638"/>
            <a:ext cx="423423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Mejbah Uddin Chowdhury</a:t>
            </a:r>
          </a:p>
          <a:p>
            <a:r>
              <a:rPr lang="en-US" sz="2000" dirty="0"/>
              <a:t>Manager, Water, Sanitation &amp; Hygiene </a:t>
            </a:r>
          </a:p>
          <a:p>
            <a:r>
              <a:rPr lang="en-US" sz="2000" dirty="0"/>
              <a:t>IFRC, Bangladesh </a:t>
            </a:r>
          </a:p>
          <a:p>
            <a:r>
              <a:rPr lang="en-US" sz="2000" dirty="0">
                <a:hlinkClick r:id="rId5"/>
              </a:rPr>
              <a:t>Mejbah.CHOWDHURY@ifrc.org</a:t>
            </a:r>
            <a:r>
              <a:rPr lang="en-US" sz="2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073714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37;p1"/>
          <p:cNvSpPr txBox="1">
            <a:spLocks/>
          </p:cNvSpPr>
          <p:nvPr/>
        </p:nvSpPr>
        <p:spPr>
          <a:xfrm>
            <a:off x="147017" y="2581641"/>
            <a:ext cx="11743771" cy="11920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04D4D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4D4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4D4D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rgbClr val="004D4D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4D4D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04D4D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4D4D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rgbClr val="004D4D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4D4D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rgbClr val="004D4D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ctr">
              <a:lnSpc>
                <a:spcPct val="90000"/>
              </a:lnSpc>
              <a:spcBef>
                <a:spcPts val="0"/>
              </a:spcBef>
              <a:buNone/>
            </a:pPr>
            <a:r>
              <a:rPr lang="en-US" sz="4000" b="1" dirty="0">
                <a:solidFill>
                  <a:srgbClr val="0E9A9B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Overview of Cox’s Bazar </a:t>
            </a:r>
            <a:r>
              <a:rPr lang="en-US" sz="4000" b="1" dirty="0" err="1">
                <a:solidFill>
                  <a:srgbClr val="0E9A9B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Rohingya</a:t>
            </a:r>
            <a:r>
              <a:rPr lang="en-US" sz="4000" b="1" dirty="0">
                <a:solidFill>
                  <a:srgbClr val="0E9A9B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Response </a:t>
            </a:r>
          </a:p>
          <a:p>
            <a:pPr marL="0" indent="0" algn="ctr">
              <a:lnSpc>
                <a:spcPct val="90000"/>
              </a:lnSpc>
              <a:spcBef>
                <a:spcPts val="0"/>
              </a:spcBef>
              <a:buNone/>
            </a:pPr>
            <a:r>
              <a:rPr lang="en-US" sz="4000" b="1" dirty="0">
                <a:solidFill>
                  <a:srgbClr val="0E9A9B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Containment</a:t>
            </a:r>
          </a:p>
          <a:p>
            <a:pPr marL="0" indent="0" algn="ctr">
              <a:lnSpc>
                <a:spcPct val="90000"/>
              </a:lnSpc>
              <a:spcBef>
                <a:spcPts val="0"/>
              </a:spcBef>
              <a:buNone/>
            </a:pPr>
            <a:endParaRPr lang="en-US" sz="4000" b="1" dirty="0">
              <a:solidFill>
                <a:srgbClr val="0E9A9B"/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02E065B-FAB9-4847-AE01-7329DED661EF}"/>
              </a:ext>
            </a:extLst>
          </p:cNvPr>
          <p:cNvSpPr txBox="1"/>
          <p:nvPr/>
        </p:nvSpPr>
        <p:spPr>
          <a:xfrm>
            <a:off x="9133427" y="5425130"/>
            <a:ext cx="27573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Jafar Ikbal</a:t>
            </a:r>
          </a:p>
          <a:p>
            <a:r>
              <a:rPr lang="en-US" sz="1400" dirty="0"/>
              <a:t>WASH Engineer</a:t>
            </a:r>
          </a:p>
          <a:p>
            <a:r>
              <a:rPr lang="en-US" sz="1400" dirty="0"/>
              <a:t>WASH Sector, Bangladesh</a:t>
            </a:r>
          </a:p>
          <a:p>
            <a:r>
              <a:rPr lang="en-US" sz="1400" dirty="0">
                <a:hlinkClick r:id="rId2"/>
              </a:rPr>
              <a:t>jafar.ikbal@brac.net</a:t>
            </a:r>
            <a:endParaRPr lang="en-US" sz="1400" dirty="0"/>
          </a:p>
        </p:txBody>
      </p:sp>
      <p:pic>
        <p:nvPicPr>
          <p:cNvPr id="4" name="Picture 4" descr="WASH Sector Cox's Bazar Logo PNG Vector (EPS) Free Download">
            <a:extLst>
              <a:ext uri="{FF2B5EF4-FFF2-40B4-BE49-F238E27FC236}">
                <a16:creationId xmlns:a16="http://schemas.microsoft.com/office/drawing/2014/main" id="{7236454A-50C9-4BF0-B05D-20918CF4EE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3578" y="292198"/>
            <a:ext cx="2647595" cy="961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16662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540C0906-179E-4626-BC47-2DF6752BEBB9}"/>
              </a:ext>
            </a:extLst>
          </p:cNvPr>
          <p:cNvSpPr txBox="1">
            <a:spLocks/>
          </p:cNvSpPr>
          <p:nvPr/>
        </p:nvSpPr>
        <p:spPr bwMode="auto">
          <a:xfrm>
            <a:off x="142499" y="3984192"/>
            <a:ext cx="5037469" cy="2652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 lvl="0">
              <a:defRPr lang="en-US"/>
            </a:defPPr>
            <a:lvl1pPr marL="342900" indent="-342900" eaLnBrk="0" hangingPunct="0">
              <a:spcBef>
                <a:spcPct val="20000"/>
              </a:spcBef>
              <a:buFont typeface="Arial" charset="0"/>
              <a:buChar char="•"/>
              <a:defRPr sz="1800">
                <a:solidFill>
                  <a:srgbClr val="004D4D"/>
                </a:solidFill>
                <a:latin typeface="+mn-lt"/>
                <a:cs typeface="+mn-cs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400">
                <a:solidFill>
                  <a:srgbClr val="004D4D"/>
                </a:solidFill>
                <a:latin typeface="+mn-lt"/>
                <a:cs typeface="+mn-cs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rgbClr val="004D4D"/>
                </a:solidFill>
                <a:latin typeface="+mn-lt"/>
                <a:cs typeface="+mn-cs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1800">
                <a:solidFill>
                  <a:srgbClr val="004D4D"/>
                </a:solidFill>
                <a:latin typeface="+mn-lt"/>
                <a:cs typeface="+mn-cs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1800">
                <a:solidFill>
                  <a:srgbClr val="004D4D"/>
                </a:solidFill>
                <a:latin typeface="+mn-lt"/>
                <a:cs typeface="+mn-cs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cs typeface="+mn-cs"/>
              </a:defRPr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cs typeface="+mn-cs"/>
              </a:defRPr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cs typeface="+mn-cs"/>
              </a:defRPr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/>
              <a:t>Coordination 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Sanitation </a:t>
            </a:r>
            <a:r>
              <a:rPr lang="en-US" sz="2000" dirty="0" err="1"/>
              <a:t>TWiG</a:t>
            </a:r>
            <a:r>
              <a:rPr lang="en-US" sz="2000" dirty="0"/>
              <a:t> Formation (2017 to 2019) 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Ad Hoc Group on Sanitation (2020 to 2022)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Technical Consultation Group Formation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000" dirty="0"/>
              <a:t>      (2023)</a:t>
            </a:r>
          </a:p>
          <a:p>
            <a:endParaRPr lang="en-US" sz="2000" dirty="0"/>
          </a:p>
          <a:p>
            <a:endParaRPr lang="en-US" sz="2000" dirty="0"/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540C0906-179E-4626-BC47-2DF6752BEBB9}"/>
              </a:ext>
            </a:extLst>
          </p:cNvPr>
          <p:cNvSpPr txBox="1">
            <a:spLocks/>
          </p:cNvSpPr>
          <p:nvPr/>
        </p:nvSpPr>
        <p:spPr bwMode="auto">
          <a:xfrm>
            <a:off x="-10422" y="1195980"/>
            <a:ext cx="7985632" cy="201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 lvl="0">
              <a:defRPr lang="en-US"/>
            </a:defPPr>
            <a:lvl1pPr marL="342900" indent="-342900" eaLnBrk="0" hangingPunct="0">
              <a:spcBef>
                <a:spcPct val="20000"/>
              </a:spcBef>
              <a:buFont typeface="Arial" charset="0"/>
              <a:buChar char="•"/>
              <a:defRPr sz="1800">
                <a:solidFill>
                  <a:srgbClr val="004D4D"/>
                </a:solidFill>
                <a:latin typeface="+mn-lt"/>
                <a:cs typeface="+mn-cs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400">
                <a:solidFill>
                  <a:srgbClr val="004D4D"/>
                </a:solidFill>
                <a:latin typeface="+mn-lt"/>
                <a:cs typeface="+mn-cs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rgbClr val="004D4D"/>
                </a:solidFill>
                <a:latin typeface="+mn-lt"/>
                <a:cs typeface="+mn-cs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1800">
                <a:solidFill>
                  <a:srgbClr val="004D4D"/>
                </a:solidFill>
                <a:latin typeface="+mn-lt"/>
                <a:cs typeface="+mn-cs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1800">
                <a:solidFill>
                  <a:srgbClr val="004D4D"/>
                </a:solidFill>
                <a:latin typeface="+mn-lt"/>
                <a:cs typeface="+mn-cs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cs typeface="+mn-cs"/>
              </a:defRPr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cs typeface="+mn-cs"/>
              </a:defRPr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cs typeface="+mn-cs"/>
              </a:defRPr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cs typeface="+mn-cs"/>
              </a:defRPr>
            </a:lvl9pPr>
          </a:lstStyle>
          <a:p>
            <a:r>
              <a:rPr lang="en-US" sz="2000" dirty="0"/>
              <a:t>August, 2017 – 0.76 M </a:t>
            </a:r>
            <a:r>
              <a:rPr lang="en-US" sz="2000" dirty="0" err="1"/>
              <a:t>Rohingya</a:t>
            </a:r>
            <a:r>
              <a:rPr lang="en-US" sz="2000" dirty="0"/>
              <a:t> community have arrived at Cox’s Bazar</a:t>
            </a:r>
          </a:p>
          <a:p>
            <a:r>
              <a:rPr lang="en-US" sz="2000" dirty="0"/>
              <a:t>Currently 0.97M population within 33 Camps</a:t>
            </a:r>
          </a:p>
          <a:p>
            <a:r>
              <a:rPr lang="en-US" sz="2000" dirty="0"/>
              <a:t>3 UN, 20 INGO and NGO are working</a:t>
            </a:r>
          </a:p>
          <a:p>
            <a:r>
              <a:rPr lang="en-US" sz="2000" dirty="0"/>
              <a:t>Tropical climate (monsoon season – May to September)</a:t>
            </a:r>
          </a:p>
          <a:p>
            <a:r>
              <a:rPr lang="en-US" sz="2000" dirty="0"/>
              <a:t>Hilly terrain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5210" y="1007796"/>
            <a:ext cx="4064390" cy="5743412"/>
          </a:xfrm>
          <a:prstGeom prst="rect">
            <a:avLst/>
          </a:prstGeom>
        </p:spPr>
      </p:pic>
      <p:pic>
        <p:nvPicPr>
          <p:cNvPr id="11" name="Google Shape;68;p5" descr="A high angle view of a town&#10;&#10;Description automatically generated with low confidence">
            <a:extLst>
              <a:ext uri="{FF2B5EF4-FFF2-40B4-BE49-F238E27FC236}">
                <a16:creationId xmlns:a16="http://schemas.microsoft.com/office/drawing/2014/main" id="{A15BA7FC-ACF2-49D4-B5B7-4512BBC40FC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79968" y="2802228"/>
            <a:ext cx="2640080" cy="184929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2" name="Google Shape;70;p5" descr="A View of one of Rohingya Refugees' camp settlements - | Food Security  Cluster">
            <a:extLst>
              <a:ext uri="{FF2B5EF4-FFF2-40B4-BE49-F238E27FC236}">
                <a16:creationId xmlns:a16="http://schemas.microsoft.com/office/drawing/2014/main" id="{4214DEED-303D-47D1-B153-A4FEAEA5D5C7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179968" y="4783863"/>
            <a:ext cx="2640080" cy="196734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9" name="Google Shape;47;p4"/>
          <p:cNvSpPr txBox="1"/>
          <p:nvPr/>
        </p:nvSpPr>
        <p:spPr>
          <a:xfrm>
            <a:off x="142499" y="166099"/>
            <a:ext cx="731124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2800" b="1" dirty="0">
                <a:solidFill>
                  <a:srgbClr val="0E9A9B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Overview of  Cox’s Bazar </a:t>
            </a:r>
            <a:r>
              <a:rPr lang="en-US" sz="2800" b="1" dirty="0" err="1">
                <a:solidFill>
                  <a:srgbClr val="0E9A9B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Rohingya</a:t>
            </a:r>
            <a:r>
              <a:rPr lang="en-US" sz="2800" b="1" dirty="0">
                <a:solidFill>
                  <a:srgbClr val="0E9A9B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Response</a:t>
            </a:r>
          </a:p>
        </p:txBody>
      </p:sp>
    </p:spTree>
    <p:extLst>
      <p:ext uri="{BB962C8B-B14F-4D97-AF65-F5344CB8AC3E}">
        <p14:creationId xmlns:p14="http://schemas.microsoft.com/office/powerpoint/2010/main" val="15523548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47;p4"/>
          <p:cNvSpPr txBox="1"/>
          <p:nvPr/>
        </p:nvSpPr>
        <p:spPr>
          <a:xfrm>
            <a:off x="87082" y="180594"/>
            <a:ext cx="236517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2800" b="1" dirty="0">
                <a:solidFill>
                  <a:srgbClr val="0E9A9B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Containment</a:t>
            </a:r>
            <a:endParaRPr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540C0906-179E-4626-BC47-2DF6752BEBB9}"/>
              </a:ext>
            </a:extLst>
          </p:cNvPr>
          <p:cNvSpPr txBox="1">
            <a:spLocks/>
          </p:cNvSpPr>
          <p:nvPr/>
        </p:nvSpPr>
        <p:spPr bwMode="auto">
          <a:xfrm>
            <a:off x="39291" y="873945"/>
            <a:ext cx="5157752" cy="2597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 lvl="0">
              <a:defRPr lang="en-US"/>
            </a:defPPr>
            <a:lvl1pPr marL="342900" indent="-342900" eaLnBrk="0" hangingPunct="0">
              <a:spcBef>
                <a:spcPct val="20000"/>
              </a:spcBef>
              <a:buFont typeface="Arial" charset="0"/>
              <a:buChar char="•"/>
              <a:defRPr sz="1800">
                <a:solidFill>
                  <a:srgbClr val="004D4D"/>
                </a:solidFill>
                <a:latin typeface="+mn-lt"/>
                <a:cs typeface="+mn-cs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400">
                <a:solidFill>
                  <a:srgbClr val="004D4D"/>
                </a:solidFill>
                <a:latin typeface="+mn-lt"/>
                <a:cs typeface="+mn-cs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rgbClr val="004D4D"/>
                </a:solidFill>
                <a:latin typeface="+mn-lt"/>
                <a:cs typeface="+mn-cs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1800">
                <a:solidFill>
                  <a:srgbClr val="004D4D"/>
                </a:solidFill>
                <a:latin typeface="+mn-lt"/>
                <a:cs typeface="+mn-cs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1800">
                <a:solidFill>
                  <a:srgbClr val="004D4D"/>
                </a:solidFill>
                <a:latin typeface="+mn-lt"/>
                <a:cs typeface="+mn-cs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cs typeface="+mn-cs"/>
              </a:defRPr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cs typeface="+mn-cs"/>
              </a:defRPr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cs typeface="+mn-cs"/>
              </a:defRPr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/>
              <a:t>Emergency</a:t>
            </a:r>
          </a:p>
          <a:p>
            <a:r>
              <a:rPr lang="en-US" sz="2000" dirty="0"/>
              <a:t>In 2017 , the first priority:</a:t>
            </a:r>
          </a:p>
          <a:p>
            <a:pPr lvl="1"/>
            <a:r>
              <a:rPr lang="en-US" sz="1950" dirty="0"/>
              <a:t>Emergency Latrines Construction – </a:t>
            </a:r>
            <a:r>
              <a:rPr lang="en-US" sz="1950" dirty="0" err="1"/>
              <a:t>dia</a:t>
            </a:r>
            <a:r>
              <a:rPr lang="en-US" sz="1950" dirty="0"/>
              <a:t> 0.75m to 0.9m and depth 1m to 1.5m</a:t>
            </a:r>
          </a:p>
          <a:p>
            <a:pPr lvl="1"/>
            <a:r>
              <a:rPr lang="en-US" sz="1950" dirty="0"/>
              <a:t>Super Structure – bamboo and tarpaulin </a:t>
            </a:r>
          </a:p>
          <a:p>
            <a:pPr lvl="1"/>
            <a:r>
              <a:rPr lang="en-US" sz="1950" dirty="0"/>
              <a:t>Ensure Initial access to latrine</a:t>
            </a:r>
          </a:p>
          <a:p>
            <a:pPr lvl="1"/>
            <a:r>
              <a:rPr lang="en-US" sz="1950" dirty="0"/>
              <a:t>Reduce Open Deification</a:t>
            </a:r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540C0906-179E-4626-BC47-2DF6752BEBB9}"/>
              </a:ext>
            </a:extLst>
          </p:cNvPr>
          <p:cNvSpPr txBox="1">
            <a:spLocks/>
          </p:cNvSpPr>
          <p:nvPr/>
        </p:nvSpPr>
        <p:spPr bwMode="auto">
          <a:xfrm>
            <a:off x="-18844" y="3334891"/>
            <a:ext cx="5319089" cy="3479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 lvl="0">
              <a:defRPr lang="en-US"/>
            </a:defPPr>
            <a:lvl1pPr marL="342900" indent="-342900" eaLnBrk="0" hangingPunct="0">
              <a:spcBef>
                <a:spcPct val="20000"/>
              </a:spcBef>
              <a:buFont typeface="Arial" charset="0"/>
              <a:buChar char="•"/>
              <a:defRPr sz="1800">
                <a:solidFill>
                  <a:srgbClr val="004D4D"/>
                </a:solidFill>
                <a:latin typeface="+mn-lt"/>
                <a:cs typeface="+mn-cs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400">
                <a:solidFill>
                  <a:srgbClr val="004D4D"/>
                </a:solidFill>
                <a:latin typeface="+mn-lt"/>
                <a:cs typeface="+mn-cs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rgbClr val="004D4D"/>
                </a:solidFill>
                <a:latin typeface="+mn-lt"/>
                <a:cs typeface="+mn-cs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1800">
                <a:solidFill>
                  <a:srgbClr val="004D4D"/>
                </a:solidFill>
                <a:latin typeface="+mn-lt"/>
                <a:cs typeface="+mn-cs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1800">
                <a:solidFill>
                  <a:srgbClr val="004D4D"/>
                </a:solidFill>
                <a:latin typeface="+mn-lt"/>
                <a:cs typeface="+mn-cs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cs typeface="+mn-cs"/>
              </a:defRPr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cs typeface="+mn-cs"/>
              </a:defRPr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cs typeface="+mn-cs"/>
              </a:defRPr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/>
              <a:t>Post Emergency:</a:t>
            </a:r>
          </a:p>
          <a:p>
            <a:r>
              <a:rPr lang="en-US" sz="2000" dirty="0"/>
              <a:t>In 2018, unified latrine design have been developed &amp; considered:</a:t>
            </a:r>
          </a:p>
          <a:p>
            <a:pPr lvl="1">
              <a:buFont typeface="Symbol" panose="05050102010706020507" pitchFamily="18" charset="2"/>
              <a:buChar char="-"/>
            </a:pPr>
            <a:r>
              <a:rPr lang="en-US" sz="1950" dirty="0"/>
              <a:t>Community Needs and Desing Harmonization</a:t>
            </a:r>
          </a:p>
          <a:p>
            <a:pPr lvl="1">
              <a:buFont typeface="Symbol" panose="05050102010706020507" pitchFamily="18" charset="2"/>
              <a:buChar char="-"/>
            </a:pPr>
            <a:r>
              <a:rPr lang="en-US" sz="1950" dirty="0"/>
              <a:t>Containment type - Single Pit, Twin Pit, Septic Tank, </a:t>
            </a:r>
            <a:r>
              <a:rPr lang="en-US" sz="1950" dirty="0">
                <a:solidFill>
                  <a:schemeClr val="accent2"/>
                </a:solidFill>
              </a:rPr>
              <a:t>Bio Fill &amp; Bio Gas</a:t>
            </a:r>
          </a:p>
          <a:p>
            <a:pPr lvl="1">
              <a:buFont typeface="Symbol" panose="05050102010706020507" pitchFamily="18" charset="2"/>
              <a:buChar char="-"/>
            </a:pPr>
            <a:r>
              <a:rPr lang="en-US" sz="1950" dirty="0"/>
              <a:t>Super structure – wooden frame </a:t>
            </a:r>
          </a:p>
          <a:p>
            <a:pPr lvl="1">
              <a:buFont typeface="Symbol" panose="05050102010706020507" pitchFamily="18" charset="2"/>
              <a:buChar char="-"/>
            </a:pPr>
            <a:r>
              <a:rPr lang="en-US" sz="1950" dirty="0"/>
              <a:t>Generation Rate</a:t>
            </a:r>
          </a:p>
          <a:p>
            <a:pPr lvl="1">
              <a:buFont typeface="Symbol" panose="05050102010706020507" pitchFamily="18" charset="2"/>
              <a:buChar char="-"/>
            </a:pPr>
            <a:r>
              <a:rPr lang="en-US" sz="1950" dirty="0"/>
              <a:t>Gender and Person with Disability inclusion</a:t>
            </a:r>
            <a:endParaRPr lang="en-US" sz="1950" dirty="0">
              <a:solidFill>
                <a:schemeClr val="accent2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61FEC8B-8E1F-80B5-5712-39E5A7B718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4021" y="4273833"/>
            <a:ext cx="1703516" cy="227004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Content Placeholder 1">
            <a:extLst>
              <a:ext uri="{FF2B5EF4-FFF2-40B4-BE49-F238E27FC236}">
                <a16:creationId xmlns:a16="http://schemas.microsoft.com/office/drawing/2014/main" id="{540C0906-179E-4626-BC47-2DF6752BEBB9}"/>
              </a:ext>
            </a:extLst>
          </p:cNvPr>
          <p:cNvSpPr txBox="1">
            <a:spLocks/>
          </p:cNvSpPr>
          <p:nvPr/>
        </p:nvSpPr>
        <p:spPr bwMode="auto">
          <a:xfrm>
            <a:off x="5276183" y="6509541"/>
            <a:ext cx="1966012" cy="304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 lvl="0">
              <a:defRPr lang="en-US"/>
            </a:defPPr>
            <a:lvl1pPr marL="342900" indent="-342900" eaLnBrk="0" hangingPunct="0">
              <a:spcBef>
                <a:spcPct val="20000"/>
              </a:spcBef>
              <a:buFont typeface="Arial" charset="0"/>
              <a:buChar char="•"/>
              <a:defRPr sz="1800">
                <a:solidFill>
                  <a:srgbClr val="004D4D"/>
                </a:solidFill>
                <a:latin typeface="+mn-lt"/>
                <a:cs typeface="+mn-cs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400">
                <a:solidFill>
                  <a:srgbClr val="004D4D"/>
                </a:solidFill>
                <a:latin typeface="+mn-lt"/>
                <a:cs typeface="+mn-cs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rgbClr val="004D4D"/>
                </a:solidFill>
                <a:latin typeface="+mn-lt"/>
                <a:cs typeface="+mn-cs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1800">
                <a:solidFill>
                  <a:srgbClr val="004D4D"/>
                </a:solidFill>
                <a:latin typeface="+mn-lt"/>
                <a:cs typeface="+mn-cs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1800">
                <a:solidFill>
                  <a:srgbClr val="004D4D"/>
                </a:solidFill>
                <a:latin typeface="+mn-lt"/>
                <a:cs typeface="+mn-cs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cs typeface="+mn-cs"/>
              </a:defRPr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cs typeface="+mn-cs"/>
              </a:defRPr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cs typeface="+mn-cs"/>
              </a:defRPr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/>
              <a:t>Single Pit Latrine </a:t>
            </a:r>
          </a:p>
        </p:txBody>
      </p:sp>
      <p:sp>
        <p:nvSpPr>
          <p:cNvPr id="14" name="Content Placeholder 1">
            <a:extLst>
              <a:ext uri="{FF2B5EF4-FFF2-40B4-BE49-F238E27FC236}">
                <a16:creationId xmlns:a16="http://schemas.microsoft.com/office/drawing/2014/main" id="{540C0906-179E-4626-BC47-2DF6752BEBB9}"/>
              </a:ext>
            </a:extLst>
          </p:cNvPr>
          <p:cNvSpPr txBox="1">
            <a:spLocks/>
          </p:cNvSpPr>
          <p:nvPr/>
        </p:nvSpPr>
        <p:spPr bwMode="auto">
          <a:xfrm>
            <a:off x="7435986" y="6509541"/>
            <a:ext cx="2209847" cy="304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 lvl="0">
              <a:defRPr lang="en-US"/>
            </a:defPPr>
            <a:lvl1pPr marL="342900" indent="-342900" eaLnBrk="0" hangingPunct="0">
              <a:spcBef>
                <a:spcPct val="20000"/>
              </a:spcBef>
              <a:buFont typeface="Arial" charset="0"/>
              <a:buChar char="•"/>
              <a:defRPr sz="1800">
                <a:solidFill>
                  <a:srgbClr val="004D4D"/>
                </a:solidFill>
                <a:latin typeface="+mn-lt"/>
                <a:cs typeface="+mn-cs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400">
                <a:solidFill>
                  <a:srgbClr val="004D4D"/>
                </a:solidFill>
                <a:latin typeface="+mn-lt"/>
                <a:cs typeface="+mn-cs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rgbClr val="004D4D"/>
                </a:solidFill>
                <a:latin typeface="+mn-lt"/>
                <a:cs typeface="+mn-cs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1800">
                <a:solidFill>
                  <a:srgbClr val="004D4D"/>
                </a:solidFill>
                <a:latin typeface="+mn-lt"/>
                <a:cs typeface="+mn-cs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1800">
                <a:solidFill>
                  <a:srgbClr val="004D4D"/>
                </a:solidFill>
                <a:latin typeface="+mn-lt"/>
                <a:cs typeface="+mn-cs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cs typeface="+mn-cs"/>
              </a:defRPr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cs typeface="+mn-cs"/>
              </a:defRPr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cs typeface="+mn-cs"/>
              </a:defRPr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/>
              <a:t>Septic Tank Latrine </a:t>
            </a:r>
          </a:p>
        </p:txBody>
      </p:sp>
      <p:sp>
        <p:nvSpPr>
          <p:cNvPr id="18" name="Content Placeholder 1">
            <a:extLst>
              <a:ext uri="{FF2B5EF4-FFF2-40B4-BE49-F238E27FC236}">
                <a16:creationId xmlns:a16="http://schemas.microsoft.com/office/drawing/2014/main" id="{540C0906-179E-4626-BC47-2DF6752BEBB9}"/>
              </a:ext>
            </a:extLst>
          </p:cNvPr>
          <p:cNvSpPr txBox="1">
            <a:spLocks/>
          </p:cNvSpPr>
          <p:nvPr/>
        </p:nvSpPr>
        <p:spPr bwMode="auto">
          <a:xfrm>
            <a:off x="10243269" y="6509541"/>
            <a:ext cx="1966012" cy="304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 lvl="0">
              <a:defRPr lang="en-US"/>
            </a:defPPr>
            <a:lvl1pPr marL="342900" indent="-342900" eaLnBrk="0" hangingPunct="0">
              <a:spcBef>
                <a:spcPct val="20000"/>
              </a:spcBef>
              <a:buFont typeface="Arial" charset="0"/>
              <a:buChar char="•"/>
              <a:defRPr sz="1800">
                <a:solidFill>
                  <a:srgbClr val="004D4D"/>
                </a:solidFill>
                <a:latin typeface="+mn-lt"/>
                <a:cs typeface="+mn-cs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400">
                <a:solidFill>
                  <a:srgbClr val="004D4D"/>
                </a:solidFill>
                <a:latin typeface="+mn-lt"/>
                <a:cs typeface="+mn-cs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rgbClr val="004D4D"/>
                </a:solidFill>
                <a:latin typeface="+mn-lt"/>
                <a:cs typeface="+mn-cs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1800">
                <a:solidFill>
                  <a:srgbClr val="004D4D"/>
                </a:solidFill>
                <a:latin typeface="+mn-lt"/>
                <a:cs typeface="+mn-cs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1800">
                <a:solidFill>
                  <a:srgbClr val="004D4D"/>
                </a:solidFill>
                <a:latin typeface="+mn-lt"/>
                <a:cs typeface="+mn-cs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cs typeface="+mn-cs"/>
              </a:defRPr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cs typeface="+mn-cs"/>
              </a:defRPr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cs typeface="+mn-cs"/>
              </a:defRPr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/>
              <a:t>Twin Pit Latrine 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6C2662E-F474-43BC-9A72-17265DB81A4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473" t="17672" r="6189" b="-2092"/>
          <a:stretch/>
        </p:blipFill>
        <p:spPr>
          <a:xfrm>
            <a:off x="7140114" y="4273832"/>
            <a:ext cx="2601602" cy="227004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95" r="36333" b="-267"/>
          <a:stretch/>
        </p:blipFill>
        <p:spPr>
          <a:xfrm>
            <a:off x="9853183" y="4273832"/>
            <a:ext cx="2282683" cy="2270043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5" name="Group 4"/>
          <p:cNvGrpSpPr/>
          <p:nvPr/>
        </p:nvGrpSpPr>
        <p:grpSpPr>
          <a:xfrm>
            <a:off x="5329097" y="990421"/>
            <a:ext cx="4825998" cy="2819631"/>
            <a:chOff x="5304021" y="1125507"/>
            <a:chExt cx="4825998" cy="2819631"/>
          </a:xfrm>
        </p:grpSpPr>
        <p:pic>
          <p:nvPicPr>
            <p:cNvPr id="17" name="Picture 2" descr="Emergency Latrine' in Rohingya camp: Risk of environment disaster">
              <a:extLst>
                <a:ext uri="{FF2B5EF4-FFF2-40B4-BE49-F238E27FC236}">
                  <a16:creationId xmlns:a16="http://schemas.microsoft.com/office/drawing/2014/main" id="{5A50D033-B3C0-9415-717E-063BFE5FAA0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04021" y="1125507"/>
              <a:ext cx="4801400" cy="28196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31B298F4-C911-84FE-4E6A-A0E1A6EB8709}"/>
                </a:ext>
              </a:extLst>
            </p:cNvPr>
            <p:cNvCxnSpPr>
              <a:cxnSpLocks/>
            </p:cNvCxnSpPr>
            <p:nvPr/>
          </p:nvCxnSpPr>
          <p:spPr>
            <a:xfrm>
              <a:off x="8775236" y="3280518"/>
              <a:ext cx="814748" cy="0"/>
            </a:xfrm>
            <a:prstGeom prst="straightConnector1">
              <a:avLst/>
            </a:prstGeom>
            <a:ln w="5715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B705F1B1-0DF3-9CDB-24AC-7959445D3D86}"/>
                </a:ext>
              </a:extLst>
            </p:cNvPr>
            <p:cNvCxnSpPr>
              <a:cxnSpLocks/>
            </p:cNvCxnSpPr>
            <p:nvPr/>
          </p:nvCxnSpPr>
          <p:spPr>
            <a:xfrm>
              <a:off x="6854927" y="1965045"/>
              <a:ext cx="2451329" cy="563510"/>
            </a:xfrm>
            <a:prstGeom prst="straightConnector1">
              <a:avLst/>
            </a:prstGeom>
            <a:ln w="57150">
              <a:solidFill>
                <a:srgbClr val="92D050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46DCB6EC-74D6-FE77-965A-D364BC9911C8}"/>
                </a:ext>
              </a:extLst>
            </p:cNvPr>
            <p:cNvSpPr/>
            <p:nvPr/>
          </p:nvSpPr>
          <p:spPr>
            <a:xfrm>
              <a:off x="5712479" y="1475659"/>
              <a:ext cx="881875" cy="4893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6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Emergency</a:t>
              </a:r>
            </a:p>
            <a:p>
              <a:pPr algn="ctr"/>
              <a:r>
                <a:rPr lang="en-US" sz="16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Phase  </a:t>
              </a:r>
              <a:endParaRPr lang="en-US" sz="16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212A2087-976C-0505-DB1C-E4C84D4A36E8}"/>
                </a:ext>
              </a:extLst>
            </p:cNvPr>
            <p:cNvSpPr/>
            <p:nvPr/>
          </p:nvSpPr>
          <p:spPr>
            <a:xfrm>
              <a:off x="9115304" y="1848176"/>
              <a:ext cx="1014715" cy="4893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600" b="1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Gradual </a:t>
              </a:r>
            </a:p>
            <a:p>
              <a:pPr algn="ctr"/>
              <a:r>
                <a:rPr lang="en-US" sz="1600" b="1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up</a:t>
              </a:r>
              <a:r>
                <a:rPr lang="en-US" sz="16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gradation </a:t>
              </a:r>
              <a:endParaRPr lang="en-US" sz="1600" b="1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D86B9290-9939-C5B6-5A8A-10CD07EEECC6}"/>
                </a:ext>
              </a:extLst>
            </p:cNvPr>
            <p:cNvSpPr/>
            <p:nvPr/>
          </p:nvSpPr>
          <p:spPr>
            <a:xfrm>
              <a:off x="7617985" y="3661809"/>
              <a:ext cx="1331409" cy="283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600" b="1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Shallow </a:t>
              </a:r>
              <a:r>
                <a:rPr lang="en-US" sz="1600" b="1" cap="none" spc="0" dirty="0" err="1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Tubewell</a:t>
              </a:r>
              <a:endParaRPr lang="en-US" sz="1600" b="1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cxnSp>
        <p:nvCxnSpPr>
          <p:cNvPr id="9" name="Straight Arrow Connector 8"/>
          <p:cNvCxnSpPr/>
          <p:nvPr/>
        </p:nvCxnSpPr>
        <p:spPr>
          <a:xfrm flipH="1">
            <a:off x="9237806" y="3133059"/>
            <a:ext cx="532455" cy="1508214"/>
          </a:xfrm>
          <a:prstGeom prst="straightConnector1">
            <a:avLst/>
          </a:prstGeom>
          <a:ln w="5715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8955" y="1239768"/>
            <a:ext cx="1051396" cy="1577094"/>
          </a:xfrm>
          <a:prstGeom prst="rect">
            <a:avLst/>
          </a:prstGeom>
        </p:spPr>
      </p:pic>
      <p:cxnSp>
        <p:nvCxnSpPr>
          <p:cNvPr id="21" name="Straight Arrow Connector 20"/>
          <p:cNvCxnSpPr/>
          <p:nvPr/>
        </p:nvCxnSpPr>
        <p:spPr>
          <a:xfrm flipV="1">
            <a:off x="8753173" y="2400237"/>
            <a:ext cx="1833374" cy="981392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Content Placeholder 1">
            <a:extLst>
              <a:ext uri="{FF2B5EF4-FFF2-40B4-BE49-F238E27FC236}">
                <a16:creationId xmlns:a16="http://schemas.microsoft.com/office/drawing/2014/main" id="{540C0906-179E-4626-BC47-2DF6752BEBB9}"/>
              </a:ext>
            </a:extLst>
          </p:cNvPr>
          <p:cNvSpPr txBox="1">
            <a:spLocks/>
          </p:cNvSpPr>
          <p:nvPr/>
        </p:nvSpPr>
        <p:spPr bwMode="auto">
          <a:xfrm>
            <a:off x="10461774" y="913300"/>
            <a:ext cx="1211329" cy="335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 lvl="0">
              <a:defRPr lang="en-US"/>
            </a:defPPr>
            <a:lvl1pPr marL="342900" indent="-342900" eaLnBrk="0" hangingPunct="0">
              <a:spcBef>
                <a:spcPct val="20000"/>
              </a:spcBef>
              <a:buFont typeface="Arial" charset="0"/>
              <a:buChar char="•"/>
              <a:defRPr sz="1800">
                <a:solidFill>
                  <a:srgbClr val="004D4D"/>
                </a:solidFill>
                <a:latin typeface="+mn-lt"/>
                <a:cs typeface="+mn-cs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400">
                <a:solidFill>
                  <a:srgbClr val="004D4D"/>
                </a:solidFill>
                <a:latin typeface="+mn-lt"/>
                <a:cs typeface="+mn-cs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rgbClr val="004D4D"/>
                </a:solidFill>
                <a:latin typeface="+mn-lt"/>
                <a:cs typeface="+mn-cs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1800">
                <a:solidFill>
                  <a:srgbClr val="004D4D"/>
                </a:solidFill>
                <a:latin typeface="+mn-lt"/>
                <a:cs typeface="+mn-cs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1800">
                <a:solidFill>
                  <a:srgbClr val="004D4D"/>
                </a:solidFill>
                <a:latin typeface="+mn-lt"/>
                <a:cs typeface="+mn-cs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cs typeface="+mn-cs"/>
              </a:defRPr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cs typeface="+mn-cs"/>
              </a:defRPr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cs typeface="+mn-cs"/>
              </a:defRPr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/>
              <a:t>Tap Stand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1D3892C1-3009-903A-87BE-89BAD8A8DC2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47" t="22842" b="14029"/>
          <a:stretch/>
        </p:blipFill>
        <p:spPr bwMode="auto">
          <a:xfrm>
            <a:off x="10594099" y="2903508"/>
            <a:ext cx="946170" cy="120054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0" name="Straight Arrow Connector 29"/>
          <p:cNvCxnSpPr/>
          <p:nvPr/>
        </p:nvCxnSpPr>
        <p:spPr>
          <a:xfrm>
            <a:off x="8773450" y="3381629"/>
            <a:ext cx="1835160" cy="286758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Content Placeholder 1">
            <a:extLst>
              <a:ext uri="{FF2B5EF4-FFF2-40B4-BE49-F238E27FC236}">
                <a16:creationId xmlns:a16="http://schemas.microsoft.com/office/drawing/2014/main" id="{540C0906-179E-4626-BC47-2DF6752BEBB9}"/>
              </a:ext>
            </a:extLst>
          </p:cNvPr>
          <p:cNvSpPr txBox="1">
            <a:spLocks/>
          </p:cNvSpPr>
          <p:nvPr/>
        </p:nvSpPr>
        <p:spPr bwMode="auto">
          <a:xfrm>
            <a:off x="11536019" y="2947175"/>
            <a:ext cx="824746" cy="834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 lvl="0">
              <a:defRPr lang="en-US"/>
            </a:defPPr>
            <a:lvl1pPr marL="342900" indent="-342900" eaLnBrk="0" hangingPunct="0">
              <a:spcBef>
                <a:spcPct val="20000"/>
              </a:spcBef>
              <a:buFont typeface="Arial" charset="0"/>
              <a:buChar char="•"/>
              <a:defRPr sz="1800">
                <a:solidFill>
                  <a:srgbClr val="004D4D"/>
                </a:solidFill>
                <a:latin typeface="+mn-lt"/>
                <a:cs typeface="+mn-cs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400">
                <a:solidFill>
                  <a:srgbClr val="004D4D"/>
                </a:solidFill>
                <a:latin typeface="+mn-lt"/>
                <a:cs typeface="+mn-cs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rgbClr val="004D4D"/>
                </a:solidFill>
                <a:latin typeface="+mn-lt"/>
                <a:cs typeface="+mn-cs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1800">
                <a:solidFill>
                  <a:srgbClr val="004D4D"/>
                </a:solidFill>
                <a:latin typeface="+mn-lt"/>
                <a:cs typeface="+mn-cs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1800">
                <a:solidFill>
                  <a:srgbClr val="004D4D"/>
                </a:solidFill>
                <a:latin typeface="+mn-lt"/>
                <a:cs typeface="+mn-cs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cs typeface="+mn-cs"/>
              </a:defRPr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cs typeface="+mn-cs"/>
              </a:defRPr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cs typeface="+mn-cs"/>
              </a:defRPr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/>
              <a:t>Deep Tube </a:t>
            </a:r>
          </a:p>
          <a:p>
            <a:pPr marL="0" indent="0">
              <a:buNone/>
            </a:pPr>
            <a:r>
              <a:rPr lang="en-US" sz="2000" dirty="0"/>
              <a:t>Well</a:t>
            </a:r>
          </a:p>
        </p:txBody>
      </p:sp>
    </p:spTree>
    <p:extLst>
      <p:ext uri="{BB962C8B-B14F-4D97-AF65-F5344CB8AC3E}">
        <p14:creationId xmlns:p14="http://schemas.microsoft.com/office/powerpoint/2010/main" val="33372407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47;p4"/>
          <p:cNvSpPr txBox="1"/>
          <p:nvPr/>
        </p:nvSpPr>
        <p:spPr>
          <a:xfrm>
            <a:off x="87082" y="180594"/>
            <a:ext cx="236517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2800" b="1" dirty="0">
                <a:solidFill>
                  <a:srgbClr val="0E9A9B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Containment</a:t>
            </a:r>
            <a:endParaRPr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540C0906-179E-4626-BC47-2DF6752BEBB9}"/>
              </a:ext>
            </a:extLst>
          </p:cNvPr>
          <p:cNvSpPr txBox="1">
            <a:spLocks/>
          </p:cNvSpPr>
          <p:nvPr/>
        </p:nvSpPr>
        <p:spPr bwMode="auto">
          <a:xfrm>
            <a:off x="106131" y="1107925"/>
            <a:ext cx="5031608" cy="5381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 lvl="0">
              <a:defRPr lang="en-US"/>
            </a:defPPr>
            <a:lvl1pPr marL="342900" indent="-342900" eaLnBrk="0" hangingPunct="0">
              <a:spcBef>
                <a:spcPct val="20000"/>
              </a:spcBef>
              <a:buFont typeface="Arial" charset="0"/>
              <a:buChar char="•"/>
              <a:defRPr sz="1800">
                <a:solidFill>
                  <a:srgbClr val="004D4D"/>
                </a:solidFill>
                <a:latin typeface="+mn-lt"/>
                <a:cs typeface="+mn-cs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400">
                <a:solidFill>
                  <a:srgbClr val="004D4D"/>
                </a:solidFill>
                <a:latin typeface="+mn-lt"/>
                <a:cs typeface="+mn-cs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rgbClr val="004D4D"/>
                </a:solidFill>
                <a:latin typeface="+mn-lt"/>
                <a:cs typeface="+mn-cs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1800">
                <a:solidFill>
                  <a:srgbClr val="004D4D"/>
                </a:solidFill>
                <a:latin typeface="+mn-lt"/>
                <a:cs typeface="+mn-cs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1800">
                <a:solidFill>
                  <a:srgbClr val="004D4D"/>
                </a:solidFill>
                <a:latin typeface="+mn-lt"/>
                <a:cs typeface="+mn-cs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cs typeface="+mn-cs"/>
              </a:defRPr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cs typeface="+mn-cs"/>
              </a:defRPr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cs typeface="+mn-cs"/>
              </a:defRPr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cs typeface="+mn-cs"/>
              </a:defRPr>
            </a:lvl9pPr>
          </a:lstStyle>
          <a:p>
            <a:r>
              <a:rPr lang="en-US" sz="2000" dirty="0"/>
              <a:t>In 2023, unified latrine design have been updated with a comprehensive guideline &amp; considered :</a:t>
            </a:r>
          </a:p>
          <a:p>
            <a:pPr lvl="1"/>
            <a:r>
              <a:rPr lang="en-US" sz="2000" dirty="0"/>
              <a:t>Community needs </a:t>
            </a:r>
          </a:p>
          <a:p>
            <a:pPr lvl="1"/>
            <a:r>
              <a:rPr lang="en-US" sz="2000" dirty="0"/>
              <a:t>Containment type - Single Pit, Twin Pit, Septic Tank</a:t>
            </a:r>
          </a:p>
          <a:p>
            <a:pPr lvl="1"/>
            <a:r>
              <a:rPr lang="en-US" sz="2000" dirty="0"/>
              <a:t>Super structure – wooden and steel frame </a:t>
            </a:r>
          </a:p>
          <a:p>
            <a:pPr lvl="1"/>
            <a:r>
              <a:rPr lang="en-US" sz="2000" dirty="0"/>
              <a:t>Generation Rate, Soil condition</a:t>
            </a:r>
          </a:p>
          <a:p>
            <a:pPr lvl="1"/>
            <a:r>
              <a:rPr lang="en-US" sz="2000" dirty="0"/>
              <a:t>Low O &amp; M costs</a:t>
            </a:r>
          </a:p>
          <a:p>
            <a:pPr lvl="1"/>
            <a:r>
              <a:rPr lang="en-US" sz="2000" dirty="0"/>
              <a:t>Space Limitation </a:t>
            </a:r>
          </a:p>
          <a:p>
            <a:pPr lvl="1"/>
            <a:r>
              <a:rPr lang="en-US" sz="2000" dirty="0"/>
              <a:t>Disaster resistance (like fire, cyclone)</a:t>
            </a:r>
          </a:p>
          <a:p>
            <a:r>
              <a:rPr lang="en-US" sz="2000" dirty="0"/>
              <a:t>Community engagement for O &amp; M and ownership</a:t>
            </a:r>
          </a:p>
        </p:txBody>
      </p:sp>
      <p:sp>
        <p:nvSpPr>
          <p:cNvPr id="13" name="Content Placeholder 1">
            <a:extLst>
              <a:ext uri="{FF2B5EF4-FFF2-40B4-BE49-F238E27FC236}">
                <a16:creationId xmlns:a16="http://schemas.microsoft.com/office/drawing/2014/main" id="{540C0906-179E-4626-BC47-2DF6752BEBB9}"/>
              </a:ext>
            </a:extLst>
          </p:cNvPr>
          <p:cNvSpPr txBox="1">
            <a:spLocks/>
          </p:cNvSpPr>
          <p:nvPr/>
        </p:nvSpPr>
        <p:spPr bwMode="auto">
          <a:xfrm>
            <a:off x="6717391" y="3278097"/>
            <a:ext cx="4678882" cy="43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 lvl="0">
              <a:defRPr lang="en-US"/>
            </a:defPPr>
            <a:lvl1pPr marL="342900" indent="-342900" eaLnBrk="0" hangingPunct="0">
              <a:spcBef>
                <a:spcPct val="20000"/>
              </a:spcBef>
              <a:buFont typeface="Arial" charset="0"/>
              <a:buChar char="•"/>
              <a:defRPr sz="1800">
                <a:solidFill>
                  <a:srgbClr val="004D4D"/>
                </a:solidFill>
                <a:latin typeface="+mn-lt"/>
                <a:cs typeface="+mn-cs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400">
                <a:solidFill>
                  <a:srgbClr val="004D4D"/>
                </a:solidFill>
                <a:latin typeface="+mn-lt"/>
                <a:cs typeface="+mn-cs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rgbClr val="004D4D"/>
                </a:solidFill>
                <a:latin typeface="+mn-lt"/>
                <a:cs typeface="+mn-cs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1800">
                <a:solidFill>
                  <a:srgbClr val="004D4D"/>
                </a:solidFill>
                <a:latin typeface="+mn-lt"/>
                <a:cs typeface="+mn-cs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1800">
                <a:solidFill>
                  <a:srgbClr val="004D4D"/>
                </a:solidFill>
                <a:latin typeface="+mn-lt"/>
                <a:cs typeface="+mn-cs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cs typeface="+mn-cs"/>
              </a:defRPr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cs typeface="+mn-cs"/>
              </a:defRPr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cs typeface="+mn-cs"/>
              </a:defRPr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/>
              <a:t>Gender and Person with Disability inclusion 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6010668" y="1018696"/>
            <a:ext cx="5929064" cy="2270045"/>
            <a:chOff x="6148636" y="1092815"/>
            <a:chExt cx="5929064" cy="2270045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48636" y="1092816"/>
              <a:ext cx="1834327" cy="227004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200"/>
            <a:stretch/>
          </p:blipFill>
          <p:spPr>
            <a:xfrm>
              <a:off x="8025593" y="1092815"/>
              <a:ext cx="2101143" cy="227004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5" name="Google Shape;40;p3" descr="A picture containing building, old, sitting, small&#10;&#10;Description automatically generated"/>
            <p:cNvPicPr preferRelativeResize="0"/>
            <p:nvPr/>
          </p:nvPicPr>
          <p:blipFill rotWithShape="1">
            <a:blip r:embed="rId5">
              <a:alphaModFix/>
            </a:blip>
            <a:srcRect r="18718"/>
            <a:stretch/>
          </p:blipFill>
          <p:spPr>
            <a:xfrm rot="5400000">
              <a:off x="9988510" y="1273671"/>
              <a:ext cx="2270045" cy="1908334"/>
            </a:xfrm>
            <a:prstGeom prst="rect">
              <a:avLst/>
            </a:pr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</p:pic>
      </p:grp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/>
          <a:srcRect l="67790" r="6104"/>
          <a:stretch/>
        </p:blipFill>
        <p:spPr>
          <a:xfrm>
            <a:off x="8577055" y="3708772"/>
            <a:ext cx="1954834" cy="307701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9" name="Content Placeholder 1">
            <a:extLst>
              <a:ext uri="{FF2B5EF4-FFF2-40B4-BE49-F238E27FC236}">
                <a16:creationId xmlns:a16="http://schemas.microsoft.com/office/drawing/2014/main" id="{540C0906-179E-4626-BC47-2DF6752BEBB9}"/>
              </a:ext>
            </a:extLst>
          </p:cNvPr>
          <p:cNvSpPr txBox="1">
            <a:spLocks/>
          </p:cNvSpPr>
          <p:nvPr/>
        </p:nvSpPr>
        <p:spPr bwMode="auto">
          <a:xfrm>
            <a:off x="10531889" y="4697405"/>
            <a:ext cx="1566987" cy="109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 lvl="0">
              <a:defRPr lang="en-US"/>
            </a:defPPr>
            <a:lvl1pPr marL="342900" indent="-342900" eaLnBrk="0" hangingPunct="0">
              <a:spcBef>
                <a:spcPct val="20000"/>
              </a:spcBef>
              <a:buFont typeface="Arial" charset="0"/>
              <a:buChar char="•"/>
              <a:defRPr sz="1800">
                <a:solidFill>
                  <a:srgbClr val="004D4D"/>
                </a:solidFill>
                <a:latin typeface="+mn-lt"/>
                <a:cs typeface="+mn-cs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400">
                <a:solidFill>
                  <a:srgbClr val="004D4D"/>
                </a:solidFill>
                <a:latin typeface="+mn-lt"/>
                <a:cs typeface="+mn-cs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rgbClr val="004D4D"/>
                </a:solidFill>
                <a:latin typeface="+mn-lt"/>
                <a:cs typeface="+mn-cs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1800">
                <a:solidFill>
                  <a:srgbClr val="004D4D"/>
                </a:solidFill>
                <a:latin typeface="+mn-lt"/>
                <a:cs typeface="+mn-cs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1800">
                <a:solidFill>
                  <a:srgbClr val="004D4D"/>
                </a:solidFill>
                <a:latin typeface="+mn-lt"/>
                <a:cs typeface="+mn-cs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cs typeface="+mn-cs"/>
              </a:defRPr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cs typeface="+mn-cs"/>
              </a:defRPr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cs typeface="+mn-cs"/>
              </a:defRPr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/>
              <a:t>User Committee Member List</a:t>
            </a:r>
          </a:p>
        </p:txBody>
      </p:sp>
      <p:sp>
        <p:nvSpPr>
          <p:cNvPr id="21" name="Content Placeholder 1">
            <a:extLst>
              <a:ext uri="{FF2B5EF4-FFF2-40B4-BE49-F238E27FC236}">
                <a16:creationId xmlns:a16="http://schemas.microsoft.com/office/drawing/2014/main" id="{540C0906-179E-4626-BC47-2DF6752BEBB9}"/>
              </a:ext>
            </a:extLst>
          </p:cNvPr>
          <p:cNvSpPr txBox="1">
            <a:spLocks/>
          </p:cNvSpPr>
          <p:nvPr/>
        </p:nvSpPr>
        <p:spPr bwMode="auto">
          <a:xfrm>
            <a:off x="4997843" y="6489649"/>
            <a:ext cx="3439096" cy="43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 lvl="0">
              <a:defRPr lang="en-US"/>
            </a:defPPr>
            <a:lvl1pPr marL="342900" indent="-342900" eaLnBrk="0" hangingPunct="0">
              <a:spcBef>
                <a:spcPct val="20000"/>
              </a:spcBef>
              <a:buFont typeface="Arial" charset="0"/>
              <a:buChar char="•"/>
              <a:defRPr sz="1800">
                <a:solidFill>
                  <a:srgbClr val="004D4D"/>
                </a:solidFill>
                <a:latin typeface="+mn-lt"/>
                <a:cs typeface="+mn-cs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400">
                <a:solidFill>
                  <a:srgbClr val="004D4D"/>
                </a:solidFill>
                <a:latin typeface="+mn-lt"/>
                <a:cs typeface="+mn-cs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rgbClr val="004D4D"/>
                </a:solidFill>
                <a:latin typeface="+mn-lt"/>
                <a:cs typeface="+mn-cs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1800">
                <a:solidFill>
                  <a:srgbClr val="004D4D"/>
                </a:solidFill>
                <a:latin typeface="+mn-lt"/>
                <a:cs typeface="+mn-cs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1800">
                <a:solidFill>
                  <a:srgbClr val="004D4D"/>
                </a:solidFill>
                <a:latin typeface="+mn-lt"/>
                <a:cs typeface="+mn-cs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cs typeface="+mn-cs"/>
              </a:defRPr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cs typeface="+mn-cs"/>
              </a:defRPr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cs typeface="+mn-cs"/>
              </a:defRPr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/>
              <a:t>Steel Framed Single Pit Larine 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7"/>
          <a:srcRect t="17383" r="35185" b="30303"/>
          <a:stretch/>
        </p:blipFill>
        <p:spPr>
          <a:xfrm>
            <a:off x="5277634" y="3728947"/>
            <a:ext cx="2609991" cy="280881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423682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37;p1"/>
          <p:cNvSpPr txBox="1">
            <a:spLocks/>
          </p:cNvSpPr>
          <p:nvPr/>
        </p:nvSpPr>
        <p:spPr>
          <a:xfrm>
            <a:off x="1569418" y="2538098"/>
            <a:ext cx="9055040" cy="698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04D4D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4D4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4D4D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rgbClr val="004D4D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4D4D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04D4D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4D4D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rgbClr val="004D4D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4D4D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rgbClr val="004D4D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ctr">
              <a:lnSpc>
                <a:spcPct val="90000"/>
              </a:lnSpc>
              <a:spcBef>
                <a:spcPts val="0"/>
              </a:spcBef>
              <a:buNone/>
            </a:pPr>
            <a:r>
              <a:rPr lang="en-US" sz="4000" b="1" dirty="0">
                <a:solidFill>
                  <a:srgbClr val="0E9A9B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Collection and Transportation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02E065B-FAB9-4847-AE01-7329DED661EF}"/>
              </a:ext>
            </a:extLst>
          </p:cNvPr>
          <p:cNvSpPr txBox="1"/>
          <p:nvPr/>
        </p:nvSpPr>
        <p:spPr>
          <a:xfrm>
            <a:off x="8262569" y="5367073"/>
            <a:ext cx="37117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Mejbah Uddin Chowdhury</a:t>
            </a:r>
          </a:p>
          <a:p>
            <a:r>
              <a:rPr lang="en-US" sz="1400" dirty="0"/>
              <a:t>Manager, Water, Sanitation &amp; Hygiene </a:t>
            </a:r>
          </a:p>
          <a:p>
            <a:r>
              <a:rPr lang="en-US" sz="1400" dirty="0"/>
              <a:t>IFRC, Bangladesh </a:t>
            </a:r>
          </a:p>
          <a:p>
            <a:r>
              <a:rPr lang="en-US" sz="1400" dirty="0">
                <a:hlinkClick r:id="rId2"/>
              </a:rPr>
              <a:t>Mejbah.CHOWDHURY@ifrc.org</a:t>
            </a:r>
            <a:r>
              <a:rPr lang="en-US" sz="1400" dirty="0"/>
              <a:t> </a:t>
            </a:r>
          </a:p>
        </p:txBody>
      </p:sp>
      <p:pic>
        <p:nvPicPr>
          <p:cNvPr id="4" name="Picture 4" descr="WASH Sector Cox's Bazar Logo PNG Vector (EPS) Free Download">
            <a:extLst>
              <a:ext uri="{FF2B5EF4-FFF2-40B4-BE49-F238E27FC236}">
                <a16:creationId xmlns:a16="http://schemas.microsoft.com/office/drawing/2014/main" id="{7236454A-50C9-4BF0-B05D-20918CF4EE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3578" y="292198"/>
            <a:ext cx="2647595" cy="961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46224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8" name="Connector: Elbow 47">
            <a:extLst>
              <a:ext uri="{FF2B5EF4-FFF2-40B4-BE49-F238E27FC236}">
                <a16:creationId xmlns:a16="http://schemas.microsoft.com/office/drawing/2014/main" id="{63FE16B8-630C-19C3-6BC6-F74DD4AF1C77}"/>
              </a:ext>
            </a:extLst>
          </p:cNvPr>
          <p:cNvCxnSpPr>
            <a:cxnSpLocks/>
          </p:cNvCxnSpPr>
          <p:nvPr/>
        </p:nvCxnSpPr>
        <p:spPr>
          <a:xfrm rot="5400000">
            <a:off x="6809645" y="3157150"/>
            <a:ext cx="1791648" cy="1501226"/>
          </a:xfrm>
          <a:prstGeom prst="bentConnector3">
            <a:avLst>
              <a:gd name="adj1" fmla="val 70952"/>
            </a:avLst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7" name="Connector: Elbow 56">
            <a:extLst>
              <a:ext uri="{FF2B5EF4-FFF2-40B4-BE49-F238E27FC236}">
                <a16:creationId xmlns:a16="http://schemas.microsoft.com/office/drawing/2014/main" id="{A93BBF3A-EC50-681B-C027-8F1E3F7F20A7}"/>
              </a:ext>
            </a:extLst>
          </p:cNvPr>
          <p:cNvCxnSpPr>
            <a:cxnSpLocks/>
          </p:cNvCxnSpPr>
          <p:nvPr/>
        </p:nvCxnSpPr>
        <p:spPr>
          <a:xfrm rot="16200000" flipH="1">
            <a:off x="8791836" y="2685810"/>
            <a:ext cx="1763686" cy="2435194"/>
          </a:xfrm>
          <a:prstGeom prst="bentConnector3">
            <a:avLst>
              <a:gd name="adj1" fmla="val 71284"/>
            </a:avLst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" name="Google Shape;47;p4">
            <a:extLst>
              <a:ext uri="{FF2B5EF4-FFF2-40B4-BE49-F238E27FC236}">
                <a16:creationId xmlns:a16="http://schemas.microsoft.com/office/drawing/2014/main" id="{C0C1CE25-5987-79FC-8F6C-57383C1AE590}"/>
              </a:ext>
            </a:extLst>
          </p:cNvPr>
          <p:cNvSpPr txBox="1"/>
          <p:nvPr/>
        </p:nvSpPr>
        <p:spPr>
          <a:xfrm>
            <a:off x="87081" y="180594"/>
            <a:ext cx="634637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2800" b="1" dirty="0">
                <a:solidFill>
                  <a:srgbClr val="0E9A9B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Collection and Transportation </a:t>
            </a:r>
            <a:endParaRPr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A2573F1-7CC5-3133-6A20-9A1F71AFB9FA}"/>
              </a:ext>
            </a:extLst>
          </p:cNvPr>
          <p:cNvSpPr txBox="1"/>
          <p:nvPr/>
        </p:nvSpPr>
        <p:spPr>
          <a:xfrm>
            <a:off x="5007429" y="1110343"/>
            <a:ext cx="1796142" cy="553998"/>
          </a:xfrm>
          <a:prstGeom prst="rect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/>
              <a:t>Mode of Collection &amp; Transportation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2AF0BB-1D4D-ED92-DE07-026FA2058EC0}"/>
              </a:ext>
            </a:extLst>
          </p:cNvPr>
          <p:cNvSpPr txBox="1"/>
          <p:nvPr/>
        </p:nvSpPr>
        <p:spPr>
          <a:xfrm>
            <a:off x="2631366" y="1981200"/>
            <a:ext cx="1796142" cy="553998"/>
          </a:xfrm>
          <a:prstGeom prst="rect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/>
              <a:t>Manual</a:t>
            </a:r>
          </a:p>
          <a:p>
            <a:pPr algn="ctr"/>
            <a:endParaRPr lang="en-US" sz="15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5FE096D-20C6-DDB2-5B90-315E0A6C8122}"/>
              </a:ext>
            </a:extLst>
          </p:cNvPr>
          <p:cNvSpPr txBox="1"/>
          <p:nvPr/>
        </p:nvSpPr>
        <p:spPr>
          <a:xfrm>
            <a:off x="7558011" y="1981200"/>
            <a:ext cx="1796142" cy="553998"/>
          </a:xfrm>
          <a:prstGeom prst="rect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/>
              <a:t>Mechanical</a:t>
            </a:r>
          </a:p>
          <a:p>
            <a:pPr algn="ctr"/>
            <a:endParaRPr lang="en-US" sz="15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D556692-85A8-580F-478C-29F8260360CB}"/>
              </a:ext>
            </a:extLst>
          </p:cNvPr>
          <p:cNvSpPr txBox="1"/>
          <p:nvPr/>
        </p:nvSpPr>
        <p:spPr>
          <a:xfrm>
            <a:off x="3683956" y="3055820"/>
            <a:ext cx="1183907" cy="55399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/>
              <a:t>Diaphragm Pump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7AD081A-2235-5749-C88A-D696C0C332D4}"/>
              </a:ext>
            </a:extLst>
          </p:cNvPr>
          <p:cNvSpPr txBox="1"/>
          <p:nvPr/>
        </p:nvSpPr>
        <p:spPr>
          <a:xfrm>
            <a:off x="2027035" y="3054878"/>
            <a:ext cx="1183907" cy="55399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/>
              <a:t>Bucket</a:t>
            </a:r>
          </a:p>
          <a:p>
            <a:pPr algn="ctr"/>
            <a:r>
              <a:rPr lang="en-US" sz="1500" b="1" dirty="0"/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36D0F8B-5824-296A-1D50-CA3AAEC54902}"/>
              </a:ext>
            </a:extLst>
          </p:cNvPr>
          <p:cNvSpPr txBox="1"/>
          <p:nvPr/>
        </p:nvSpPr>
        <p:spPr>
          <a:xfrm>
            <a:off x="9187914" y="3045140"/>
            <a:ext cx="1183908" cy="55399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err="1"/>
              <a:t>Vacutug</a:t>
            </a:r>
            <a:endParaRPr lang="en-US" sz="1500" b="1" dirty="0"/>
          </a:p>
          <a:p>
            <a:pPr algn="ctr"/>
            <a:endParaRPr lang="en-US" sz="1500" b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BF054B2-7C96-806F-3BED-A475B1615D7C}"/>
              </a:ext>
            </a:extLst>
          </p:cNvPr>
          <p:cNvSpPr txBox="1"/>
          <p:nvPr/>
        </p:nvSpPr>
        <p:spPr>
          <a:xfrm>
            <a:off x="6536843" y="3038836"/>
            <a:ext cx="1183908" cy="55399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/>
              <a:t>Drainage </a:t>
            </a:r>
          </a:p>
          <a:p>
            <a:pPr algn="ctr"/>
            <a:r>
              <a:rPr lang="en-US" sz="1500" b="1" dirty="0"/>
              <a:t>Pump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9F4AC2E-6F3D-818E-85B8-43EA3A91F5AE}"/>
              </a:ext>
            </a:extLst>
          </p:cNvPr>
          <p:cNvSpPr txBox="1"/>
          <p:nvPr/>
        </p:nvSpPr>
        <p:spPr>
          <a:xfrm>
            <a:off x="1699775" y="4815157"/>
            <a:ext cx="1656922" cy="5847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lvl="0" algn="ctr"/>
            <a:r>
              <a:rPr lang="en-US" sz="1600" b="1" dirty="0"/>
              <a:t>Human + Drum</a:t>
            </a:r>
          </a:p>
          <a:p>
            <a:pPr lvl="0" algn="ctr"/>
            <a:endParaRPr lang="en-US" sz="1600" b="1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4538A22-E7FF-A2E2-6650-9BAA85FFCD58}"/>
              </a:ext>
            </a:extLst>
          </p:cNvPr>
          <p:cNvSpPr txBox="1"/>
          <p:nvPr/>
        </p:nvSpPr>
        <p:spPr>
          <a:xfrm>
            <a:off x="3683955" y="4815157"/>
            <a:ext cx="1656922" cy="5847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lvl="0"/>
            <a:r>
              <a:rPr lang="en-US" sz="1600" b="1" dirty="0"/>
              <a:t>Pull/Push – Cart</a:t>
            </a:r>
          </a:p>
          <a:p>
            <a:pPr lvl="0"/>
            <a:endParaRPr lang="en-US" sz="1600" b="1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16511C1-C169-8B2C-1CFD-9AC50C5BB119}"/>
              </a:ext>
            </a:extLst>
          </p:cNvPr>
          <p:cNvSpPr txBox="1"/>
          <p:nvPr/>
        </p:nvSpPr>
        <p:spPr>
          <a:xfrm>
            <a:off x="10062815" y="4797397"/>
            <a:ext cx="1656922" cy="83099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lvl="0" algn="ctr"/>
            <a:r>
              <a:rPr lang="en-US" sz="1600" b="1" dirty="0"/>
              <a:t>Intermediate </a:t>
            </a:r>
            <a:r>
              <a:rPr lang="en-US" sz="1600" b="1" dirty="0" err="1"/>
              <a:t>Faecal</a:t>
            </a:r>
            <a:r>
              <a:rPr lang="en-US" sz="1600" b="1" dirty="0"/>
              <a:t> Sludge Transfer Network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7169DB2-0560-E7EA-AC20-9C5792275C06}"/>
              </a:ext>
            </a:extLst>
          </p:cNvPr>
          <p:cNvSpPr txBox="1"/>
          <p:nvPr/>
        </p:nvSpPr>
        <p:spPr>
          <a:xfrm>
            <a:off x="8149074" y="4807023"/>
            <a:ext cx="1656922" cy="83099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lvl="0" algn="ctr"/>
            <a:r>
              <a:rPr lang="en-US" sz="1600" b="1" dirty="0" err="1"/>
              <a:t>Vacutug</a:t>
            </a:r>
            <a:r>
              <a:rPr lang="en-US" sz="1600" b="1" dirty="0"/>
              <a:t>/Truck Load with Tank</a:t>
            </a:r>
          </a:p>
          <a:p>
            <a:pPr lvl="0" algn="ctr"/>
            <a:endParaRPr lang="en-US" sz="1600" b="1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7DBFDCA-3D1C-7D34-ACDC-669018AEE4D3}"/>
              </a:ext>
            </a:extLst>
          </p:cNvPr>
          <p:cNvSpPr txBox="1"/>
          <p:nvPr/>
        </p:nvSpPr>
        <p:spPr>
          <a:xfrm>
            <a:off x="6224564" y="4817831"/>
            <a:ext cx="1656922" cy="83099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lvl="0" algn="ctr"/>
            <a:r>
              <a:rPr lang="en-US" sz="1600" b="1" dirty="0"/>
              <a:t>Drum/Small Tank + Pickup </a:t>
            </a:r>
          </a:p>
          <a:p>
            <a:pPr lvl="0" algn="ctr"/>
            <a:endParaRPr lang="en-US" sz="1600" b="1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740D4FE-A20B-9D0E-170B-D802D886C086}"/>
              </a:ext>
            </a:extLst>
          </p:cNvPr>
          <p:cNvSpPr txBox="1"/>
          <p:nvPr/>
        </p:nvSpPr>
        <p:spPr>
          <a:xfrm rot="16200000">
            <a:off x="68300" y="3004680"/>
            <a:ext cx="1092390" cy="55399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/>
              <a:t>Collection</a:t>
            </a:r>
          </a:p>
          <a:p>
            <a:pPr algn="ctr"/>
            <a:r>
              <a:rPr lang="en-US" sz="1500" b="1" dirty="0"/>
              <a:t>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974C331-AFD7-2146-BBA2-A282FF5A618F}"/>
              </a:ext>
            </a:extLst>
          </p:cNvPr>
          <p:cNvSpPr txBox="1"/>
          <p:nvPr/>
        </p:nvSpPr>
        <p:spPr>
          <a:xfrm rot="16200000">
            <a:off x="-51076" y="4777024"/>
            <a:ext cx="1355875" cy="55399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/>
              <a:t>Transportation</a:t>
            </a:r>
          </a:p>
          <a:p>
            <a:pPr algn="ctr"/>
            <a:r>
              <a:rPr lang="en-US" sz="1500" b="1" dirty="0"/>
              <a:t> 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E94F6DDE-8AE0-2CB9-8ADC-0041E69B6788}"/>
              </a:ext>
            </a:extLst>
          </p:cNvPr>
          <p:cNvCxnSpPr>
            <a:stCxn id="5" idx="2"/>
            <a:endCxn id="6" idx="3"/>
          </p:cNvCxnSpPr>
          <p:nvPr/>
        </p:nvCxnSpPr>
        <p:spPr>
          <a:xfrm flipH="1">
            <a:off x="4427508" y="1664341"/>
            <a:ext cx="1477992" cy="59385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8C449071-5439-1256-F12A-60B1950E1C1E}"/>
              </a:ext>
            </a:extLst>
          </p:cNvPr>
          <p:cNvCxnSpPr>
            <a:cxnSpLocks/>
            <a:endCxn id="7" idx="1"/>
          </p:cNvCxnSpPr>
          <p:nvPr/>
        </p:nvCxnSpPr>
        <p:spPr>
          <a:xfrm>
            <a:off x="5905500" y="1662498"/>
            <a:ext cx="1652511" cy="59570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FDF15600-0A4B-F8C5-8E4F-D964E2C9C5FF}"/>
              </a:ext>
            </a:extLst>
          </p:cNvPr>
          <p:cNvCxnSpPr>
            <a:stCxn id="6" idx="2"/>
            <a:endCxn id="9" idx="0"/>
          </p:cNvCxnSpPr>
          <p:nvPr/>
        </p:nvCxnSpPr>
        <p:spPr>
          <a:xfrm flipH="1">
            <a:off x="2618989" y="2535198"/>
            <a:ext cx="910448" cy="51968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1A5E3FA1-4213-B1D2-68A4-DEE43B8A244B}"/>
              </a:ext>
            </a:extLst>
          </p:cNvPr>
          <p:cNvCxnSpPr>
            <a:stCxn id="6" idx="2"/>
            <a:endCxn id="8" idx="0"/>
          </p:cNvCxnSpPr>
          <p:nvPr/>
        </p:nvCxnSpPr>
        <p:spPr>
          <a:xfrm>
            <a:off x="3529437" y="2535198"/>
            <a:ext cx="746473" cy="52062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C6037220-785A-2819-F52B-5DBE6AFBFA1C}"/>
              </a:ext>
            </a:extLst>
          </p:cNvPr>
          <p:cNvCxnSpPr>
            <a:stCxn id="7" idx="2"/>
            <a:endCxn id="15" idx="0"/>
          </p:cNvCxnSpPr>
          <p:nvPr/>
        </p:nvCxnSpPr>
        <p:spPr>
          <a:xfrm flipH="1">
            <a:off x="7128797" y="2535198"/>
            <a:ext cx="1327285" cy="50363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BED7634C-2CCE-61D9-B886-A4290D21E810}"/>
              </a:ext>
            </a:extLst>
          </p:cNvPr>
          <p:cNvCxnSpPr>
            <a:cxnSpLocks/>
            <a:stCxn id="7" idx="2"/>
          </p:cNvCxnSpPr>
          <p:nvPr/>
        </p:nvCxnSpPr>
        <p:spPr>
          <a:xfrm flipH="1">
            <a:off x="8267776" y="2535198"/>
            <a:ext cx="188306" cy="52062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718DF978-DE2C-B1B6-E230-8735FDBC8930}"/>
              </a:ext>
            </a:extLst>
          </p:cNvPr>
          <p:cNvCxnSpPr>
            <a:stCxn id="7" idx="2"/>
            <a:endCxn id="13" idx="0"/>
          </p:cNvCxnSpPr>
          <p:nvPr/>
        </p:nvCxnSpPr>
        <p:spPr>
          <a:xfrm>
            <a:off x="8456082" y="2535198"/>
            <a:ext cx="1323786" cy="50994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2" name="Connector: Elbow 41">
            <a:extLst>
              <a:ext uri="{FF2B5EF4-FFF2-40B4-BE49-F238E27FC236}">
                <a16:creationId xmlns:a16="http://schemas.microsoft.com/office/drawing/2014/main" id="{61D8D838-236B-FE5A-F849-743E30965685}"/>
              </a:ext>
            </a:extLst>
          </p:cNvPr>
          <p:cNvCxnSpPr>
            <a:cxnSpLocks/>
            <a:endCxn id="16" idx="0"/>
          </p:cNvCxnSpPr>
          <p:nvPr/>
        </p:nvCxnSpPr>
        <p:spPr>
          <a:xfrm rot="5400000">
            <a:off x="1827241" y="3112960"/>
            <a:ext cx="2403192" cy="1001202"/>
          </a:xfrm>
          <a:prstGeom prst="bentConnector3">
            <a:avLst>
              <a:gd name="adj1" fmla="val 69931"/>
            </a:avLst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5" name="Connector: Elbow 44">
            <a:extLst>
              <a:ext uri="{FF2B5EF4-FFF2-40B4-BE49-F238E27FC236}">
                <a16:creationId xmlns:a16="http://schemas.microsoft.com/office/drawing/2014/main" id="{DEF4302B-7AF9-8C9E-C931-ED811EF4178C}"/>
              </a:ext>
            </a:extLst>
          </p:cNvPr>
          <p:cNvCxnSpPr>
            <a:cxnSpLocks/>
          </p:cNvCxnSpPr>
          <p:nvPr/>
        </p:nvCxnSpPr>
        <p:spPr>
          <a:xfrm rot="16200000" flipH="1">
            <a:off x="2880947" y="3194573"/>
            <a:ext cx="2279959" cy="982979"/>
          </a:xfrm>
          <a:prstGeom prst="bentConnector3">
            <a:avLst>
              <a:gd name="adj1" fmla="val 68143"/>
            </a:avLst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4" name="Connector: Elbow 53">
            <a:extLst>
              <a:ext uri="{FF2B5EF4-FFF2-40B4-BE49-F238E27FC236}">
                <a16:creationId xmlns:a16="http://schemas.microsoft.com/office/drawing/2014/main" id="{3DF5EBEA-4541-227A-E870-D594AEBDA281}"/>
              </a:ext>
            </a:extLst>
          </p:cNvPr>
          <p:cNvCxnSpPr>
            <a:cxnSpLocks/>
            <a:stCxn id="7" idx="2"/>
          </p:cNvCxnSpPr>
          <p:nvPr/>
        </p:nvCxnSpPr>
        <p:spPr>
          <a:xfrm rot="16200000" flipH="1">
            <a:off x="7596595" y="3394685"/>
            <a:ext cx="2240426" cy="521452"/>
          </a:xfrm>
          <a:prstGeom prst="bentConnector3">
            <a:avLst>
              <a:gd name="adj1" fmla="val 77436"/>
            </a:avLst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05904EF2-ACAA-516A-10EB-6161DC88CA60}"/>
              </a:ext>
            </a:extLst>
          </p:cNvPr>
          <p:cNvSpPr txBox="1"/>
          <p:nvPr/>
        </p:nvSpPr>
        <p:spPr>
          <a:xfrm>
            <a:off x="7881486" y="3038836"/>
            <a:ext cx="1183908" cy="55399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/>
              <a:t>Robin </a:t>
            </a:r>
          </a:p>
          <a:p>
            <a:pPr algn="ctr"/>
            <a:r>
              <a:rPr lang="en-US" sz="1500" b="1" dirty="0"/>
              <a:t>Pump</a:t>
            </a:r>
          </a:p>
        </p:txBody>
      </p:sp>
    </p:spTree>
    <p:extLst>
      <p:ext uri="{BB962C8B-B14F-4D97-AF65-F5344CB8AC3E}">
        <p14:creationId xmlns:p14="http://schemas.microsoft.com/office/powerpoint/2010/main" val="25566477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47;p4"/>
          <p:cNvSpPr txBox="1"/>
          <p:nvPr/>
        </p:nvSpPr>
        <p:spPr>
          <a:xfrm>
            <a:off x="87081" y="180594"/>
            <a:ext cx="634637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2800" b="1" dirty="0">
                <a:solidFill>
                  <a:srgbClr val="0E9A9B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Emptying/Collection/Desludging</a:t>
            </a:r>
            <a:endParaRPr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 descr="A person digging in a hole&#10;&#10;Description automatically generated">
            <a:extLst>
              <a:ext uri="{FF2B5EF4-FFF2-40B4-BE49-F238E27FC236}">
                <a16:creationId xmlns:a16="http://schemas.microsoft.com/office/drawing/2014/main" id="{52D9E909-1470-A01B-D10F-287B9035829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81" y="2417229"/>
            <a:ext cx="3611089" cy="2708317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2" name="Group 1"/>
          <p:cNvGrpSpPr/>
          <p:nvPr/>
        </p:nvGrpSpPr>
        <p:grpSpPr>
          <a:xfrm>
            <a:off x="4906798" y="2124412"/>
            <a:ext cx="2130952" cy="3364681"/>
            <a:chOff x="4461977" y="2028962"/>
            <a:chExt cx="2130952" cy="336468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BF372F8-0E57-3E1E-421D-91517132E1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4140" t="55045" r="39731" b="25336"/>
            <a:stretch/>
          </p:blipFill>
          <p:spPr>
            <a:xfrm>
              <a:off x="4461977" y="2028962"/>
              <a:ext cx="2130952" cy="194404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0" name="Picture 4" descr="LDP Pump kit, Latrine Desludging - 2-, Manual-0141">
              <a:extLst>
                <a:ext uri="{FF2B5EF4-FFF2-40B4-BE49-F238E27FC236}">
                  <a16:creationId xmlns:a16="http://schemas.microsoft.com/office/drawing/2014/main" id="{1D208EDA-D7DA-9DA3-56F7-2E8ECF8DE0E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1977" y="3973008"/>
              <a:ext cx="2130952" cy="142063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oogle Shape;258;p29"/>
          <p:cNvGrpSpPr/>
          <p:nvPr/>
        </p:nvGrpSpPr>
        <p:grpSpPr>
          <a:xfrm>
            <a:off x="7883237" y="1104778"/>
            <a:ext cx="4107923" cy="2183272"/>
            <a:chOff x="4698999" y="1130458"/>
            <a:chExt cx="4445001" cy="1865450"/>
          </a:xfrm>
        </p:grpSpPr>
        <p:pic>
          <p:nvPicPr>
            <p:cNvPr id="12" name="Google Shape;259;p29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4698999" y="1130458"/>
              <a:ext cx="2485829" cy="1865449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13" name="Google Shape;260;p29"/>
            <p:cNvPicPr preferRelativeResize="0"/>
            <p:nvPr/>
          </p:nvPicPr>
          <p:blipFill rotWithShape="1">
            <a:blip r:embed="rId7">
              <a:alphaModFix/>
            </a:blip>
            <a:srcRect l="12796" r="39999"/>
            <a:stretch/>
          </p:blipFill>
          <p:spPr>
            <a:xfrm>
              <a:off x="7187180" y="1130459"/>
              <a:ext cx="1956820" cy="1865449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3583A74F-E6DD-214D-8FF8-4E7BCD8DFCA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97498" y="3306128"/>
            <a:ext cx="1566120" cy="258139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5" name="Right Arrow 14"/>
          <p:cNvSpPr/>
          <p:nvPr/>
        </p:nvSpPr>
        <p:spPr>
          <a:xfrm>
            <a:off x="7180212" y="3806753"/>
            <a:ext cx="921927" cy="3773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Arrow 15"/>
          <p:cNvSpPr/>
          <p:nvPr/>
        </p:nvSpPr>
        <p:spPr>
          <a:xfrm>
            <a:off x="3840632" y="3738900"/>
            <a:ext cx="921927" cy="3773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4255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F751AF01AC0EF846A7312735ACFD0002" ma:contentTypeVersion="18" ma:contentTypeDescription="Ein neues Dokument erstellen." ma:contentTypeScope="" ma:versionID="4b0ba60aaefef9ecb0049bc6e16f7070">
  <xsd:schema xmlns:xsd="http://www.w3.org/2001/XMLSchema" xmlns:xs="http://www.w3.org/2001/XMLSchema" xmlns:p="http://schemas.microsoft.com/office/2006/metadata/properties" xmlns:ns2="44217f18-5833-4f58-84fa-a3c31bbed2d9" xmlns:ns3="da8c9962-a875-4363-8741-ed508f5f7ab8" targetNamespace="http://schemas.microsoft.com/office/2006/metadata/properties" ma:root="true" ma:fieldsID="98e946a5bcf5fe6fe6a91ae9ec627c5b" ns2:_="" ns3:_="">
    <xsd:import namespace="44217f18-5833-4f58-84fa-a3c31bbed2d9"/>
    <xsd:import namespace="da8c9962-a875-4363-8741-ed508f5f7ab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Favoriten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4217f18-5833-4f58-84fa-a3c31bbed2d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Bildmarkierungen" ma:readOnly="false" ma:fieldId="{5cf76f15-5ced-4ddc-b409-7134ff3c332f}" ma:taxonomyMulti="true" ma:sspId="4f2ea7b5-195d-4d8c-b0b0-758818fb8c3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Favoriten" ma:index="24" nillable="true" ma:displayName="Favoriten" ma:format="Dropdown" ma:internalName="Favoriten">
      <xsd:simpleType>
        <xsd:restriction base="dms:Choice">
          <xsd:enumeration value="Auswahl 1"/>
          <xsd:enumeration value="Auswahl 2"/>
          <xsd:enumeration value="Auswahl 3"/>
        </xsd:restriction>
      </xsd:simple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a8c9962-a875-4363-8741-ed508f5f7ab8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7fbe2ca5-b4bb-4bce-a17c-f237dd9dfe4b}" ma:internalName="TaxCatchAll" ma:showField="CatchAllData" ma:web="da8c9962-a875-4363-8741-ed508f5f7ab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81BAC3D-C43C-42CD-87FF-7384BC85F44C}"/>
</file>

<file path=customXml/itemProps2.xml><?xml version="1.0" encoding="utf-8"?>
<ds:datastoreItem xmlns:ds="http://schemas.openxmlformats.org/officeDocument/2006/customXml" ds:itemID="{660C1D2B-E4A8-4338-A466-09627DC11250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1264</Words>
  <Application>Microsoft Office PowerPoint</Application>
  <PresentationFormat>Breitbild</PresentationFormat>
  <Paragraphs>238</Paragraphs>
  <Slides>26</Slides>
  <Notes>12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26</vt:i4>
      </vt:variant>
    </vt:vector>
  </HeadingPairs>
  <TitlesOfParts>
    <vt:vector size="32" baseType="lpstr">
      <vt:lpstr>Arial</vt:lpstr>
      <vt:lpstr>Calibri</vt:lpstr>
      <vt:lpstr>Calibri (Body)</vt:lpstr>
      <vt:lpstr>Calibri Light</vt:lpstr>
      <vt:lpstr>Symbol</vt:lpstr>
      <vt:lpstr>Office Theme</vt:lpstr>
      <vt:lpstr>Evolvement of Fecal Sludge Management (FSM)  at  Rohingya Response, Cox’s Bazar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Safwatul Niloy</dc:creator>
  <cp:lastModifiedBy>Thorsten Reckerzügl</cp:lastModifiedBy>
  <cp:revision>349</cp:revision>
  <dcterms:created xsi:type="dcterms:W3CDTF">2022-10-26T17:54:20Z</dcterms:created>
  <dcterms:modified xsi:type="dcterms:W3CDTF">2023-11-29T14:27:00Z</dcterms:modified>
</cp:coreProperties>
</file>