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drawingml.chart+xml" PartName="/ppt/charts/char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6" r:id="rId5"/>
    <p:sldMasterId id="2147483682" r:id="rId6"/>
    <p:sldMasterId id="214748369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Lst>
  <p:sldSz cy="6858000" cx="12192000"/>
  <p:notesSz cx="6858000" cy="9144000"/>
  <p:embeddedFontLst>
    <p:embeddedFont>
      <p:font typeface="Roboto Medium"/>
      <p:regular r:id="rId96"/>
      <p:bold r:id="rId97"/>
      <p:italic r:id="rId98"/>
      <p:boldItalic r:id="rId99"/>
    </p:embeddedFont>
    <p:embeddedFont>
      <p:font typeface="Open Sans"/>
      <p:regular r:id="rId100"/>
      <p:bold r:id="rId101"/>
      <p:italic r:id="rId102"/>
      <p:boldItalic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04" roundtripDataSignature="AMtx7mj3l85eiejARNKZzX1AG766XTjO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9CC1F28-BEC2-43E9-A7F1-97C40CDE5869}">
  <a:tblStyle styleId="{59CC1F28-BEC2-43E9-A7F1-97C40CDE586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BF33AAC3-2130-4088-9917-97595BD2E490}"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4" Type="http://customschemas.google.com/relationships/presentationmetadata" Target="meta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OpenSans-boldItalic.fntdata"/><Relationship Id="rId102" Type="http://schemas.openxmlformats.org/officeDocument/2006/relationships/font" Target="fonts/OpenSans-italic.fntdata"/><Relationship Id="rId101" Type="http://schemas.openxmlformats.org/officeDocument/2006/relationships/font" Target="fonts/OpenSans-bold.fntdata"/><Relationship Id="rId100" Type="http://schemas.openxmlformats.org/officeDocument/2006/relationships/font" Target="fonts/OpenSans-regular.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font" Target="fonts/RobotoMedium-bold.fntdata"/><Relationship Id="rId96" Type="http://schemas.openxmlformats.org/officeDocument/2006/relationships/font" Target="fonts/RobotoMedium-regular.fntdata"/><Relationship Id="rId11" Type="http://schemas.openxmlformats.org/officeDocument/2006/relationships/slide" Target="slides/slide3.xml"/><Relationship Id="rId99" Type="http://schemas.openxmlformats.org/officeDocument/2006/relationships/font" Target="fonts/RobotoMedium-boldItalic.fntdata"/><Relationship Id="rId10" Type="http://schemas.openxmlformats.org/officeDocument/2006/relationships/slide" Target="slides/slide2.xml"/><Relationship Id="rId98" Type="http://schemas.openxmlformats.org/officeDocument/2006/relationships/font" Target="fonts/RobotoMedium-italic.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themeOverride" Target="../theme/themeOverride1.xml"/><Relationship Id="rId4"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Fate of Wastewater Generated in Lebanon</a:t>
            </a:r>
          </a:p>
        </c:rich>
      </c:tx>
      <c:layout>
        <c:manualLayout>
          <c:xMode val="edge"/>
          <c:yMode val="edge"/>
          <c:x val="0.30017754105636929"/>
          <c:y val="7.2267409901887033E-3"/>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27065697180662002"/>
          <c:y val="0.23629764385482335"/>
          <c:w val="0.69691050602695959"/>
          <c:h val="0.61126933437732234"/>
        </c:manualLayout>
      </c:layout>
      <c:barChart>
        <c:barDir val="bar"/>
        <c:grouping val="stacked"/>
        <c:varyColors val="0"/>
        <c:ser>
          <c:idx val="0"/>
          <c:order val="0"/>
          <c:tx>
            <c:strRef>
              <c:f>'Limitation to crop production'!$E$1</c:f>
              <c:strCache>
                <c:ptCount val="1"/>
                <c:pt idx="0">
                  <c:v>Coastal areas</c:v>
                </c:pt>
              </c:strCache>
            </c:strRef>
          </c:tx>
          <c:spPr>
            <a:solidFill>
              <a:schemeClr val="accent1"/>
            </a:solidFill>
            <a:ln>
              <a:noFill/>
            </a:ln>
            <a:effectLst/>
          </c:spPr>
          <c:invertIfNegative val="0"/>
          <c:cat>
            <c:strRef>
              <c:f>'Limitation to crop production'!$B$2:$B$4</c:f>
              <c:strCache>
                <c:ptCount val="3"/>
                <c:pt idx="0">
                  <c:v>WW Direct Reuse</c:v>
                </c:pt>
                <c:pt idx="1">
                  <c:v>WW Indirect Reuse</c:v>
                </c:pt>
                <c:pt idx="2">
                  <c:v>Unproductive WW</c:v>
                </c:pt>
              </c:strCache>
            </c:strRef>
          </c:cat>
          <c:val>
            <c:numRef>
              <c:f>'Limitation to crop production'!$E$2:$E$4</c:f>
              <c:numCache>
                <c:formatCode>0</c:formatCode>
                <c:ptCount val="3"/>
                <c:pt idx="0">
                  <c:v>0</c:v>
                </c:pt>
                <c:pt idx="1">
                  <c:v>9.3478260869565215</c:v>
                </c:pt>
                <c:pt idx="2">
                  <c:v>58.913043478260875</c:v>
                </c:pt>
              </c:numCache>
            </c:numRef>
          </c:val>
          <c:extLst>
            <c:ext xmlns:c16="http://schemas.microsoft.com/office/drawing/2014/chart" uri="{C3380CC4-5D6E-409C-BE32-E72D297353CC}">
              <c16:uniqueId val="{00000000-7FB0-4616-91A7-04068A1E94C6}"/>
            </c:ext>
          </c:extLst>
        </c:ser>
        <c:ser>
          <c:idx val="1"/>
          <c:order val="1"/>
          <c:tx>
            <c:strRef>
              <c:f>'Limitation to crop production'!$F$1</c:f>
              <c:strCache>
                <c:ptCount val="1"/>
                <c:pt idx="0">
                  <c:v>Inland areas</c:v>
                </c:pt>
              </c:strCache>
            </c:strRef>
          </c:tx>
          <c:spPr>
            <a:solidFill>
              <a:srgbClr val="ED7D31">
                <a:lumMod val="50000"/>
              </a:srgbClr>
            </a:solidFill>
            <a:ln>
              <a:noFill/>
            </a:ln>
            <a:effectLst/>
          </c:spPr>
          <c:invertIfNegative val="0"/>
          <c:cat>
            <c:strRef>
              <c:f>'Limitation to crop production'!$B$2:$B$4</c:f>
              <c:strCache>
                <c:ptCount val="3"/>
                <c:pt idx="0">
                  <c:v>WW Direct Reuse</c:v>
                </c:pt>
                <c:pt idx="1">
                  <c:v>WW Indirect Reuse</c:v>
                </c:pt>
                <c:pt idx="2">
                  <c:v>Unproductive WW</c:v>
                </c:pt>
              </c:strCache>
            </c:strRef>
          </c:cat>
          <c:val>
            <c:numRef>
              <c:f>'Limitation to crop production'!$F$2:$F$4</c:f>
              <c:numCache>
                <c:formatCode>0</c:formatCode>
                <c:ptCount val="3"/>
                <c:pt idx="0">
                  <c:v>0.43478260869565216</c:v>
                </c:pt>
                <c:pt idx="1">
                  <c:v>4.1304347826086953</c:v>
                </c:pt>
                <c:pt idx="2">
                  <c:v>27.173913043478258</c:v>
                </c:pt>
              </c:numCache>
            </c:numRef>
          </c:val>
          <c:extLst>
            <c:ext xmlns:c16="http://schemas.microsoft.com/office/drawing/2014/chart" uri="{C3380CC4-5D6E-409C-BE32-E72D297353CC}">
              <c16:uniqueId val="{00000001-7FB0-4616-91A7-04068A1E94C6}"/>
            </c:ext>
          </c:extLst>
        </c:ser>
        <c:dLbls>
          <c:showLegendKey val="0"/>
          <c:showVal val="0"/>
          <c:showCatName val="0"/>
          <c:showSerName val="0"/>
          <c:showPercent val="0"/>
          <c:showBubbleSize val="0"/>
        </c:dLbls>
        <c:gapWidth val="182"/>
        <c:overlap val="100"/>
        <c:axId val="759287088"/>
        <c:axId val="759276272"/>
      </c:barChart>
      <c:catAx>
        <c:axId val="759287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59276272"/>
        <c:crosses val="autoZero"/>
        <c:auto val="1"/>
        <c:lblAlgn val="ctr"/>
        <c:lblOffset val="100"/>
        <c:noMultiLvlLbl val="0"/>
      </c:catAx>
      <c:valAx>
        <c:axId val="7592762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 of the total generated amount of WW)</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59287088"/>
        <c:crosses val="autoZero"/>
        <c:crossBetween val="between"/>
      </c:valAx>
      <c:spPr>
        <a:noFill/>
        <a:ln>
          <a:noFill/>
        </a:ln>
        <a:effectLst/>
      </c:spPr>
    </c:plotArea>
    <c:legend>
      <c:legendPos val="t"/>
      <c:layout>
        <c:manualLayout>
          <c:xMode val="edge"/>
          <c:yMode val="edge"/>
          <c:x val="0.28777850005766592"/>
          <c:y val="0.13297203421947212"/>
          <c:w val="0.59532609189497121"/>
          <c:h val="6.129784301697658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1400" b="1">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Graphics from</a:t>
            </a:r>
            <a:r>
              <a:rPr b="0" lang="en-US"/>
              <a:t> </a:t>
            </a:r>
            <a:r>
              <a:rPr b="0" i="0" lang="en-US" sz="1800" u="none" strike="noStrike">
                <a:solidFill>
                  <a:srgbClr val="000000"/>
                </a:solidFill>
                <a:latin typeface="Arial"/>
                <a:ea typeface="Arial"/>
                <a:cs typeface="Arial"/>
                <a:sym typeface="Arial"/>
              </a:rPr>
              <a:t>Evaluation of the Sanitation Technology Demonstration in Emergency Settings in Lebanon Programme (STDP) Final Report DIFAF December 2022</a:t>
            </a:r>
            <a:endParaRPr b="0"/>
          </a:p>
        </p:txBody>
      </p:sp>
      <p:sp>
        <p:nvSpPr>
          <p:cNvPr id="553" name="Google Shape;55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7" name="Google Shape;60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Thanks a lot for joining – with the support of Water sector colleagues we will present lessons learnt from Lebanon around the sanitation conditions in the country, after 12 years in Syrian crisis and the deteriorating multilayered economic crisis affecting the country,</a:t>
            </a:r>
            <a:endParaRPr/>
          </a:p>
        </p:txBody>
      </p:sp>
      <p:sp>
        <p:nvSpPr>
          <p:cNvPr id="449" name="Google Shape;44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low efficiency in Menjez is not an issue as long as effluent COD is consistent with other systems</a:t>
            </a:r>
            <a:endParaRPr/>
          </a:p>
          <a:p>
            <a:pPr indent="0" lvl="0" marL="0" rtl="0" algn="l">
              <a:spcBef>
                <a:spcPts val="0"/>
              </a:spcBef>
              <a:spcAft>
                <a:spcPts val="0"/>
              </a:spcAft>
              <a:buNone/>
            </a:pPr>
            <a:r>
              <a:rPr lang="en-US"/>
              <a:t>The system for Menjez used double the number of modules for a similar PE to adapt the system’s HRT to the different wastewater</a:t>
            </a:r>
            <a:endParaRPr/>
          </a:p>
        </p:txBody>
      </p:sp>
      <p:sp>
        <p:nvSpPr>
          <p:cNvPr id="662" name="Google Shape;66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Introduction of technologies in country reused by partners under funds than BMGF – UNCIEF + Open source designed installed in UAE by one of the Lebanese manufacturer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Technical solution that cost effective in 240 ISs over 5 years of Desludging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Solution that could be installed in sites with environmental risk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Concept design for stackable solutions to ease transportation and further </a:t>
            </a:r>
            <a:endParaRPr/>
          </a:p>
          <a:p>
            <a:pPr indent="0" lvl="0" marL="0" rtl="0" algn="l">
              <a:spcBef>
                <a:spcPts val="0"/>
              </a:spcBef>
              <a:spcAft>
                <a:spcPts val="0"/>
              </a:spcAft>
              <a:buNone/>
            </a:pPr>
            <a:r>
              <a:t/>
            </a:r>
            <a:endParaRPr/>
          </a:p>
        </p:txBody>
      </p:sp>
      <p:sp>
        <p:nvSpPr>
          <p:cNvPr id="711" name="Google Shape;71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8" name="Google Shape;73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7" name="Google Shape;757;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765" name="Google Shape;76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5" name="Google Shape;81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822" name="Google Shape;822;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6" name="Google Shape;86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5" name="Google Shape;87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3" name="Google Shape;88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3" name="Google Shape;89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9" name="Google Shape;89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1" name="Google Shape;92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7" name="Google Shape;92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5" name="Google Shape;93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1" name="Google Shape;94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7" name="Google Shape;94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7" name="Google Shape;96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4" name="Google Shape;97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3" name="Google Shape;98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9" name="Google Shape;99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3" name="Google Shape;101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3" name="Google Shape;102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9" name="Google Shape;102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3" name="Google Shape;104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0" name="Google Shape;1050;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5" name="Google Shape;105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2" name="Google Shape;106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3" name="Google Shape;107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9" name="Google Shape;109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0" name="Google Shape;1110;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SEWAGE-TRACK</a:t>
            </a:r>
            <a:r>
              <a:rPr lang="en-US"/>
              <a:t>: </a:t>
            </a:r>
            <a:r>
              <a:rPr b="1" lang="en-US"/>
              <a:t>S</a:t>
            </a:r>
            <a:r>
              <a:rPr lang="en-US"/>
              <a:t>patially </a:t>
            </a:r>
            <a:r>
              <a:rPr b="1" lang="en-US"/>
              <a:t>E</a:t>
            </a:r>
            <a:r>
              <a:rPr lang="en-US"/>
              <a:t>xplicit </a:t>
            </a:r>
            <a:r>
              <a:rPr b="1" lang="en-US"/>
              <a:t>Wa</a:t>
            </a:r>
            <a:r>
              <a:rPr lang="en-US"/>
              <a:t>stewater </a:t>
            </a:r>
            <a:r>
              <a:rPr b="1" lang="en-US"/>
              <a:t>Ge</a:t>
            </a:r>
            <a:r>
              <a:rPr lang="en-US"/>
              <a:t>neration and </a:t>
            </a:r>
            <a:r>
              <a:rPr b="1" lang="en-US"/>
              <a:t>Track</a:t>
            </a:r>
            <a:r>
              <a:rPr lang="en-US"/>
              <a:t>ing model</a:t>
            </a:r>
            <a:endParaRPr/>
          </a:p>
        </p:txBody>
      </p:sp>
      <p:sp>
        <p:nvSpPr>
          <p:cNvPr id="1111" name="Google Shape;1111;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5" name="Google Shape;1125;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6" name="Google Shape;1126;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3" name="Google Shape;1153;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6" name="Google Shape;1186;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7" name="Google Shape;1187;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2" name="Google Shape;1272;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3" name="Google Shape;1283;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0" name="Google Shape;1290;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7" name="Google Shape;129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7" name="Google Shape;1317;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3" name="Google Shape;1323;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0" name="Google Shape;1330;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1" name="Google Shape;1331;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5" name="Google Shape;1355;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2" name="Google Shape;136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0" name="Google Shape;1370;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6" name="Google Shape;1376;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2" name="Google Shape;1382;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8" name="Google Shape;1388;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8" name="Google Shape;1398;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8" name="Google Shape;1408;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9" name="Google Shape;1409;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4" name="Shape 1444"/>
        <p:cNvGrpSpPr/>
        <p:nvPr/>
      </p:nvGrpSpPr>
      <p:grpSpPr>
        <a:xfrm>
          <a:off x="0" y="0"/>
          <a:ext cx="0" cy="0"/>
          <a:chOff x="0" y="0"/>
          <a:chExt cx="0" cy="0"/>
        </a:xfrm>
      </p:grpSpPr>
      <p:sp>
        <p:nvSpPr>
          <p:cNvPr id="1445" name="Google Shape;1445;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6" name="Google Shape;1446;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3" name="Google Shape;1453;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9" name="Google Shape;1459;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5" name="Google Shape;1465;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2" name="Google Shape;1472;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9" name="Google Shape;1479;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0" name="Google Shape;1490;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2" name="Google Shape;1502;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4" name="Google Shape;1514;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3" name="Google Shape;1523;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4" name="Google Shape;1534;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4" name="Google Shape;1544;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1" name="Shape 1551"/>
        <p:cNvGrpSpPr/>
        <p:nvPr/>
      </p:nvGrpSpPr>
      <p:grpSpPr>
        <a:xfrm>
          <a:off x="0" y="0"/>
          <a:ext cx="0" cy="0"/>
          <a:chOff x="0" y="0"/>
          <a:chExt cx="0" cy="0"/>
        </a:xfrm>
      </p:grpSpPr>
      <p:sp>
        <p:nvSpPr>
          <p:cNvPr id="1552" name="Google Shape;1552;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3" name="Google Shape;1553;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Graphics from WAP 2022 (</a:t>
            </a:r>
            <a:r>
              <a:rPr b="0" i="0" lang="en-US" sz="1200" u="none" strike="noStrike">
                <a:latin typeface="Roboto Medium"/>
                <a:ea typeface="Roboto Medium"/>
                <a:cs typeface="Roboto Medium"/>
                <a:sym typeface="Roboto Medium"/>
              </a:rPr>
              <a:t>K. Bonel, M. Wehbi, 2022, "WaSH Assessment Platform Report", UNICEF, Lebanon.)</a:t>
            </a:r>
            <a:endParaRPr sz="1200"/>
          </a:p>
          <a:p>
            <a:pPr indent="0" lvl="0" marL="0" rtl="0" algn="l">
              <a:spcBef>
                <a:spcPts val="0"/>
              </a:spcBef>
              <a:spcAft>
                <a:spcPts val="0"/>
              </a:spcAft>
              <a:buNone/>
            </a:pPr>
            <a:r>
              <a:t/>
            </a:r>
            <a:endParaRPr/>
          </a:p>
        </p:txBody>
      </p:sp>
      <p:sp>
        <p:nvSpPr>
          <p:cNvPr id="542" name="Google Shape;54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8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8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79" name="Shape 79"/>
        <p:cNvGrpSpPr/>
        <p:nvPr/>
      </p:nvGrpSpPr>
      <p:grpSpPr>
        <a:xfrm>
          <a:off x="0" y="0"/>
          <a:ext cx="0" cy="0"/>
          <a:chOff x="0" y="0"/>
          <a:chExt cx="0" cy="0"/>
        </a:xfrm>
      </p:grpSpPr>
      <p:sp>
        <p:nvSpPr>
          <p:cNvPr id="80" name="Google Shape;80;p112"/>
          <p:cNvSpPr txBox="1"/>
          <p:nvPr>
            <p:ph type="title"/>
          </p:nvPr>
        </p:nvSpPr>
        <p:spPr>
          <a:xfrm>
            <a:off x="599755" y="320283"/>
            <a:ext cx="11422911" cy="7207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12"/>
          <p:cNvSpPr txBox="1"/>
          <p:nvPr>
            <p:ph idx="1" type="body"/>
          </p:nvPr>
        </p:nvSpPr>
        <p:spPr>
          <a:xfrm>
            <a:off x="599757" y="1361293"/>
            <a:ext cx="9563579" cy="466062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2400"/>
              </a:spcBef>
              <a:spcAft>
                <a:spcPts val="0"/>
              </a:spcAft>
              <a:buClr>
                <a:schemeClr val="dk1"/>
              </a:buClr>
              <a:buSzPts val="2800"/>
              <a:buFont typeface="Calibri"/>
              <a:buAutoNum type="arabicPerio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1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Page </a:t>
            </a:r>
            <a:fld id="{00000000-1234-1234-1234-123412341234}" type="slidenum">
              <a:rPr lang="en-US"/>
              <a:t>‹#›</a:t>
            </a:fld>
            <a:endParaRPr/>
          </a:p>
        </p:txBody>
      </p:sp>
    </p:spTree>
  </p:cSld>
  <p:clrMapOvr>
    <a:masterClrMapping/>
  </p:clrMapOvr>
  <p:transition>
    <p:fade/>
  </p:transition>
  <p:extLst>
    <p:ext uri="{DCECCB84-F9BA-43D5-87BE-67443E8EF086}">
      <p15:sldGuideLst>
        <p15:guide id="1" orient="horz" pos="28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lternative">
  <p:cSld name="Agenda, alternative">
    <p:spTree>
      <p:nvGrpSpPr>
        <p:cNvPr id="85" name="Shape 85"/>
        <p:cNvGrpSpPr/>
        <p:nvPr/>
      </p:nvGrpSpPr>
      <p:grpSpPr>
        <a:xfrm>
          <a:off x="0" y="0"/>
          <a:ext cx="0" cy="0"/>
          <a:chOff x="0" y="0"/>
          <a:chExt cx="0" cy="0"/>
        </a:xfrm>
      </p:grpSpPr>
      <p:sp>
        <p:nvSpPr>
          <p:cNvPr id="86" name="Google Shape;86;p113"/>
          <p:cNvSpPr txBox="1"/>
          <p:nvPr>
            <p:ph type="title"/>
          </p:nvPr>
        </p:nvSpPr>
        <p:spPr>
          <a:xfrm>
            <a:off x="599755" y="320283"/>
            <a:ext cx="11422911" cy="7207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87" name="Google Shape;87;p113"/>
          <p:cNvGrpSpPr/>
          <p:nvPr/>
        </p:nvGrpSpPr>
        <p:grpSpPr>
          <a:xfrm flipH="1" rot="10800000">
            <a:off x="164180" y="5311118"/>
            <a:ext cx="3094437" cy="822639"/>
            <a:chOff x="4846637" y="119557"/>
            <a:chExt cx="3783013" cy="1005693"/>
          </a:xfrm>
        </p:grpSpPr>
        <p:sp>
          <p:nvSpPr>
            <p:cNvPr id="88" name="Google Shape;88;p113"/>
            <p:cNvSpPr/>
            <p:nvPr/>
          </p:nvSpPr>
          <p:spPr>
            <a:xfrm>
              <a:off x="4846637" y="119557"/>
              <a:ext cx="3783013" cy="1003198"/>
            </a:xfrm>
            <a:custGeom>
              <a:rect b="b" l="l" r="r" t="t"/>
              <a:pathLst>
                <a:path extrusionOk="0" h="1761930" w="6644156">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b="0" l="-223" r="-223"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89" name="Google Shape;89;p113"/>
            <p:cNvSpPr/>
            <p:nvPr/>
          </p:nvSpPr>
          <p:spPr>
            <a:xfrm>
              <a:off x="4920060" y="119557"/>
              <a:ext cx="1036212" cy="1005693"/>
            </a:xfrm>
            <a:custGeom>
              <a:rect b="b" l="l" r="r" t="t"/>
              <a:pathLst>
                <a:path extrusionOk="0" h="1920227" w="1978500">
                  <a:moveTo>
                    <a:pt x="0" y="0"/>
                  </a:moveTo>
                  <a:lnTo>
                    <a:pt x="1978500" y="0"/>
                  </a:lnTo>
                  <a:lnTo>
                    <a:pt x="876998" y="1920227"/>
                  </a:lnTo>
                  <a:close/>
                </a:path>
              </a:pathLst>
            </a:custGeom>
            <a:solidFill>
              <a:schemeClr val="lt1">
                <a:alpha val="4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90" name="Google Shape;90;p113"/>
            <p:cNvSpPr/>
            <p:nvPr/>
          </p:nvSpPr>
          <p:spPr>
            <a:xfrm>
              <a:off x="7610197" y="119557"/>
              <a:ext cx="508146" cy="477657"/>
            </a:xfrm>
            <a:custGeom>
              <a:rect b="b" l="l" r="r" t="t"/>
              <a:pathLst>
                <a:path extrusionOk="0" h="912018" w="970232">
                  <a:moveTo>
                    <a:pt x="0" y="0"/>
                  </a:moveTo>
                  <a:lnTo>
                    <a:pt x="970232" y="0"/>
                  </a:lnTo>
                  <a:lnTo>
                    <a:pt x="804720" y="912018"/>
                  </a:lnTo>
                  <a:close/>
                </a:path>
              </a:pathLst>
            </a:custGeom>
            <a:solidFill>
              <a:schemeClr val="lt1">
                <a:alpha val="4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91" name="Google Shape;91;p113"/>
            <p:cNvSpPr/>
            <p:nvPr/>
          </p:nvSpPr>
          <p:spPr>
            <a:xfrm flipH="1">
              <a:off x="7164646" y="119557"/>
              <a:ext cx="951008" cy="481890"/>
            </a:xfrm>
            <a:custGeom>
              <a:rect b="b" l="l" r="r" t="t"/>
              <a:pathLst>
                <a:path extrusionOk="0" h="920101" w="1815814">
                  <a:moveTo>
                    <a:pt x="1815814" y="0"/>
                  </a:moveTo>
                  <a:lnTo>
                    <a:pt x="0" y="0"/>
                  </a:lnTo>
                  <a:lnTo>
                    <a:pt x="161054" y="920101"/>
                  </a:lnTo>
                  <a:close/>
                </a:path>
              </a:pathLst>
            </a:custGeom>
            <a:solidFill>
              <a:schemeClr val="lt1">
                <a:alpha val="4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92" name="Google Shape;92;p113"/>
            <p:cNvSpPr/>
            <p:nvPr/>
          </p:nvSpPr>
          <p:spPr>
            <a:xfrm>
              <a:off x="4920060" y="119557"/>
              <a:ext cx="2146640" cy="1005693"/>
            </a:xfrm>
            <a:custGeom>
              <a:rect b="b" l="l" r="r" t="t"/>
              <a:pathLst>
                <a:path extrusionOk="0" h="1920227" w="4098704">
                  <a:moveTo>
                    <a:pt x="0" y="0"/>
                  </a:moveTo>
                  <a:lnTo>
                    <a:pt x="4098704" y="0"/>
                  </a:lnTo>
                  <a:lnTo>
                    <a:pt x="876998" y="1920227"/>
                  </a:lnTo>
                  <a:close/>
                </a:path>
              </a:pathLst>
            </a:custGeom>
            <a:solidFill>
              <a:schemeClr val="lt1">
                <a:alpha val="4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grpSp>
      <p:sp>
        <p:nvSpPr>
          <p:cNvPr id="93" name="Google Shape;93;p113"/>
          <p:cNvSpPr txBox="1"/>
          <p:nvPr>
            <p:ph idx="1" type="body"/>
          </p:nvPr>
        </p:nvSpPr>
        <p:spPr>
          <a:xfrm>
            <a:off x="599757" y="1361293"/>
            <a:ext cx="9563579" cy="3746844"/>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2400"/>
              </a:spcBef>
              <a:spcAft>
                <a:spcPts val="0"/>
              </a:spcAft>
              <a:buClr>
                <a:schemeClr val="dk1"/>
              </a:buClr>
              <a:buSzPts val="2800"/>
              <a:buFont typeface="Calibri"/>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1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Page </a:t>
            </a:r>
            <a:fld id="{00000000-1234-1234-1234-123412341234}" type="slidenum">
              <a:rPr lang="en-US"/>
              <a:t>‹#›</a:t>
            </a:fld>
            <a:endParaRPr/>
          </a:p>
        </p:txBody>
      </p:sp>
    </p:spTree>
  </p:cSld>
  <p:clrMapOvr>
    <a:masterClrMapping/>
  </p:clrMapOvr>
  <p:transition>
    <p:fade/>
  </p:transition>
  <p:extLst>
    <p:ext uri="{DCECCB84-F9BA-43D5-87BE-67443E8EF086}">
      <p15:sldGuideLst>
        <p15:guide id="1" orient="horz" pos="28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7" name="Shape 97"/>
        <p:cNvGrpSpPr/>
        <p:nvPr/>
      </p:nvGrpSpPr>
      <p:grpSpPr>
        <a:xfrm>
          <a:off x="0" y="0"/>
          <a:ext cx="0" cy="0"/>
          <a:chOff x="0" y="0"/>
          <a:chExt cx="0" cy="0"/>
        </a:xfrm>
      </p:grpSpPr>
      <p:sp>
        <p:nvSpPr>
          <p:cNvPr id="98" name="Google Shape;98;p11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11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0" name="Google Shape;100;p1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3" name="Shape 103"/>
        <p:cNvGrpSpPr/>
        <p:nvPr/>
      </p:nvGrpSpPr>
      <p:grpSpPr>
        <a:xfrm>
          <a:off x="0" y="0"/>
          <a:ext cx="0" cy="0"/>
          <a:chOff x="0" y="0"/>
          <a:chExt cx="0" cy="0"/>
        </a:xfrm>
      </p:grpSpPr>
      <p:sp>
        <p:nvSpPr>
          <p:cNvPr id="104" name="Google Shape;104;p11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1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6" name="Google Shape;106;p11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11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8" name="Google Shape;108;p11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1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2" name="Shape 112"/>
        <p:cNvGrpSpPr/>
        <p:nvPr/>
      </p:nvGrpSpPr>
      <p:grpSpPr>
        <a:xfrm>
          <a:off x="0" y="0"/>
          <a:ext cx="0" cy="0"/>
          <a:chOff x="0" y="0"/>
          <a:chExt cx="0" cy="0"/>
        </a:xfrm>
      </p:grpSpPr>
      <p:sp>
        <p:nvSpPr>
          <p:cNvPr id="113" name="Google Shape;113;p1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11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15" name="Google Shape;115;p11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6" name="Google Shape;116;p1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9" name="Shape 119"/>
        <p:cNvGrpSpPr/>
        <p:nvPr/>
      </p:nvGrpSpPr>
      <p:grpSpPr>
        <a:xfrm>
          <a:off x="0" y="0"/>
          <a:ext cx="0" cy="0"/>
          <a:chOff x="0" y="0"/>
          <a:chExt cx="0" cy="0"/>
        </a:xfrm>
      </p:grpSpPr>
      <p:sp>
        <p:nvSpPr>
          <p:cNvPr id="120" name="Google Shape;120;p11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117"/>
          <p:cNvSpPr/>
          <p:nvPr>
            <p:ph idx="2" type="pic"/>
          </p:nvPr>
        </p:nvSpPr>
        <p:spPr>
          <a:xfrm>
            <a:off x="5183188" y="987425"/>
            <a:ext cx="6172200" cy="4873625"/>
          </a:xfrm>
          <a:prstGeom prst="rect">
            <a:avLst/>
          </a:prstGeom>
          <a:noFill/>
          <a:ln>
            <a:noFill/>
          </a:ln>
        </p:spPr>
      </p:sp>
      <p:sp>
        <p:nvSpPr>
          <p:cNvPr id="122" name="Google Shape;122;p11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3" name="Google Shape;123;p1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6" name="Shape 126"/>
        <p:cNvGrpSpPr/>
        <p:nvPr/>
      </p:nvGrpSpPr>
      <p:grpSpPr>
        <a:xfrm>
          <a:off x="0" y="0"/>
          <a:ext cx="0" cy="0"/>
          <a:chOff x="0" y="0"/>
          <a:chExt cx="0" cy="0"/>
        </a:xfrm>
      </p:grpSpPr>
      <p:sp>
        <p:nvSpPr>
          <p:cNvPr id="127" name="Google Shape;127;p1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11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1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2" name="Shape 132"/>
        <p:cNvGrpSpPr/>
        <p:nvPr/>
      </p:nvGrpSpPr>
      <p:grpSpPr>
        <a:xfrm>
          <a:off x="0" y="0"/>
          <a:ext cx="0" cy="0"/>
          <a:chOff x="0" y="0"/>
          <a:chExt cx="0" cy="0"/>
        </a:xfrm>
      </p:grpSpPr>
      <p:sp>
        <p:nvSpPr>
          <p:cNvPr id="133" name="Google Shape;133;p11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11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1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6" name="Shape 146"/>
        <p:cNvGrpSpPr/>
        <p:nvPr/>
      </p:nvGrpSpPr>
      <p:grpSpPr>
        <a:xfrm>
          <a:off x="0" y="0"/>
          <a:ext cx="0" cy="0"/>
          <a:chOff x="0" y="0"/>
          <a:chExt cx="0" cy="0"/>
        </a:xfrm>
      </p:grpSpPr>
      <p:sp>
        <p:nvSpPr>
          <p:cNvPr id="147" name="Google Shape;147;p94"/>
          <p:cNvSpPr txBox="1"/>
          <p:nvPr>
            <p:ph type="ctrTitle"/>
          </p:nvPr>
        </p:nvSpPr>
        <p:spPr>
          <a:xfrm>
            <a:off x="1066802" y="1122363"/>
            <a:ext cx="6211185" cy="230524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94"/>
          <p:cNvSpPr txBox="1"/>
          <p:nvPr>
            <p:ph idx="1" type="subTitle"/>
          </p:nvPr>
        </p:nvSpPr>
        <p:spPr>
          <a:xfrm>
            <a:off x="1066802" y="3549048"/>
            <a:ext cx="5029199" cy="1956278"/>
          </a:xfrm>
          <a:prstGeom prst="rect">
            <a:avLst/>
          </a:prstGeom>
          <a:noFill/>
          <a:ln>
            <a:noFill/>
          </a:ln>
        </p:spPr>
        <p:txBody>
          <a:bodyPr anchorCtr="0" anchor="t" bIns="45700" lIns="91425" spcFirstLastPara="1" rIns="91425" wrap="square" tIns="45700">
            <a:normAutofit/>
          </a:bodyPr>
          <a:lstStyle>
            <a:lvl1pPr lvl="0" algn="l">
              <a:lnSpc>
                <a:spcPct val="120000"/>
              </a:lnSpc>
              <a:spcBef>
                <a:spcPts val="1000"/>
              </a:spcBef>
              <a:spcAft>
                <a:spcPts val="0"/>
              </a:spcAft>
              <a:buClr>
                <a:schemeClr val="dk1"/>
              </a:buClr>
              <a:buSzPts val="2000"/>
              <a:buNone/>
              <a:defRPr sz="2000"/>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9" name="Google Shape;149;p94"/>
          <p:cNvSpPr txBox="1"/>
          <p:nvPr>
            <p:ph idx="10" type="dt"/>
          </p:nvPr>
        </p:nvSpPr>
        <p:spPr>
          <a:xfrm>
            <a:off x="133017" y="119686"/>
            <a:ext cx="265350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94"/>
          <p:cNvSpPr txBox="1"/>
          <p:nvPr>
            <p:ph idx="11" type="ftr"/>
          </p:nvPr>
        </p:nvSpPr>
        <p:spPr>
          <a:xfrm>
            <a:off x="1066802" y="6247247"/>
            <a:ext cx="220787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94"/>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52" name="Google Shape;152;p94"/>
          <p:cNvPicPr preferRelativeResize="0"/>
          <p:nvPr/>
        </p:nvPicPr>
        <p:blipFill rotWithShape="1">
          <a:blip r:embed="rId2">
            <a:alphaModFix/>
          </a:blip>
          <a:srcRect b="-2" l="0" r="-2" t="15665"/>
          <a:stretch/>
        </p:blipFill>
        <p:spPr>
          <a:xfrm>
            <a:off x="4594290" y="3125587"/>
            <a:ext cx="7597711" cy="3732415"/>
          </a:xfrm>
          <a:custGeom>
            <a:rect b="b" l="l" r="r" t="t"/>
            <a:pathLst>
              <a:path extrusionOk="0" h="5461668" w="11117786">
                <a:moveTo>
                  <a:pt x="8405044" y="556"/>
                </a:moveTo>
                <a:cubicBezTo>
                  <a:pt x="9352032" y="16286"/>
                  <a:pt x="10286979" y="365912"/>
                  <a:pt x="11020445" y="1026616"/>
                </a:cubicBezTo>
                <a:lnTo>
                  <a:pt x="11117786" y="1118772"/>
                </a:lnTo>
                <a:lnTo>
                  <a:pt x="11117786" y="5461668"/>
                </a:lnTo>
                <a:lnTo>
                  <a:pt x="0" y="5461668"/>
                </a:lnTo>
                <a:lnTo>
                  <a:pt x="5948238" y="794249"/>
                </a:lnTo>
                <a:lnTo>
                  <a:pt x="6031446" y="732263"/>
                </a:lnTo>
                <a:cubicBezTo>
                  <a:pt x="6681002" y="273556"/>
                  <a:pt x="7425315" y="34333"/>
                  <a:pt x="8171801" y="3441"/>
                </a:cubicBezTo>
                <a:cubicBezTo>
                  <a:pt x="8249560" y="222"/>
                  <a:pt x="8327343" y="-734"/>
                  <a:pt x="8405044" y="556"/>
                </a:cubicBezTo>
                <a:close/>
              </a:path>
            </a:pathLst>
          </a:cu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3" name="Shape 153"/>
        <p:cNvGrpSpPr/>
        <p:nvPr/>
      </p:nvGrpSpPr>
      <p:grpSpPr>
        <a:xfrm>
          <a:off x="0" y="0"/>
          <a:ext cx="0" cy="0"/>
          <a:chOff x="0" y="0"/>
          <a:chExt cx="0" cy="0"/>
        </a:xfrm>
      </p:grpSpPr>
      <p:sp>
        <p:nvSpPr>
          <p:cNvPr id="154" name="Google Shape;154;p95"/>
          <p:cNvSpPr txBox="1"/>
          <p:nvPr>
            <p:ph type="title"/>
          </p:nvPr>
        </p:nvSpPr>
        <p:spPr>
          <a:xfrm>
            <a:off x="1066801" y="456073"/>
            <a:ext cx="8824885" cy="95366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95"/>
          <p:cNvSpPr txBox="1"/>
          <p:nvPr>
            <p:ph idx="1" type="body"/>
          </p:nvPr>
        </p:nvSpPr>
        <p:spPr>
          <a:xfrm>
            <a:off x="1069849" y="1527142"/>
            <a:ext cx="8821837" cy="432575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95"/>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95"/>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95"/>
          <p:cNvSpPr txBox="1"/>
          <p:nvPr>
            <p:ph idx="12" type="sldNum"/>
          </p:nvPr>
        </p:nvSpPr>
        <p:spPr>
          <a:xfrm>
            <a:off x="11401301" y="6425485"/>
            <a:ext cx="61569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59" name="Google Shape;159;p95"/>
          <p:cNvPicPr preferRelativeResize="0"/>
          <p:nvPr/>
        </p:nvPicPr>
        <p:blipFill rotWithShape="1">
          <a:blip r:embed="rId2">
            <a:alphaModFix amt="20000"/>
          </a:blip>
          <a:srcRect b="-2" l="0" r="-2" t="15665"/>
          <a:stretch/>
        </p:blipFill>
        <p:spPr>
          <a:xfrm>
            <a:off x="7267545" y="4438837"/>
            <a:ext cx="4924457" cy="2419165"/>
          </a:xfrm>
          <a:custGeom>
            <a:rect b="b" l="l" r="r" t="t"/>
            <a:pathLst>
              <a:path extrusionOk="0" h="5461668" w="11117786">
                <a:moveTo>
                  <a:pt x="8405044" y="556"/>
                </a:moveTo>
                <a:cubicBezTo>
                  <a:pt x="9352032" y="16286"/>
                  <a:pt x="10286979" y="365912"/>
                  <a:pt x="11020445" y="1026616"/>
                </a:cubicBezTo>
                <a:lnTo>
                  <a:pt x="11117786" y="1118772"/>
                </a:lnTo>
                <a:lnTo>
                  <a:pt x="11117786" y="5461668"/>
                </a:lnTo>
                <a:lnTo>
                  <a:pt x="0" y="5461668"/>
                </a:lnTo>
                <a:lnTo>
                  <a:pt x="5948238" y="794249"/>
                </a:lnTo>
                <a:lnTo>
                  <a:pt x="6031446" y="732263"/>
                </a:lnTo>
                <a:cubicBezTo>
                  <a:pt x="6681002" y="273556"/>
                  <a:pt x="7425315" y="34333"/>
                  <a:pt x="8171801" y="3441"/>
                </a:cubicBezTo>
                <a:cubicBezTo>
                  <a:pt x="8249560" y="222"/>
                  <a:pt x="8327343" y="-734"/>
                  <a:pt x="8405044" y="556"/>
                </a:cubicBezTo>
                <a:close/>
              </a:path>
            </a:pathLst>
          </a:cu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9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0" name="Shape 160"/>
        <p:cNvGrpSpPr/>
        <p:nvPr/>
      </p:nvGrpSpPr>
      <p:grpSpPr>
        <a:xfrm>
          <a:off x="0" y="0"/>
          <a:ext cx="0" cy="0"/>
          <a:chOff x="0" y="0"/>
          <a:chExt cx="0" cy="0"/>
        </a:xfrm>
      </p:grpSpPr>
      <p:sp>
        <p:nvSpPr>
          <p:cNvPr id="161" name="Google Shape;161;p96"/>
          <p:cNvSpPr txBox="1"/>
          <p:nvPr>
            <p:ph type="title"/>
          </p:nvPr>
        </p:nvSpPr>
        <p:spPr>
          <a:xfrm>
            <a:off x="1066801" y="456073"/>
            <a:ext cx="8824885" cy="95366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96"/>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96"/>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96"/>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65" name="Google Shape;165;p96"/>
          <p:cNvPicPr preferRelativeResize="0"/>
          <p:nvPr/>
        </p:nvPicPr>
        <p:blipFill rotWithShape="1">
          <a:blip r:embed="rId2">
            <a:alphaModFix amt="50000"/>
          </a:blip>
          <a:srcRect b="-2" l="0" r="-2" t="15665"/>
          <a:stretch/>
        </p:blipFill>
        <p:spPr>
          <a:xfrm>
            <a:off x="10123714" y="5841945"/>
            <a:ext cx="2068288" cy="1016057"/>
          </a:xfrm>
          <a:custGeom>
            <a:rect b="b" l="l" r="r" t="t"/>
            <a:pathLst>
              <a:path extrusionOk="0" h="5461668" w="11117786">
                <a:moveTo>
                  <a:pt x="8405044" y="556"/>
                </a:moveTo>
                <a:cubicBezTo>
                  <a:pt x="9352032" y="16286"/>
                  <a:pt x="10286979" y="365912"/>
                  <a:pt x="11020445" y="1026616"/>
                </a:cubicBezTo>
                <a:lnTo>
                  <a:pt x="11117786" y="1118772"/>
                </a:lnTo>
                <a:lnTo>
                  <a:pt x="11117786" y="5461668"/>
                </a:lnTo>
                <a:lnTo>
                  <a:pt x="0" y="5461668"/>
                </a:lnTo>
                <a:lnTo>
                  <a:pt x="5948238" y="794249"/>
                </a:lnTo>
                <a:lnTo>
                  <a:pt x="6031446" y="732263"/>
                </a:lnTo>
                <a:cubicBezTo>
                  <a:pt x="6681002" y="273556"/>
                  <a:pt x="7425315" y="34333"/>
                  <a:pt x="8171801" y="3441"/>
                </a:cubicBezTo>
                <a:cubicBezTo>
                  <a:pt x="8249560" y="222"/>
                  <a:pt x="8327343" y="-734"/>
                  <a:pt x="8405044" y="556"/>
                </a:cubicBezTo>
                <a:close/>
              </a:path>
            </a:pathLst>
          </a:cu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6" name="Shape 166"/>
        <p:cNvGrpSpPr/>
        <p:nvPr/>
      </p:nvGrpSpPr>
      <p:grpSpPr>
        <a:xfrm>
          <a:off x="0" y="0"/>
          <a:ext cx="0" cy="0"/>
          <a:chOff x="0" y="0"/>
          <a:chExt cx="0" cy="0"/>
        </a:xfrm>
      </p:grpSpPr>
      <p:sp>
        <p:nvSpPr>
          <p:cNvPr id="167" name="Google Shape;167;p132"/>
          <p:cNvSpPr txBox="1"/>
          <p:nvPr>
            <p:ph type="title"/>
          </p:nvPr>
        </p:nvSpPr>
        <p:spPr>
          <a:xfrm>
            <a:off x="1066801" y="456073"/>
            <a:ext cx="8824885" cy="95366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13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13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132"/>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132"/>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132"/>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73" name="Google Shape;173;p132"/>
          <p:cNvPicPr preferRelativeResize="0"/>
          <p:nvPr/>
        </p:nvPicPr>
        <p:blipFill rotWithShape="1">
          <a:blip r:embed="rId2">
            <a:alphaModFix amt="50000"/>
          </a:blip>
          <a:srcRect b="-2" l="0" r="-2" t="15665"/>
          <a:stretch/>
        </p:blipFill>
        <p:spPr>
          <a:xfrm>
            <a:off x="10526486" y="6039809"/>
            <a:ext cx="1665516" cy="818193"/>
          </a:xfrm>
          <a:custGeom>
            <a:rect b="b" l="l" r="r" t="t"/>
            <a:pathLst>
              <a:path extrusionOk="0" h="5461668" w="11117786">
                <a:moveTo>
                  <a:pt x="8405044" y="556"/>
                </a:moveTo>
                <a:cubicBezTo>
                  <a:pt x="9352032" y="16286"/>
                  <a:pt x="10286979" y="365912"/>
                  <a:pt x="11020445" y="1026616"/>
                </a:cubicBezTo>
                <a:lnTo>
                  <a:pt x="11117786" y="1118772"/>
                </a:lnTo>
                <a:lnTo>
                  <a:pt x="11117786" y="5461668"/>
                </a:lnTo>
                <a:lnTo>
                  <a:pt x="0" y="5461668"/>
                </a:lnTo>
                <a:lnTo>
                  <a:pt x="5948238" y="794249"/>
                </a:lnTo>
                <a:lnTo>
                  <a:pt x="6031446" y="732263"/>
                </a:lnTo>
                <a:cubicBezTo>
                  <a:pt x="6681002" y="273556"/>
                  <a:pt x="7425315" y="34333"/>
                  <a:pt x="8171801" y="3441"/>
                </a:cubicBezTo>
                <a:cubicBezTo>
                  <a:pt x="8249560" y="222"/>
                  <a:pt x="8327343" y="-734"/>
                  <a:pt x="8405044" y="556"/>
                </a:cubicBezTo>
                <a:close/>
              </a:path>
            </a:pathLst>
          </a:cu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74" name="Shape 174"/>
        <p:cNvGrpSpPr/>
        <p:nvPr/>
      </p:nvGrpSpPr>
      <p:grpSpPr>
        <a:xfrm>
          <a:off x="0" y="0"/>
          <a:ext cx="0" cy="0"/>
          <a:chOff x="0" y="0"/>
          <a:chExt cx="0" cy="0"/>
        </a:xfrm>
      </p:grpSpPr>
      <p:sp>
        <p:nvSpPr>
          <p:cNvPr id="175" name="Google Shape;175;p133"/>
          <p:cNvSpPr txBox="1"/>
          <p:nvPr>
            <p:ph type="title"/>
          </p:nvPr>
        </p:nvSpPr>
        <p:spPr>
          <a:xfrm>
            <a:off x="1066801" y="456073"/>
            <a:ext cx="8824885" cy="95366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133"/>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133"/>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133"/>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type="secHead">
  <p:cSld name="SECTION_HEADER">
    <p:spTree>
      <p:nvGrpSpPr>
        <p:cNvPr id="179" name="Shape 179"/>
        <p:cNvGrpSpPr/>
        <p:nvPr/>
      </p:nvGrpSpPr>
      <p:grpSpPr>
        <a:xfrm>
          <a:off x="0" y="0"/>
          <a:ext cx="0" cy="0"/>
          <a:chOff x="0" y="0"/>
          <a:chExt cx="0" cy="0"/>
        </a:xfrm>
      </p:grpSpPr>
      <p:sp>
        <p:nvSpPr>
          <p:cNvPr id="180" name="Google Shape;180;p13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13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rgbClr val="888888"/>
              </a:buClr>
              <a:buSzPts val="2400"/>
              <a:buNone/>
              <a:defRPr sz="2400">
                <a:solidFill>
                  <a:srgbClr val="888888"/>
                </a:solidFill>
              </a:defRPr>
            </a:lvl1pPr>
            <a:lvl2pPr indent="-228600" lvl="1" marL="914400" algn="l">
              <a:lnSpc>
                <a:spcPct val="120000"/>
              </a:lnSpc>
              <a:spcBef>
                <a:spcPts val="500"/>
              </a:spcBef>
              <a:spcAft>
                <a:spcPts val="0"/>
              </a:spcAft>
              <a:buClr>
                <a:srgbClr val="888888"/>
              </a:buClr>
              <a:buSzPts val="2000"/>
              <a:buNone/>
              <a:defRPr sz="2000">
                <a:solidFill>
                  <a:srgbClr val="888888"/>
                </a:solidFill>
              </a:defRPr>
            </a:lvl2pPr>
            <a:lvl3pPr indent="-228600" lvl="2" marL="1371600" algn="l">
              <a:lnSpc>
                <a:spcPct val="120000"/>
              </a:lnSpc>
              <a:spcBef>
                <a:spcPts val="500"/>
              </a:spcBef>
              <a:spcAft>
                <a:spcPts val="0"/>
              </a:spcAft>
              <a:buClr>
                <a:srgbClr val="888888"/>
              </a:buClr>
              <a:buSzPts val="1800"/>
              <a:buNone/>
              <a:defRPr sz="1800">
                <a:solidFill>
                  <a:srgbClr val="888888"/>
                </a:solidFill>
              </a:defRPr>
            </a:lvl3pPr>
            <a:lvl4pPr indent="-228600" lvl="3" marL="1828800" algn="l">
              <a:lnSpc>
                <a:spcPct val="120000"/>
              </a:lnSpc>
              <a:spcBef>
                <a:spcPts val="500"/>
              </a:spcBef>
              <a:spcAft>
                <a:spcPts val="0"/>
              </a:spcAft>
              <a:buClr>
                <a:srgbClr val="888888"/>
              </a:buClr>
              <a:buSzPts val="1600"/>
              <a:buNone/>
              <a:defRPr sz="1600">
                <a:solidFill>
                  <a:srgbClr val="888888"/>
                </a:solidFill>
              </a:defRPr>
            </a:lvl4pPr>
            <a:lvl5pPr indent="-228600" lvl="4" marL="2286000" algn="l">
              <a:lnSpc>
                <a:spcPct val="12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2" name="Google Shape;182;p134"/>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134"/>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134"/>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85" name="Google Shape;185;p134"/>
          <p:cNvPicPr preferRelativeResize="0"/>
          <p:nvPr/>
        </p:nvPicPr>
        <p:blipFill rotWithShape="1">
          <a:blip r:embed="rId2">
            <a:alphaModFix amt="50000"/>
          </a:blip>
          <a:srcRect b="-2" l="0" r="-2" t="15665"/>
          <a:stretch/>
        </p:blipFill>
        <p:spPr>
          <a:xfrm>
            <a:off x="7267545" y="4438837"/>
            <a:ext cx="4924457" cy="2419165"/>
          </a:xfrm>
          <a:custGeom>
            <a:rect b="b" l="l" r="r" t="t"/>
            <a:pathLst>
              <a:path extrusionOk="0" h="5461668" w="11117786">
                <a:moveTo>
                  <a:pt x="8405044" y="556"/>
                </a:moveTo>
                <a:cubicBezTo>
                  <a:pt x="9352032" y="16286"/>
                  <a:pt x="10286979" y="365912"/>
                  <a:pt x="11020445" y="1026616"/>
                </a:cubicBezTo>
                <a:lnTo>
                  <a:pt x="11117786" y="1118772"/>
                </a:lnTo>
                <a:lnTo>
                  <a:pt x="11117786" y="5461668"/>
                </a:lnTo>
                <a:lnTo>
                  <a:pt x="0" y="5461668"/>
                </a:lnTo>
                <a:lnTo>
                  <a:pt x="5948238" y="794249"/>
                </a:lnTo>
                <a:lnTo>
                  <a:pt x="6031446" y="732263"/>
                </a:lnTo>
                <a:cubicBezTo>
                  <a:pt x="6681002" y="273556"/>
                  <a:pt x="7425315" y="34333"/>
                  <a:pt x="8171801" y="3441"/>
                </a:cubicBezTo>
                <a:cubicBezTo>
                  <a:pt x="8249560" y="222"/>
                  <a:pt x="8327343" y="-734"/>
                  <a:pt x="8405044" y="556"/>
                </a:cubicBezTo>
                <a:close/>
              </a:path>
            </a:pathLst>
          </a:cu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6" name="Shape 186"/>
        <p:cNvGrpSpPr/>
        <p:nvPr/>
      </p:nvGrpSpPr>
      <p:grpSpPr>
        <a:xfrm>
          <a:off x="0" y="0"/>
          <a:ext cx="0" cy="0"/>
          <a:chOff x="0" y="0"/>
          <a:chExt cx="0" cy="0"/>
        </a:xfrm>
      </p:grpSpPr>
      <p:sp>
        <p:nvSpPr>
          <p:cNvPr id="187" name="Google Shape;187;p135"/>
          <p:cNvSpPr txBox="1"/>
          <p:nvPr>
            <p:ph type="title"/>
          </p:nvPr>
        </p:nvSpPr>
        <p:spPr>
          <a:xfrm>
            <a:off x="1066801" y="456073"/>
            <a:ext cx="8824885" cy="95366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135"/>
          <p:cNvSpPr txBox="1"/>
          <p:nvPr>
            <p:ph idx="1" type="body"/>
          </p:nvPr>
        </p:nvSpPr>
        <p:spPr>
          <a:xfrm rot="5400000">
            <a:off x="3317893" y="-720901"/>
            <a:ext cx="4325750" cy="882183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135"/>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135"/>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135"/>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92" name="Google Shape;192;p135"/>
          <p:cNvPicPr preferRelativeResize="0"/>
          <p:nvPr/>
        </p:nvPicPr>
        <p:blipFill rotWithShape="1">
          <a:blip r:embed="rId2">
            <a:alphaModFix amt="50000"/>
          </a:blip>
          <a:srcRect b="-2" l="0" r="-2" t="15665"/>
          <a:stretch/>
        </p:blipFill>
        <p:spPr>
          <a:xfrm>
            <a:off x="8610600" y="5098620"/>
            <a:ext cx="3581402" cy="1759382"/>
          </a:xfrm>
          <a:custGeom>
            <a:rect b="b" l="l" r="r" t="t"/>
            <a:pathLst>
              <a:path extrusionOk="0" h="5461668" w="11117786">
                <a:moveTo>
                  <a:pt x="8405044" y="556"/>
                </a:moveTo>
                <a:cubicBezTo>
                  <a:pt x="9352032" y="16286"/>
                  <a:pt x="10286979" y="365912"/>
                  <a:pt x="11020445" y="1026616"/>
                </a:cubicBezTo>
                <a:lnTo>
                  <a:pt x="11117786" y="1118772"/>
                </a:lnTo>
                <a:lnTo>
                  <a:pt x="11117786" y="5461668"/>
                </a:lnTo>
                <a:lnTo>
                  <a:pt x="0" y="5461668"/>
                </a:lnTo>
                <a:lnTo>
                  <a:pt x="5948238" y="794249"/>
                </a:lnTo>
                <a:lnTo>
                  <a:pt x="6031446" y="732263"/>
                </a:lnTo>
                <a:cubicBezTo>
                  <a:pt x="6681002" y="273556"/>
                  <a:pt x="7425315" y="34333"/>
                  <a:pt x="8171801" y="3441"/>
                </a:cubicBezTo>
                <a:cubicBezTo>
                  <a:pt x="8249560" y="222"/>
                  <a:pt x="8327343" y="-734"/>
                  <a:pt x="8405044" y="556"/>
                </a:cubicBezTo>
                <a:close/>
              </a:path>
            </a:pathLst>
          </a:cu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3" name="Shape 193"/>
        <p:cNvGrpSpPr/>
        <p:nvPr/>
      </p:nvGrpSpPr>
      <p:grpSpPr>
        <a:xfrm>
          <a:off x="0" y="0"/>
          <a:ext cx="0" cy="0"/>
          <a:chOff x="0" y="0"/>
          <a:chExt cx="0" cy="0"/>
        </a:xfrm>
      </p:grpSpPr>
      <p:sp>
        <p:nvSpPr>
          <p:cNvPr id="194" name="Google Shape;194;p1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 name="Google Shape;195;p13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120000"/>
              </a:lnSpc>
              <a:spcBef>
                <a:spcPts val="1000"/>
              </a:spcBef>
              <a:spcAft>
                <a:spcPts val="0"/>
              </a:spcAft>
              <a:buClr>
                <a:schemeClr val="dk1"/>
              </a:buClr>
              <a:buSzPts val="3200"/>
              <a:buChar char="•"/>
              <a:defRPr sz="3200"/>
            </a:lvl1pPr>
            <a:lvl2pPr indent="-406400" lvl="1" marL="914400" algn="l">
              <a:lnSpc>
                <a:spcPct val="120000"/>
              </a:lnSpc>
              <a:spcBef>
                <a:spcPts val="500"/>
              </a:spcBef>
              <a:spcAft>
                <a:spcPts val="0"/>
              </a:spcAft>
              <a:buClr>
                <a:schemeClr val="dk1"/>
              </a:buClr>
              <a:buSzPts val="2800"/>
              <a:buChar char="–"/>
              <a:defRPr sz="2800"/>
            </a:lvl2pPr>
            <a:lvl3pPr indent="-381000" lvl="2" marL="1371600" algn="l">
              <a:lnSpc>
                <a:spcPct val="120000"/>
              </a:lnSpc>
              <a:spcBef>
                <a:spcPts val="500"/>
              </a:spcBef>
              <a:spcAft>
                <a:spcPts val="0"/>
              </a:spcAft>
              <a:buClr>
                <a:schemeClr val="dk1"/>
              </a:buClr>
              <a:buSzPts val="2400"/>
              <a:buChar char="•"/>
              <a:defRPr sz="2400"/>
            </a:lvl3pPr>
            <a:lvl4pPr indent="-355600" lvl="3" marL="1828800" algn="l">
              <a:lnSpc>
                <a:spcPct val="120000"/>
              </a:lnSpc>
              <a:spcBef>
                <a:spcPts val="500"/>
              </a:spcBef>
              <a:spcAft>
                <a:spcPts val="0"/>
              </a:spcAft>
              <a:buClr>
                <a:schemeClr val="dk1"/>
              </a:buClr>
              <a:buSzPts val="2000"/>
              <a:buChar char="–"/>
              <a:defRPr sz="2000"/>
            </a:lvl4pPr>
            <a:lvl5pPr indent="-355600" lvl="4" marL="2286000" algn="l">
              <a:lnSpc>
                <a:spcPct val="12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96" name="Google Shape;196;p13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400"/>
              <a:buNone/>
              <a:defRPr sz="1400"/>
            </a:lvl2pPr>
            <a:lvl3pPr indent="-228600" lvl="2" marL="1371600" algn="l">
              <a:lnSpc>
                <a:spcPct val="120000"/>
              </a:lnSpc>
              <a:spcBef>
                <a:spcPts val="500"/>
              </a:spcBef>
              <a:spcAft>
                <a:spcPts val="0"/>
              </a:spcAft>
              <a:buClr>
                <a:schemeClr val="dk1"/>
              </a:buClr>
              <a:buSzPts val="1200"/>
              <a:buNone/>
              <a:defRPr sz="1200"/>
            </a:lvl3pPr>
            <a:lvl4pPr indent="-228600" lvl="3" marL="1828800" algn="l">
              <a:lnSpc>
                <a:spcPct val="120000"/>
              </a:lnSpc>
              <a:spcBef>
                <a:spcPts val="500"/>
              </a:spcBef>
              <a:spcAft>
                <a:spcPts val="0"/>
              </a:spcAft>
              <a:buClr>
                <a:schemeClr val="dk1"/>
              </a:buClr>
              <a:buSzPts val="1000"/>
              <a:buNone/>
              <a:defRPr sz="1000"/>
            </a:lvl4pPr>
            <a:lvl5pPr indent="-228600" lvl="4" marL="2286000" algn="l">
              <a:lnSpc>
                <a:spcPct val="12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7" name="Google Shape;197;p136"/>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136"/>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136"/>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00" name="Google Shape;200;p136"/>
          <p:cNvPicPr preferRelativeResize="0"/>
          <p:nvPr/>
        </p:nvPicPr>
        <p:blipFill rotWithShape="1">
          <a:blip r:embed="rId2">
            <a:alphaModFix amt="50000"/>
          </a:blip>
          <a:srcRect b="-2" l="0" r="-2" t="15665"/>
          <a:stretch/>
        </p:blipFill>
        <p:spPr>
          <a:xfrm>
            <a:off x="7267545" y="4438837"/>
            <a:ext cx="4924457" cy="2419165"/>
          </a:xfrm>
          <a:custGeom>
            <a:rect b="b" l="l" r="r" t="t"/>
            <a:pathLst>
              <a:path extrusionOk="0" h="5461668" w="11117786">
                <a:moveTo>
                  <a:pt x="8405044" y="556"/>
                </a:moveTo>
                <a:cubicBezTo>
                  <a:pt x="9352032" y="16286"/>
                  <a:pt x="10286979" y="365912"/>
                  <a:pt x="11020445" y="1026616"/>
                </a:cubicBezTo>
                <a:lnTo>
                  <a:pt x="11117786" y="1118772"/>
                </a:lnTo>
                <a:lnTo>
                  <a:pt x="11117786" y="5461668"/>
                </a:lnTo>
                <a:lnTo>
                  <a:pt x="0" y="5461668"/>
                </a:lnTo>
                <a:lnTo>
                  <a:pt x="5948238" y="794249"/>
                </a:lnTo>
                <a:lnTo>
                  <a:pt x="6031446" y="732263"/>
                </a:lnTo>
                <a:cubicBezTo>
                  <a:pt x="6681002" y="273556"/>
                  <a:pt x="7425315" y="34333"/>
                  <a:pt x="8171801" y="3441"/>
                </a:cubicBezTo>
                <a:cubicBezTo>
                  <a:pt x="8249560" y="222"/>
                  <a:pt x="8327343" y="-734"/>
                  <a:pt x="8405044" y="556"/>
                </a:cubicBezTo>
                <a:close/>
              </a:path>
            </a:pathLst>
          </a:cu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1" name="Shape 201"/>
        <p:cNvGrpSpPr/>
        <p:nvPr/>
      </p:nvGrpSpPr>
      <p:grpSpPr>
        <a:xfrm>
          <a:off x="0" y="0"/>
          <a:ext cx="0" cy="0"/>
          <a:chOff x="0" y="0"/>
          <a:chExt cx="0" cy="0"/>
        </a:xfrm>
      </p:grpSpPr>
      <p:sp>
        <p:nvSpPr>
          <p:cNvPr id="202" name="Google Shape;202;p1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3" name="Google Shape;203;p137"/>
          <p:cNvSpPr/>
          <p:nvPr>
            <p:ph idx="2" type="pic"/>
          </p:nvPr>
        </p:nvSpPr>
        <p:spPr>
          <a:xfrm>
            <a:off x="5183188" y="987425"/>
            <a:ext cx="6172200" cy="4873625"/>
          </a:xfrm>
          <a:prstGeom prst="rect">
            <a:avLst/>
          </a:prstGeom>
          <a:noFill/>
          <a:ln>
            <a:noFill/>
          </a:ln>
        </p:spPr>
      </p:sp>
      <p:sp>
        <p:nvSpPr>
          <p:cNvPr id="204" name="Google Shape;204;p13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400"/>
              <a:buNone/>
              <a:defRPr sz="1400"/>
            </a:lvl2pPr>
            <a:lvl3pPr indent="-228600" lvl="2" marL="1371600" algn="l">
              <a:lnSpc>
                <a:spcPct val="120000"/>
              </a:lnSpc>
              <a:spcBef>
                <a:spcPts val="500"/>
              </a:spcBef>
              <a:spcAft>
                <a:spcPts val="0"/>
              </a:spcAft>
              <a:buClr>
                <a:schemeClr val="dk1"/>
              </a:buClr>
              <a:buSzPts val="1200"/>
              <a:buNone/>
              <a:defRPr sz="1200"/>
            </a:lvl3pPr>
            <a:lvl4pPr indent="-228600" lvl="3" marL="1828800" algn="l">
              <a:lnSpc>
                <a:spcPct val="120000"/>
              </a:lnSpc>
              <a:spcBef>
                <a:spcPts val="500"/>
              </a:spcBef>
              <a:spcAft>
                <a:spcPts val="0"/>
              </a:spcAft>
              <a:buClr>
                <a:schemeClr val="dk1"/>
              </a:buClr>
              <a:buSzPts val="1000"/>
              <a:buNone/>
              <a:defRPr sz="1000"/>
            </a:lvl4pPr>
            <a:lvl5pPr indent="-228600" lvl="4" marL="2286000" algn="l">
              <a:lnSpc>
                <a:spcPct val="12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5" name="Google Shape;205;p137"/>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137"/>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137"/>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08" name="Google Shape;208;p137"/>
          <p:cNvPicPr preferRelativeResize="0"/>
          <p:nvPr/>
        </p:nvPicPr>
        <p:blipFill rotWithShape="1">
          <a:blip r:embed="rId2">
            <a:alphaModFix amt="50000"/>
          </a:blip>
          <a:srcRect b="-2" l="0" r="-2" t="15665"/>
          <a:stretch/>
        </p:blipFill>
        <p:spPr>
          <a:xfrm>
            <a:off x="10145486" y="5852640"/>
            <a:ext cx="2046516" cy="1005362"/>
          </a:xfrm>
          <a:custGeom>
            <a:rect b="b" l="l" r="r" t="t"/>
            <a:pathLst>
              <a:path extrusionOk="0" h="5461668" w="11117786">
                <a:moveTo>
                  <a:pt x="8405044" y="556"/>
                </a:moveTo>
                <a:cubicBezTo>
                  <a:pt x="9352032" y="16286"/>
                  <a:pt x="10286979" y="365912"/>
                  <a:pt x="11020445" y="1026616"/>
                </a:cubicBezTo>
                <a:lnTo>
                  <a:pt x="11117786" y="1118772"/>
                </a:lnTo>
                <a:lnTo>
                  <a:pt x="11117786" y="5461668"/>
                </a:lnTo>
                <a:lnTo>
                  <a:pt x="0" y="5461668"/>
                </a:lnTo>
                <a:lnTo>
                  <a:pt x="5948238" y="794249"/>
                </a:lnTo>
                <a:lnTo>
                  <a:pt x="6031446" y="732263"/>
                </a:lnTo>
                <a:cubicBezTo>
                  <a:pt x="6681002" y="273556"/>
                  <a:pt x="7425315" y="34333"/>
                  <a:pt x="8171801" y="3441"/>
                </a:cubicBezTo>
                <a:cubicBezTo>
                  <a:pt x="8249560" y="222"/>
                  <a:pt x="8327343" y="-734"/>
                  <a:pt x="8405044" y="556"/>
                </a:cubicBezTo>
                <a:close/>
              </a:path>
            </a:pathLst>
          </a:cu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9" name="Shape 209"/>
        <p:cNvGrpSpPr/>
        <p:nvPr/>
      </p:nvGrpSpPr>
      <p:grpSpPr>
        <a:xfrm>
          <a:off x="0" y="0"/>
          <a:ext cx="0" cy="0"/>
          <a:chOff x="0" y="0"/>
          <a:chExt cx="0" cy="0"/>
        </a:xfrm>
      </p:grpSpPr>
      <p:sp>
        <p:nvSpPr>
          <p:cNvPr id="210" name="Google Shape;210;p138"/>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138"/>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138"/>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13" name="Google Shape;213;p138"/>
          <p:cNvPicPr preferRelativeResize="0"/>
          <p:nvPr/>
        </p:nvPicPr>
        <p:blipFill rotWithShape="1">
          <a:blip r:embed="rId2">
            <a:alphaModFix amt="50000"/>
          </a:blip>
          <a:srcRect b="-2" l="0" r="-2" t="15665"/>
          <a:stretch/>
        </p:blipFill>
        <p:spPr>
          <a:xfrm>
            <a:off x="9416143" y="5494347"/>
            <a:ext cx="2775859" cy="1363655"/>
          </a:xfrm>
          <a:custGeom>
            <a:rect b="b" l="l" r="r" t="t"/>
            <a:pathLst>
              <a:path extrusionOk="0" h="5461668" w="11117786">
                <a:moveTo>
                  <a:pt x="8405044" y="556"/>
                </a:moveTo>
                <a:cubicBezTo>
                  <a:pt x="9352032" y="16286"/>
                  <a:pt x="10286979" y="365912"/>
                  <a:pt x="11020445" y="1026616"/>
                </a:cubicBezTo>
                <a:lnTo>
                  <a:pt x="11117786" y="1118772"/>
                </a:lnTo>
                <a:lnTo>
                  <a:pt x="11117786" y="5461668"/>
                </a:lnTo>
                <a:lnTo>
                  <a:pt x="0" y="5461668"/>
                </a:lnTo>
                <a:lnTo>
                  <a:pt x="5948238" y="794249"/>
                </a:lnTo>
                <a:lnTo>
                  <a:pt x="6031446" y="732263"/>
                </a:lnTo>
                <a:cubicBezTo>
                  <a:pt x="6681002" y="273556"/>
                  <a:pt x="7425315" y="34333"/>
                  <a:pt x="8171801" y="3441"/>
                </a:cubicBezTo>
                <a:cubicBezTo>
                  <a:pt x="8249560" y="222"/>
                  <a:pt x="8327343" y="-734"/>
                  <a:pt x="8405044" y="556"/>
                </a:cubicBezTo>
                <a:close/>
              </a:path>
            </a:pathLst>
          </a:cu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14" name="Shape 214"/>
        <p:cNvGrpSpPr/>
        <p:nvPr/>
      </p:nvGrpSpPr>
      <p:grpSpPr>
        <a:xfrm>
          <a:off x="0" y="0"/>
          <a:ext cx="0" cy="0"/>
          <a:chOff x="0" y="0"/>
          <a:chExt cx="0" cy="0"/>
        </a:xfrm>
      </p:grpSpPr>
      <p:sp>
        <p:nvSpPr>
          <p:cNvPr id="215" name="Google Shape;215;p1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 name="Google Shape;216;p13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1000"/>
              </a:spcBef>
              <a:spcAft>
                <a:spcPts val="0"/>
              </a:spcAft>
              <a:buClr>
                <a:schemeClr val="dk1"/>
              </a:buClr>
              <a:buSzPts val="2400"/>
              <a:buNone/>
              <a:defRPr sz="2400"/>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7" name="Google Shape;217;p139"/>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139"/>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139"/>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20" name="Google Shape;220;p139"/>
          <p:cNvPicPr preferRelativeResize="0"/>
          <p:nvPr/>
        </p:nvPicPr>
        <p:blipFill rotWithShape="1">
          <a:blip r:embed="rId2">
            <a:alphaModFix amt="50000"/>
          </a:blip>
          <a:srcRect b="-2" l="0" r="-2" t="15665"/>
          <a:stretch/>
        </p:blipFill>
        <p:spPr>
          <a:xfrm>
            <a:off x="8610600" y="5098620"/>
            <a:ext cx="3581402" cy="1759382"/>
          </a:xfrm>
          <a:custGeom>
            <a:rect b="b" l="l" r="r" t="t"/>
            <a:pathLst>
              <a:path extrusionOk="0" h="5461668" w="11117786">
                <a:moveTo>
                  <a:pt x="8405044" y="556"/>
                </a:moveTo>
                <a:cubicBezTo>
                  <a:pt x="9352032" y="16286"/>
                  <a:pt x="10286979" y="365912"/>
                  <a:pt x="11020445" y="1026616"/>
                </a:cubicBezTo>
                <a:lnTo>
                  <a:pt x="11117786" y="1118772"/>
                </a:lnTo>
                <a:lnTo>
                  <a:pt x="11117786" y="5461668"/>
                </a:lnTo>
                <a:lnTo>
                  <a:pt x="0" y="5461668"/>
                </a:lnTo>
                <a:lnTo>
                  <a:pt x="5948238" y="794249"/>
                </a:lnTo>
                <a:lnTo>
                  <a:pt x="6031446" y="732263"/>
                </a:lnTo>
                <a:cubicBezTo>
                  <a:pt x="6681002" y="273556"/>
                  <a:pt x="7425315" y="34333"/>
                  <a:pt x="8171801" y="3441"/>
                </a:cubicBezTo>
                <a:cubicBezTo>
                  <a:pt x="8249560" y="222"/>
                  <a:pt x="8327343" y="-734"/>
                  <a:pt x="8405044" y="556"/>
                </a:cubicBezTo>
                <a:close/>
              </a:path>
            </a:pathLst>
          </a:cu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1" name="Shape 221"/>
        <p:cNvGrpSpPr/>
        <p:nvPr/>
      </p:nvGrpSpPr>
      <p:grpSpPr>
        <a:xfrm>
          <a:off x="0" y="0"/>
          <a:ext cx="0" cy="0"/>
          <a:chOff x="0" y="0"/>
          <a:chExt cx="0" cy="0"/>
        </a:xfrm>
      </p:grpSpPr>
      <p:sp>
        <p:nvSpPr>
          <p:cNvPr id="222" name="Google Shape;222;p140"/>
          <p:cNvSpPr txBox="1"/>
          <p:nvPr>
            <p:ph type="title"/>
          </p:nvPr>
        </p:nvSpPr>
        <p:spPr>
          <a:xfrm>
            <a:off x="839788" y="365125"/>
            <a:ext cx="1051560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14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2400"/>
              <a:buNone/>
              <a:defRPr b="1" sz="2400"/>
            </a:lvl1pPr>
            <a:lvl2pPr indent="-228600" lvl="1" marL="914400" algn="l">
              <a:lnSpc>
                <a:spcPct val="120000"/>
              </a:lnSpc>
              <a:spcBef>
                <a:spcPts val="500"/>
              </a:spcBef>
              <a:spcAft>
                <a:spcPts val="0"/>
              </a:spcAft>
              <a:buClr>
                <a:schemeClr val="dk1"/>
              </a:buClr>
              <a:buSzPts val="2000"/>
              <a:buNone/>
              <a:defRPr b="1" sz="2000"/>
            </a:lvl2pPr>
            <a:lvl3pPr indent="-228600" lvl="2" marL="1371600" algn="l">
              <a:lnSpc>
                <a:spcPct val="120000"/>
              </a:lnSpc>
              <a:spcBef>
                <a:spcPts val="500"/>
              </a:spcBef>
              <a:spcAft>
                <a:spcPts val="0"/>
              </a:spcAft>
              <a:buClr>
                <a:schemeClr val="dk1"/>
              </a:buClr>
              <a:buSzPts val="1800"/>
              <a:buNone/>
              <a:defRPr b="1" sz="1800"/>
            </a:lvl3pPr>
            <a:lvl4pPr indent="-228600" lvl="3" marL="1828800" algn="l">
              <a:lnSpc>
                <a:spcPct val="120000"/>
              </a:lnSpc>
              <a:spcBef>
                <a:spcPts val="500"/>
              </a:spcBef>
              <a:spcAft>
                <a:spcPts val="0"/>
              </a:spcAft>
              <a:buClr>
                <a:schemeClr val="dk1"/>
              </a:buClr>
              <a:buSzPts val="1600"/>
              <a:buNone/>
              <a:defRPr b="1" sz="1600"/>
            </a:lvl4pPr>
            <a:lvl5pPr indent="-228600" lvl="4" marL="2286000" algn="l">
              <a:lnSpc>
                <a:spcPct val="12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24" name="Google Shape;224;p14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14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2400"/>
              <a:buNone/>
              <a:defRPr b="1" sz="2400"/>
            </a:lvl1pPr>
            <a:lvl2pPr indent="-228600" lvl="1" marL="914400" algn="l">
              <a:lnSpc>
                <a:spcPct val="120000"/>
              </a:lnSpc>
              <a:spcBef>
                <a:spcPts val="500"/>
              </a:spcBef>
              <a:spcAft>
                <a:spcPts val="0"/>
              </a:spcAft>
              <a:buClr>
                <a:schemeClr val="dk1"/>
              </a:buClr>
              <a:buSzPts val="2000"/>
              <a:buNone/>
              <a:defRPr b="1" sz="2000"/>
            </a:lvl2pPr>
            <a:lvl3pPr indent="-228600" lvl="2" marL="1371600" algn="l">
              <a:lnSpc>
                <a:spcPct val="120000"/>
              </a:lnSpc>
              <a:spcBef>
                <a:spcPts val="500"/>
              </a:spcBef>
              <a:spcAft>
                <a:spcPts val="0"/>
              </a:spcAft>
              <a:buClr>
                <a:schemeClr val="dk1"/>
              </a:buClr>
              <a:buSzPts val="1800"/>
              <a:buNone/>
              <a:defRPr b="1" sz="1800"/>
            </a:lvl3pPr>
            <a:lvl4pPr indent="-228600" lvl="3" marL="1828800" algn="l">
              <a:lnSpc>
                <a:spcPct val="120000"/>
              </a:lnSpc>
              <a:spcBef>
                <a:spcPts val="500"/>
              </a:spcBef>
              <a:spcAft>
                <a:spcPts val="0"/>
              </a:spcAft>
              <a:buClr>
                <a:schemeClr val="dk1"/>
              </a:buClr>
              <a:buSzPts val="1600"/>
              <a:buNone/>
              <a:defRPr b="1" sz="1600"/>
            </a:lvl4pPr>
            <a:lvl5pPr indent="-228600" lvl="4" marL="2286000" algn="l">
              <a:lnSpc>
                <a:spcPct val="12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26" name="Google Shape;226;p14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140"/>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140"/>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140"/>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30" name="Shape 230"/>
        <p:cNvGrpSpPr/>
        <p:nvPr/>
      </p:nvGrpSpPr>
      <p:grpSpPr>
        <a:xfrm>
          <a:off x="0" y="0"/>
          <a:ext cx="0" cy="0"/>
          <a:chOff x="0" y="0"/>
          <a:chExt cx="0" cy="0"/>
        </a:xfrm>
      </p:grpSpPr>
      <p:sp>
        <p:nvSpPr>
          <p:cNvPr id="231" name="Google Shape;231;p141"/>
          <p:cNvSpPr txBox="1"/>
          <p:nvPr>
            <p:ph type="title"/>
          </p:nvPr>
        </p:nvSpPr>
        <p:spPr>
          <a:xfrm>
            <a:off x="1066801" y="456073"/>
            <a:ext cx="8824885" cy="95366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2" name="Google Shape;232;p141"/>
          <p:cNvSpPr txBox="1"/>
          <p:nvPr>
            <p:ph idx="1" type="body"/>
          </p:nvPr>
        </p:nvSpPr>
        <p:spPr>
          <a:xfrm>
            <a:off x="1069849" y="1527142"/>
            <a:ext cx="8821837" cy="432575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 name="Google Shape;233;p141"/>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141"/>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141"/>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36" name="Shape 236"/>
        <p:cNvGrpSpPr/>
        <p:nvPr/>
      </p:nvGrpSpPr>
      <p:grpSpPr>
        <a:xfrm>
          <a:off x="0" y="0"/>
          <a:ext cx="0" cy="0"/>
          <a:chOff x="0" y="0"/>
          <a:chExt cx="0" cy="0"/>
        </a:xfrm>
      </p:grpSpPr>
      <p:sp>
        <p:nvSpPr>
          <p:cNvPr id="237" name="Google Shape;237;p142"/>
          <p:cNvSpPr/>
          <p:nvPr/>
        </p:nvSpPr>
        <p:spPr>
          <a:xfrm>
            <a:off x="6284116" y="3378954"/>
            <a:ext cx="5907885" cy="3479046"/>
          </a:xfrm>
          <a:custGeom>
            <a:rect b="b" l="l" r="r" t="t"/>
            <a:pathLst>
              <a:path extrusionOk="0" h="3479046" w="5907885">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0">
                <a:schemeClr val="lt2"/>
              </a:gs>
              <a:gs pos="23000">
                <a:schemeClr val="lt2"/>
              </a:gs>
              <a:gs pos="100000">
                <a:srgbClr val="4B809F"/>
              </a:gs>
            </a:gsLst>
            <a:lin ang="4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 name="Google Shape;238;p142"/>
          <p:cNvSpPr/>
          <p:nvPr/>
        </p:nvSpPr>
        <p:spPr>
          <a:xfrm rot="10800000">
            <a:off x="2" y="0"/>
            <a:ext cx="2923855" cy="1479128"/>
          </a:xfrm>
          <a:custGeom>
            <a:rect b="b" l="l" r="r" t="t"/>
            <a:pathLst>
              <a:path extrusionOk="0" h="1479128" w="2923855">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0">
                <a:schemeClr val="lt2"/>
              </a:gs>
              <a:gs pos="33000">
                <a:schemeClr val="lt2"/>
              </a:gs>
              <a:gs pos="100000">
                <a:srgbClr val="4B809F"/>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9" name="Google Shape;239;p142"/>
          <p:cNvSpPr txBox="1"/>
          <p:nvPr>
            <p:ph type="title"/>
          </p:nvPr>
        </p:nvSpPr>
        <p:spPr>
          <a:xfrm>
            <a:off x="1066800" y="1709738"/>
            <a:ext cx="6455435" cy="29812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0" name="Google Shape;240;p142"/>
          <p:cNvSpPr txBox="1"/>
          <p:nvPr>
            <p:ph idx="1" type="body"/>
          </p:nvPr>
        </p:nvSpPr>
        <p:spPr>
          <a:xfrm>
            <a:off x="1066801" y="4759252"/>
            <a:ext cx="5397260" cy="95574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2000"/>
              <a:buNone/>
              <a:defRPr sz="2000">
                <a:solidFill>
                  <a:schemeClr val="dk1"/>
                </a:solidFill>
              </a:defRPr>
            </a:lvl1pPr>
            <a:lvl2pPr indent="-228600" lvl="1" marL="914400" algn="l">
              <a:lnSpc>
                <a:spcPct val="120000"/>
              </a:lnSpc>
              <a:spcBef>
                <a:spcPts val="500"/>
              </a:spcBef>
              <a:spcAft>
                <a:spcPts val="0"/>
              </a:spcAft>
              <a:buClr>
                <a:srgbClr val="888888"/>
              </a:buClr>
              <a:buSzPts val="2000"/>
              <a:buNone/>
              <a:defRPr sz="2000">
                <a:solidFill>
                  <a:srgbClr val="888888"/>
                </a:solidFill>
              </a:defRPr>
            </a:lvl2pPr>
            <a:lvl3pPr indent="-228600" lvl="2" marL="1371600" algn="l">
              <a:lnSpc>
                <a:spcPct val="120000"/>
              </a:lnSpc>
              <a:spcBef>
                <a:spcPts val="500"/>
              </a:spcBef>
              <a:spcAft>
                <a:spcPts val="0"/>
              </a:spcAft>
              <a:buClr>
                <a:srgbClr val="888888"/>
              </a:buClr>
              <a:buSzPts val="1800"/>
              <a:buNone/>
              <a:defRPr sz="1800">
                <a:solidFill>
                  <a:srgbClr val="888888"/>
                </a:solidFill>
              </a:defRPr>
            </a:lvl3pPr>
            <a:lvl4pPr indent="-228600" lvl="3" marL="1828800" algn="l">
              <a:lnSpc>
                <a:spcPct val="120000"/>
              </a:lnSpc>
              <a:spcBef>
                <a:spcPts val="500"/>
              </a:spcBef>
              <a:spcAft>
                <a:spcPts val="0"/>
              </a:spcAft>
              <a:buClr>
                <a:srgbClr val="888888"/>
              </a:buClr>
              <a:buSzPts val="1600"/>
              <a:buNone/>
              <a:defRPr sz="1600">
                <a:solidFill>
                  <a:srgbClr val="888888"/>
                </a:solidFill>
              </a:defRPr>
            </a:lvl4pPr>
            <a:lvl5pPr indent="-228600" lvl="4" marL="2286000" algn="l">
              <a:lnSpc>
                <a:spcPct val="12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41" name="Google Shape;241;p142"/>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142"/>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3" name="Google Shape;243;p142"/>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4" name="Shape 244"/>
        <p:cNvGrpSpPr/>
        <p:nvPr/>
      </p:nvGrpSpPr>
      <p:grpSpPr>
        <a:xfrm>
          <a:off x="0" y="0"/>
          <a:ext cx="0" cy="0"/>
          <a:chOff x="0" y="0"/>
          <a:chExt cx="0" cy="0"/>
        </a:xfrm>
      </p:grpSpPr>
      <p:sp>
        <p:nvSpPr>
          <p:cNvPr id="245" name="Google Shape;245;p143"/>
          <p:cNvSpPr txBox="1"/>
          <p:nvPr>
            <p:ph type="title"/>
          </p:nvPr>
        </p:nvSpPr>
        <p:spPr>
          <a:xfrm rot="5400000">
            <a:off x="7133431" y="1956594"/>
            <a:ext cx="5811838" cy="2628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p14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143"/>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143"/>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143"/>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4" name="Shape 254"/>
        <p:cNvGrpSpPr/>
        <p:nvPr/>
      </p:nvGrpSpPr>
      <p:grpSpPr>
        <a:xfrm>
          <a:off x="0" y="0"/>
          <a:ext cx="0" cy="0"/>
          <a:chOff x="0" y="0"/>
          <a:chExt cx="0" cy="0"/>
        </a:xfrm>
      </p:grpSpPr>
      <p:sp>
        <p:nvSpPr>
          <p:cNvPr id="255" name="Google Shape;255;p99"/>
          <p:cNvSpPr txBox="1"/>
          <p:nvPr>
            <p:ph type="ctrTitle"/>
          </p:nvPr>
        </p:nvSpPr>
        <p:spPr>
          <a:xfrm>
            <a:off x="914400" y="2130426"/>
            <a:ext cx="10363200" cy="1470025"/>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6" name="Google Shape;256;p99"/>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57" name="Google Shape;257;p9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p9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p9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260" name="Shape 260"/>
        <p:cNvGrpSpPr/>
        <p:nvPr/>
      </p:nvGrpSpPr>
      <p:grpSpPr>
        <a:xfrm>
          <a:off x="0" y="0"/>
          <a:ext cx="0" cy="0"/>
          <a:chOff x="0" y="0"/>
          <a:chExt cx="0" cy="0"/>
        </a:xfrm>
      </p:grpSpPr>
      <p:sp>
        <p:nvSpPr>
          <p:cNvPr id="261" name="Google Shape;261;p10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p10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p10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64" name="Google Shape;264;p100"/>
          <p:cNvSpPr/>
          <p:nvPr/>
        </p:nvSpPr>
        <p:spPr>
          <a:xfrm>
            <a:off x="1" y="1595"/>
            <a:ext cx="12199896" cy="914400"/>
          </a:xfrm>
          <a:prstGeom prst="rect">
            <a:avLst/>
          </a:prstGeom>
          <a:solidFill>
            <a:srgbClr val="0099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100"/>
          <p:cNvSpPr txBox="1"/>
          <p:nvPr>
            <p:ph type="ctrTitle"/>
          </p:nvPr>
        </p:nvSpPr>
        <p:spPr>
          <a:xfrm>
            <a:off x="575031" y="238658"/>
            <a:ext cx="9175053" cy="506413"/>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6" name="Google Shape;266;p100"/>
          <p:cNvSpPr txBox="1"/>
          <p:nvPr>
            <p:ph idx="1" type="body"/>
          </p:nvPr>
        </p:nvSpPr>
        <p:spPr>
          <a:xfrm>
            <a:off x="575032" y="2368550"/>
            <a:ext cx="9866489" cy="3492500"/>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7" name="Google Shape;267;p100"/>
          <p:cNvSpPr txBox="1"/>
          <p:nvPr>
            <p:ph idx="2" type="body"/>
          </p:nvPr>
        </p:nvSpPr>
        <p:spPr>
          <a:xfrm>
            <a:off x="569387" y="1660533"/>
            <a:ext cx="10606616" cy="69691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68" name="Shape 268"/>
        <p:cNvGrpSpPr/>
        <p:nvPr/>
      </p:nvGrpSpPr>
      <p:grpSpPr>
        <a:xfrm>
          <a:off x="0" y="0"/>
          <a:ext cx="0" cy="0"/>
          <a:chOff x="0" y="0"/>
          <a:chExt cx="0" cy="0"/>
        </a:xfrm>
      </p:grpSpPr>
      <p:sp>
        <p:nvSpPr>
          <p:cNvPr id="269" name="Google Shape;269;p10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0" name="Google Shape;270;p10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1" name="Google Shape;271;p10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72" name="Google Shape;272;p101"/>
          <p:cNvSpPr/>
          <p:nvPr>
            <p:ph idx="2" type="chart"/>
          </p:nvPr>
        </p:nvSpPr>
        <p:spPr>
          <a:xfrm>
            <a:off x="599486" y="2510370"/>
            <a:ext cx="9508773" cy="31623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3" name="Google Shape;273;p101"/>
          <p:cNvSpPr txBox="1"/>
          <p:nvPr>
            <p:ph idx="1" type="body"/>
          </p:nvPr>
        </p:nvSpPr>
        <p:spPr>
          <a:xfrm>
            <a:off x="599486" y="1659470"/>
            <a:ext cx="9508773" cy="8001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4" name="Google Shape;274;p101"/>
          <p:cNvSpPr/>
          <p:nvPr/>
        </p:nvSpPr>
        <p:spPr>
          <a:xfrm>
            <a:off x="1" y="1595"/>
            <a:ext cx="12199896" cy="914400"/>
          </a:xfrm>
          <a:prstGeom prst="rect">
            <a:avLst/>
          </a:prstGeom>
          <a:solidFill>
            <a:srgbClr val="0099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101"/>
          <p:cNvSpPr txBox="1"/>
          <p:nvPr>
            <p:ph type="ctrTitle"/>
          </p:nvPr>
        </p:nvSpPr>
        <p:spPr>
          <a:xfrm>
            <a:off x="586091" y="230188"/>
            <a:ext cx="9522168" cy="506413"/>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76" name="Shape 276"/>
        <p:cNvGrpSpPr/>
        <p:nvPr/>
      </p:nvGrpSpPr>
      <p:grpSpPr>
        <a:xfrm>
          <a:off x="0" y="0"/>
          <a:ext cx="0" cy="0"/>
          <a:chOff x="0" y="0"/>
          <a:chExt cx="0" cy="0"/>
        </a:xfrm>
      </p:grpSpPr>
      <p:sp>
        <p:nvSpPr>
          <p:cNvPr id="277" name="Google Shape;277;p10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10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p10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80" name="Google Shape;280;p102"/>
          <p:cNvSpPr/>
          <p:nvPr/>
        </p:nvSpPr>
        <p:spPr>
          <a:xfrm>
            <a:off x="0" y="0"/>
            <a:ext cx="12192000" cy="6858000"/>
          </a:xfrm>
          <a:prstGeom prst="rect">
            <a:avLst/>
          </a:prstGeom>
          <a:solidFill>
            <a:srgbClr val="0099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UNICEF logo_White.png" id="281" name="Google Shape;281;p102"/>
          <p:cNvPicPr preferRelativeResize="0"/>
          <p:nvPr/>
        </p:nvPicPr>
        <p:blipFill rotWithShape="1">
          <a:blip r:embed="rId2">
            <a:alphaModFix/>
          </a:blip>
          <a:srcRect b="0" l="0" r="0" t="0"/>
          <a:stretch/>
        </p:blipFill>
        <p:spPr>
          <a:xfrm>
            <a:off x="8721956" y="5917068"/>
            <a:ext cx="2683955" cy="483429"/>
          </a:xfrm>
          <a:prstGeom prst="rect">
            <a:avLst/>
          </a:prstGeom>
          <a:noFill/>
          <a:ln>
            <a:noFill/>
          </a:ln>
        </p:spPr>
      </p:pic>
      <p:sp>
        <p:nvSpPr>
          <p:cNvPr id="282" name="Google Shape;282;p102"/>
          <p:cNvSpPr txBox="1"/>
          <p:nvPr>
            <p:ph idx="1" type="body"/>
          </p:nvPr>
        </p:nvSpPr>
        <p:spPr>
          <a:xfrm>
            <a:off x="778933" y="393700"/>
            <a:ext cx="6096000" cy="272951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7142"/>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spcBef>
                <a:spcPts val="3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228600" lvl="2" marL="1371600" marR="0" rtl="0" algn="l">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228600" lvl="3" marL="1828800" marR="0" rtl="0" algn="l">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228600" lvl="4" marL="2286000" marR="0" rtl="0" algn="l">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3" name="Google Shape;283;p102"/>
          <p:cNvSpPr txBox="1"/>
          <p:nvPr>
            <p:ph idx="2" type="body"/>
          </p:nvPr>
        </p:nvSpPr>
        <p:spPr>
          <a:xfrm>
            <a:off x="778933" y="3598856"/>
            <a:ext cx="6096000" cy="2885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7142"/>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indent="-228600" lvl="1" marL="914400" marR="0" rtl="0" algn="l">
              <a:spcBef>
                <a:spcPts val="3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indent="-228600" lvl="2" marL="1371600" marR="0" rtl="0" algn="l">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indent="-228600" lvl="3" marL="1828800" marR="0" rtl="0" algn="l">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indent="-228600" lvl="4" marL="2286000" marR="0" rtl="0" algn="l">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84" name="Shape 284"/>
        <p:cNvGrpSpPr/>
        <p:nvPr/>
      </p:nvGrpSpPr>
      <p:grpSpPr>
        <a:xfrm>
          <a:off x="0" y="0"/>
          <a:ext cx="0" cy="0"/>
          <a:chOff x="0" y="0"/>
          <a:chExt cx="0" cy="0"/>
        </a:xfrm>
      </p:grpSpPr>
      <p:sp>
        <p:nvSpPr>
          <p:cNvPr id="285" name="Google Shape;285;p120"/>
          <p:cNvSpPr/>
          <p:nvPr/>
        </p:nvSpPr>
        <p:spPr>
          <a:xfrm>
            <a:off x="-5649" y="1595"/>
            <a:ext cx="12197649" cy="914400"/>
          </a:xfrm>
          <a:prstGeom prst="rect">
            <a:avLst/>
          </a:prstGeom>
          <a:solidFill>
            <a:srgbClr val="0099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12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p12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120"/>
          <p:cNvSpPr txBox="1"/>
          <p:nvPr>
            <p:ph type="ctrTitle"/>
          </p:nvPr>
        </p:nvSpPr>
        <p:spPr>
          <a:xfrm>
            <a:off x="581378" y="238658"/>
            <a:ext cx="9175053" cy="506413"/>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9" name="Google Shape;289;p12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t/>
            </a:r>
            <a:endParaRPr/>
          </a:p>
          <a:p>
            <a:pPr indent="0" lvl="0" marL="0" rtl="0" algn="r">
              <a:spcBef>
                <a:spcPts val="0"/>
              </a:spcBef>
              <a:spcAft>
                <a:spcPts val="0"/>
              </a:spcAft>
              <a:buNone/>
            </a:pPr>
            <a:fld id="{00000000-1234-1234-1234-123412341234}" type="slidenum">
              <a:rPr lang="en-US"/>
              <a:t>‹#›</a:t>
            </a:fld>
            <a:endParaRPr/>
          </a:p>
          <a:p>
            <a:pPr indent="0" lvl="0" marL="0" rtl="0" algn="r">
              <a:spcBef>
                <a:spcPts val="0"/>
              </a:spcBef>
              <a:spcAft>
                <a:spcPts val="0"/>
              </a:spcAft>
              <a:buNone/>
            </a:pPr>
            <a:r>
              <a:t/>
            </a:r>
            <a:endParaRPr/>
          </a:p>
        </p:txBody>
      </p:sp>
      <p:sp>
        <p:nvSpPr>
          <p:cNvPr id="290" name="Google Shape;290;p120"/>
          <p:cNvSpPr txBox="1"/>
          <p:nvPr>
            <p:ph idx="1" type="body"/>
          </p:nvPr>
        </p:nvSpPr>
        <p:spPr>
          <a:xfrm>
            <a:off x="581378" y="1663700"/>
            <a:ext cx="9866489" cy="3492500"/>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91" name="Shape 291"/>
        <p:cNvGrpSpPr/>
        <p:nvPr/>
      </p:nvGrpSpPr>
      <p:grpSpPr>
        <a:xfrm>
          <a:off x="0" y="0"/>
          <a:ext cx="0" cy="0"/>
          <a:chOff x="0" y="0"/>
          <a:chExt cx="0" cy="0"/>
        </a:xfrm>
      </p:grpSpPr>
      <p:sp>
        <p:nvSpPr>
          <p:cNvPr id="292" name="Google Shape;292;p12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12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4" name="Google Shape;294;p12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5" name="Shape 295"/>
        <p:cNvGrpSpPr/>
        <p:nvPr/>
      </p:nvGrpSpPr>
      <p:grpSpPr>
        <a:xfrm>
          <a:off x="0" y="0"/>
          <a:ext cx="0" cy="0"/>
          <a:chOff x="0" y="0"/>
          <a:chExt cx="0" cy="0"/>
        </a:xfrm>
      </p:grpSpPr>
      <p:sp>
        <p:nvSpPr>
          <p:cNvPr id="296" name="Google Shape;296;p122"/>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7" name="Google Shape;297;p122"/>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8" name="Google Shape;298;p12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12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12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ssion Plan slide">
  <p:cSld name="1_Session Plan slide">
    <p:spTree>
      <p:nvGrpSpPr>
        <p:cNvPr id="31" name="Shape 31"/>
        <p:cNvGrpSpPr/>
        <p:nvPr/>
      </p:nvGrpSpPr>
      <p:grpSpPr>
        <a:xfrm>
          <a:off x="0" y="0"/>
          <a:ext cx="0" cy="0"/>
          <a:chOff x="0" y="0"/>
          <a:chExt cx="0" cy="0"/>
        </a:xfrm>
      </p:grpSpPr>
      <p:sp>
        <p:nvSpPr>
          <p:cNvPr id="32" name="Google Shape;32;p92"/>
          <p:cNvSpPr txBox="1"/>
          <p:nvPr>
            <p:ph idx="1" type="body"/>
          </p:nvPr>
        </p:nvSpPr>
        <p:spPr>
          <a:xfrm>
            <a:off x="535128" y="406400"/>
            <a:ext cx="11126509" cy="10668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800"/>
              </a:spcBef>
              <a:spcAft>
                <a:spcPts val="0"/>
              </a:spcAft>
              <a:buClr>
                <a:srgbClr val="118987"/>
              </a:buClr>
              <a:buSzPts val="3200"/>
              <a:buNone/>
              <a:defRPr sz="1467">
                <a:solidFill>
                  <a:srgbClr val="118987"/>
                </a:solidFill>
              </a:defRPr>
            </a:lvl1pPr>
            <a:lvl2pPr indent="-228600" lvl="1" marL="914400" algn="l">
              <a:lnSpc>
                <a:spcPct val="100000"/>
              </a:lnSpc>
              <a:spcBef>
                <a:spcPts val="800"/>
              </a:spcBef>
              <a:spcAft>
                <a:spcPts val="0"/>
              </a:spcAft>
              <a:buClr>
                <a:srgbClr val="118987"/>
              </a:buClr>
              <a:buSzPts val="2800"/>
              <a:buNone/>
              <a:defRPr sz="1467">
                <a:solidFill>
                  <a:srgbClr val="118987"/>
                </a:solidFill>
              </a:defRPr>
            </a:lvl2pPr>
            <a:lvl3pPr indent="-228600" lvl="2" marL="1371600" algn="l">
              <a:lnSpc>
                <a:spcPct val="100000"/>
              </a:lnSpc>
              <a:spcBef>
                <a:spcPts val="667"/>
              </a:spcBef>
              <a:spcAft>
                <a:spcPts val="0"/>
              </a:spcAft>
              <a:buClr>
                <a:srgbClr val="118987"/>
              </a:buClr>
              <a:buSzPts val="2400"/>
              <a:buNone/>
              <a:defRPr sz="1467">
                <a:solidFill>
                  <a:srgbClr val="118987"/>
                </a:solidFill>
              </a:defRPr>
            </a:lvl3pPr>
            <a:lvl4pPr indent="-228600" lvl="3" marL="1828800" algn="l">
              <a:lnSpc>
                <a:spcPct val="100000"/>
              </a:lnSpc>
              <a:spcBef>
                <a:spcPts val="533"/>
              </a:spcBef>
              <a:spcAft>
                <a:spcPts val="0"/>
              </a:spcAft>
              <a:buClr>
                <a:srgbClr val="118987"/>
              </a:buClr>
              <a:buSzPts val="2000"/>
              <a:buNone/>
              <a:defRPr sz="1467">
                <a:solidFill>
                  <a:srgbClr val="118987"/>
                </a:solidFill>
              </a:defRPr>
            </a:lvl4pPr>
            <a:lvl5pPr indent="-228600" lvl="4" marL="2286000" algn="l">
              <a:lnSpc>
                <a:spcPct val="100000"/>
              </a:lnSpc>
              <a:spcBef>
                <a:spcPts val="533"/>
              </a:spcBef>
              <a:spcAft>
                <a:spcPts val="0"/>
              </a:spcAft>
              <a:buClr>
                <a:srgbClr val="118987"/>
              </a:buClr>
              <a:buSzPts val="2000"/>
              <a:buNone/>
              <a:defRPr sz="1467">
                <a:solidFill>
                  <a:srgbClr val="118987"/>
                </a:solidFill>
              </a:defRPr>
            </a:lvl5pPr>
            <a:lvl6pPr indent="-317500" lvl="5" marL="2743200" algn="l">
              <a:lnSpc>
                <a:spcPct val="100000"/>
              </a:lnSpc>
              <a:spcBef>
                <a:spcPts val="400"/>
              </a:spcBef>
              <a:spcAft>
                <a:spcPts val="0"/>
              </a:spcAft>
              <a:buClr>
                <a:schemeClr val="dk1"/>
              </a:buClr>
              <a:buSzPts val="1400"/>
              <a:buChar char="•"/>
              <a:defRPr sz="1467"/>
            </a:lvl6pPr>
            <a:lvl7pPr indent="-317500" lvl="6" marL="3200400" algn="l">
              <a:lnSpc>
                <a:spcPct val="100000"/>
              </a:lnSpc>
              <a:spcBef>
                <a:spcPts val="400"/>
              </a:spcBef>
              <a:spcAft>
                <a:spcPts val="0"/>
              </a:spcAft>
              <a:buClr>
                <a:schemeClr val="dk1"/>
              </a:buClr>
              <a:buSzPts val="1400"/>
              <a:buChar char="•"/>
              <a:defRPr sz="1467"/>
            </a:lvl7pPr>
            <a:lvl8pPr indent="-317500" lvl="7" marL="3657600" algn="l">
              <a:lnSpc>
                <a:spcPct val="100000"/>
              </a:lnSpc>
              <a:spcBef>
                <a:spcPts val="400"/>
              </a:spcBef>
              <a:spcAft>
                <a:spcPts val="0"/>
              </a:spcAft>
              <a:buClr>
                <a:schemeClr val="dk1"/>
              </a:buClr>
              <a:buSzPts val="1400"/>
              <a:buChar char="•"/>
              <a:defRPr sz="1467"/>
            </a:lvl8pPr>
            <a:lvl9pPr indent="-317500" lvl="8" marL="4114800" algn="l">
              <a:lnSpc>
                <a:spcPct val="100000"/>
              </a:lnSpc>
              <a:spcBef>
                <a:spcPts val="400"/>
              </a:spcBef>
              <a:spcAft>
                <a:spcPts val="0"/>
              </a:spcAft>
              <a:buClr>
                <a:schemeClr val="dk1"/>
              </a:buClr>
              <a:buSzPts val="1400"/>
              <a:buChar char="•"/>
              <a:defRPr sz="1467"/>
            </a:lvl9pPr>
          </a:lstStyle>
          <a:p/>
        </p:txBody>
      </p:sp>
      <p:sp>
        <p:nvSpPr>
          <p:cNvPr id="33" name="Google Shape;33;p92"/>
          <p:cNvSpPr txBox="1"/>
          <p:nvPr>
            <p:ph idx="2" type="body"/>
          </p:nvPr>
        </p:nvSpPr>
        <p:spPr>
          <a:xfrm>
            <a:off x="535128" y="1752600"/>
            <a:ext cx="11126509" cy="3708400"/>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400"/>
              </a:spcBef>
              <a:spcAft>
                <a:spcPts val="0"/>
              </a:spcAft>
              <a:buClr>
                <a:srgbClr val="595959"/>
              </a:buClr>
              <a:buSzPts val="1400"/>
              <a:buFont typeface="Arial"/>
              <a:buNone/>
              <a:defRPr sz="1867">
                <a:solidFill>
                  <a:srgbClr val="595959"/>
                </a:solidFill>
              </a:defRPr>
            </a:lvl1pPr>
            <a:lvl2pPr indent="-228600" lvl="1" marL="914400" algn="l">
              <a:lnSpc>
                <a:spcPct val="100000"/>
              </a:lnSpc>
              <a:spcBef>
                <a:spcPts val="800"/>
              </a:spcBef>
              <a:spcAft>
                <a:spcPts val="0"/>
              </a:spcAft>
              <a:buClr>
                <a:srgbClr val="118987"/>
              </a:buClr>
              <a:buSzPts val="2800"/>
              <a:buNone/>
              <a:defRPr sz="1467">
                <a:solidFill>
                  <a:srgbClr val="118987"/>
                </a:solidFill>
              </a:defRPr>
            </a:lvl2pPr>
            <a:lvl3pPr indent="-228600" lvl="2" marL="1371600" algn="l">
              <a:lnSpc>
                <a:spcPct val="100000"/>
              </a:lnSpc>
              <a:spcBef>
                <a:spcPts val="667"/>
              </a:spcBef>
              <a:spcAft>
                <a:spcPts val="0"/>
              </a:spcAft>
              <a:buClr>
                <a:srgbClr val="118987"/>
              </a:buClr>
              <a:buSzPts val="2400"/>
              <a:buNone/>
              <a:defRPr sz="1467">
                <a:solidFill>
                  <a:srgbClr val="118987"/>
                </a:solidFill>
              </a:defRPr>
            </a:lvl3pPr>
            <a:lvl4pPr indent="-228600" lvl="3" marL="1828800" algn="l">
              <a:lnSpc>
                <a:spcPct val="100000"/>
              </a:lnSpc>
              <a:spcBef>
                <a:spcPts val="533"/>
              </a:spcBef>
              <a:spcAft>
                <a:spcPts val="0"/>
              </a:spcAft>
              <a:buClr>
                <a:srgbClr val="118987"/>
              </a:buClr>
              <a:buSzPts val="2000"/>
              <a:buNone/>
              <a:defRPr sz="1467">
                <a:solidFill>
                  <a:srgbClr val="118987"/>
                </a:solidFill>
              </a:defRPr>
            </a:lvl4pPr>
            <a:lvl5pPr indent="-228600" lvl="4" marL="2286000" algn="l">
              <a:lnSpc>
                <a:spcPct val="100000"/>
              </a:lnSpc>
              <a:spcBef>
                <a:spcPts val="533"/>
              </a:spcBef>
              <a:spcAft>
                <a:spcPts val="0"/>
              </a:spcAft>
              <a:buClr>
                <a:srgbClr val="118987"/>
              </a:buClr>
              <a:buSzPts val="2000"/>
              <a:buNone/>
              <a:defRPr sz="1467">
                <a:solidFill>
                  <a:srgbClr val="118987"/>
                </a:solidFill>
              </a:defRPr>
            </a:lvl5pPr>
            <a:lvl6pPr indent="-317500" lvl="5" marL="2743200" algn="l">
              <a:lnSpc>
                <a:spcPct val="100000"/>
              </a:lnSpc>
              <a:spcBef>
                <a:spcPts val="400"/>
              </a:spcBef>
              <a:spcAft>
                <a:spcPts val="0"/>
              </a:spcAft>
              <a:buClr>
                <a:schemeClr val="dk1"/>
              </a:buClr>
              <a:buSzPts val="1400"/>
              <a:buChar char="•"/>
              <a:defRPr sz="1467"/>
            </a:lvl6pPr>
            <a:lvl7pPr indent="-317500" lvl="6" marL="3200400" algn="l">
              <a:lnSpc>
                <a:spcPct val="100000"/>
              </a:lnSpc>
              <a:spcBef>
                <a:spcPts val="400"/>
              </a:spcBef>
              <a:spcAft>
                <a:spcPts val="0"/>
              </a:spcAft>
              <a:buClr>
                <a:schemeClr val="dk1"/>
              </a:buClr>
              <a:buSzPts val="1400"/>
              <a:buChar char="•"/>
              <a:defRPr sz="1467"/>
            </a:lvl7pPr>
            <a:lvl8pPr indent="-317500" lvl="7" marL="3657600" algn="l">
              <a:lnSpc>
                <a:spcPct val="100000"/>
              </a:lnSpc>
              <a:spcBef>
                <a:spcPts val="400"/>
              </a:spcBef>
              <a:spcAft>
                <a:spcPts val="0"/>
              </a:spcAft>
              <a:buClr>
                <a:schemeClr val="dk1"/>
              </a:buClr>
              <a:buSzPts val="1400"/>
              <a:buChar char="•"/>
              <a:defRPr sz="1467"/>
            </a:lvl8pPr>
            <a:lvl9pPr indent="-317500" lvl="8" marL="4114800" algn="l">
              <a:lnSpc>
                <a:spcPct val="100000"/>
              </a:lnSpc>
              <a:spcBef>
                <a:spcPts val="400"/>
              </a:spcBef>
              <a:spcAft>
                <a:spcPts val="0"/>
              </a:spcAft>
              <a:buClr>
                <a:schemeClr val="dk1"/>
              </a:buClr>
              <a:buSzPts val="1400"/>
              <a:buChar char="•"/>
              <a:defRPr sz="1467"/>
            </a:lvl9pPr>
          </a:lstStyle>
          <a:p/>
        </p:txBody>
      </p:sp>
      <p:cxnSp>
        <p:nvCxnSpPr>
          <p:cNvPr id="34" name="Google Shape;34;p92"/>
          <p:cNvCxnSpPr/>
          <p:nvPr/>
        </p:nvCxnSpPr>
        <p:spPr>
          <a:xfrm>
            <a:off x="662160" y="1367241"/>
            <a:ext cx="2373931" cy="0"/>
          </a:xfrm>
          <a:prstGeom prst="straightConnector1">
            <a:avLst/>
          </a:prstGeom>
          <a:noFill/>
          <a:ln cap="flat" cmpd="sng" w="9525">
            <a:solidFill>
              <a:srgbClr val="118987"/>
            </a:solidFill>
            <a:prstDash val="solid"/>
            <a:round/>
            <a:headEnd len="sm" w="sm" type="none"/>
            <a:tailEnd len="sm" w="sm"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1" name="Shape 301"/>
        <p:cNvGrpSpPr/>
        <p:nvPr/>
      </p:nvGrpSpPr>
      <p:grpSpPr>
        <a:xfrm>
          <a:off x="0" y="0"/>
          <a:ext cx="0" cy="0"/>
          <a:chOff x="0" y="0"/>
          <a:chExt cx="0" cy="0"/>
        </a:xfrm>
      </p:grpSpPr>
      <p:sp>
        <p:nvSpPr>
          <p:cNvPr id="302" name="Google Shape;302;p123"/>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3" name="Google Shape;303;p123"/>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304" name="Google Shape;304;p12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12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12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7" name="Shape 307"/>
        <p:cNvGrpSpPr/>
        <p:nvPr/>
      </p:nvGrpSpPr>
      <p:grpSpPr>
        <a:xfrm>
          <a:off x="0" y="0"/>
          <a:ext cx="0" cy="0"/>
          <a:chOff x="0" y="0"/>
          <a:chExt cx="0" cy="0"/>
        </a:xfrm>
      </p:grpSpPr>
      <p:sp>
        <p:nvSpPr>
          <p:cNvPr id="308" name="Google Shape;308;p124"/>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9" name="Google Shape;309;p124"/>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0" name="Google Shape;310;p124"/>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1" name="Google Shape;311;p12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12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p12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14" name="Shape 314"/>
        <p:cNvGrpSpPr/>
        <p:nvPr/>
      </p:nvGrpSpPr>
      <p:grpSpPr>
        <a:xfrm>
          <a:off x="0" y="0"/>
          <a:ext cx="0" cy="0"/>
          <a:chOff x="0" y="0"/>
          <a:chExt cx="0" cy="0"/>
        </a:xfrm>
      </p:grpSpPr>
      <p:sp>
        <p:nvSpPr>
          <p:cNvPr id="315" name="Google Shape;315;p125"/>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6" name="Google Shape;316;p125"/>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17" name="Google Shape;317;p125"/>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18" name="Google Shape;318;p125"/>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19" name="Google Shape;319;p125"/>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20" name="Google Shape;320;p12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1" name="Google Shape;321;p12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2" name="Google Shape;322;p12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3" name="Shape 323"/>
        <p:cNvGrpSpPr/>
        <p:nvPr/>
      </p:nvGrpSpPr>
      <p:grpSpPr>
        <a:xfrm>
          <a:off x="0" y="0"/>
          <a:ext cx="0" cy="0"/>
          <a:chOff x="0" y="0"/>
          <a:chExt cx="0" cy="0"/>
        </a:xfrm>
      </p:grpSpPr>
      <p:sp>
        <p:nvSpPr>
          <p:cNvPr id="324" name="Google Shape;324;p126"/>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5" name="Google Shape;325;p12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12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12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8" name="Shape 328"/>
        <p:cNvGrpSpPr/>
        <p:nvPr/>
      </p:nvGrpSpPr>
      <p:grpSpPr>
        <a:xfrm>
          <a:off x="0" y="0"/>
          <a:ext cx="0" cy="0"/>
          <a:chOff x="0" y="0"/>
          <a:chExt cx="0" cy="0"/>
        </a:xfrm>
      </p:grpSpPr>
      <p:sp>
        <p:nvSpPr>
          <p:cNvPr id="329" name="Google Shape;329;p12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0" name="Google Shape;330;p12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1" name="Google Shape;331;p12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32" name="Shape 332"/>
        <p:cNvGrpSpPr/>
        <p:nvPr/>
      </p:nvGrpSpPr>
      <p:grpSpPr>
        <a:xfrm>
          <a:off x="0" y="0"/>
          <a:ext cx="0" cy="0"/>
          <a:chOff x="0" y="0"/>
          <a:chExt cx="0" cy="0"/>
        </a:xfrm>
      </p:grpSpPr>
      <p:sp>
        <p:nvSpPr>
          <p:cNvPr id="333" name="Google Shape;333;p128"/>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4" name="Google Shape;334;p128"/>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35" name="Google Shape;335;p128"/>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336" name="Google Shape;336;p12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p12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12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9" name="Shape 339"/>
        <p:cNvGrpSpPr/>
        <p:nvPr/>
      </p:nvGrpSpPr>
      <p:grpSpPr>
        <a:xfrm>
          <a:off x="0" y="0"/>
          <a:ext cx="0" cy="0"/>
          <a:chOff x="0" y="0"/>
          <a:chExt cx="0" cy="0"/>
        </a:xfrm>
      </p:grpSpPr>
      <p:sp>
        <p:nvSpPr>
          <p:cNvPr id="340" name="Google Shape;340;p129"/>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1" name="Google Shape;341;p129"/>
          <p:cNvSpPr/>
          <p:nvPr>
            <p:ph idx="2" type="pic"/>
          </p:nvPr>
        </p:nvSpPr>
        <p:spPr>
          <a:xfrm>
            <a:off x="2389717" y="612775"/>
            <a:ext cx="7315200" cy="4114800"/>
          </a:xfrm>
          <a:prstGeom prst="rect">
            <a:avLst/>
          </a:prstGeom>
          <a:noFill/>
          <a:ln>
            <a:noFill/>
          </a:ln>
        </p:spPr>
      </p:sp>
      <p:sp>
        <p:nvSpPr>
          <p:cNvPr id="342" name="Google Shape;342;p129"/>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343" name="Google Shape;343;p12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4" name="Google Shape;344;p12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5" name="Google Shape;345;p12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46" name="Shape 346"/>
        <p:cNvGrpSpPr/>
        <p:nvPr/>
      </p:nvGrpSpPr>
      <p:grpSpPr>
        <a:xfrm>
          <a:off x="0" y="0"/>
          <a:ext cx="0" cy="0"/>
          <a:chOff x="0" y="0"/>
          <a:chExt cx="0" cy="0"/>
        </a:xfrm>
      </p:grpSpPr>
      <p:sp>
        <p:nvSpPr>
          <p:cNvPr id="347" name="Google Shape;347;p130"/>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8" name="Google Shape;348;p130"/>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49" name="Google Shape;349;p13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0" name="Google Shape;350;p13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1" name="Google Shape;351;p13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52" name="Shape 352"/>
        <p:cNvGrpSpPr/>
        <p:nvPr/>
      </p:nvGrpSpPr>
      <p:grpSpPr>
        <a:xfrm>
          <a:off x="0" y="0"/>
          <a:ext cx="0" cy="0"/>
          <a:chOff x="0" y="0"/>
          <a:chExt cx="0" cy="0"/>
        </a:xfrm>
      </p:grpSpPr>
      <p:sp>
        <p:nvSpPr>
          <p:cNvPr id="353" name="Google Shape;353;p131"/>
          <p:cNvSpPr txBox="1"/>
          <p:nvPr>
            <p:ph type="title"/>
          </p:nvPr>
        </p:nvSpPr>
        <p:spPr>
          <a:xfrm rot="5400000">
            <a:off x="7285038" y="1828802"/>
            <a:ext cx="5851525" cy="27432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4" name="Google Shape;354;p131"/>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5" name="Google Shape;355;p13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6" name="Google Shape;356;p13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7" name="Google Shape;357;p13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364" name="Shape 364"/>
        <p:cNvGrpSpPr/>
        <p:nvPr/>
      </p:nvGrpSpPr>
      <p:grpSpPr>
        <a:xfrm>
          <a:off x="0" y="0"/>
          <a:ext cx="0" cy="0"/>
          <a:chOff x="0" y="0"/>
          <a:chExt cx="0" cy="0"/>
        </a:xfrm>
      </p:grpSpPr>
      <p:sp>
        <p:nvSpPr>
          <p:cNvPr id="365" name="Google Shape;365;p107"/>
          <p:cNvSpPr/>
          <p:nvPr/>
        </p:nvSpPr>
        <p:spPr>
          <a:xfrm>
            <a:off x="0" y="0"/>
            <a:ext cx="121920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07"/>
          <p:cNvSpPr txBox="1"/>
          <p:nvPr>
            <p:ph type="ctrTitle"/>
          </p:nvPr>
        </p:nvSpPr>
        <p:spPr>
          <a:xfrm>
            <a:off x="603504" y="770467"/>
            <a:ext cx="10782300" cy="3352800"/>
          </a:xfrm>
          <a:prstGeom prst="rect">
            <a:avLst/>
          </a:prstGeom>
          <a:noFill/>
          <a:ln>
            <a:noFill/>
          </a:ln>
        </p:spPr>
        <p:txBody>
          <a:bodyPr anchorCtr="0" anchor="b" bIns="45700" lIns="91425" spcFirstLastPara="1" rIns="91425" wrap="square" tIns="45700">
            <a:noAutofit/>
          </a:bodyPr>
          <a:lstStyle>
            <a:lvl1pPr lvl="0" algn="l">
              <a:lnSpc>
                <a:spcPct val="80000"/>
              </a:lnSpc>
              <a:spcBef>
                <a:spcPts val="0"/>
              </a:spcBef>
              <a:spcAft>
                <a:spcPts val="0"/>
              </a:spcAft>
              <a:buClr>
                <a:srgbClr val="FFFFFF"/>
              </a:buClr>
              <a:buSzPts val="8800"/>
              <a:buFont typeface="Calibri"/>
              <a:buNone/>
              <a:defRPr sz="88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7" name="Google Shape;367;p107"/>
          <p:cNvSpPr txBox="1"/>
          <p:nvPr>
            <p:ph idx="1" type="subTitle"/>
          </p:nvPr>
        </p:nvSpPr>
        <p:spPr>
          <a:xfrm>
            <a:off x="667512" y="4206876"/>
            <a:ext cx="9228201" cy="1645920"/>
          </a:xfrm>
          <a:prstGeom prst="rect">
            <a:avLst/>
          </a:prstGeom>
          <a:noFill/>
          <a:ln>
            <a:noFill/>
          </a:ln>
        </p:spPr>
        <p:txBody>
          <a:bodyPr anchorCtr="0" anchor="t" bIns="45700" lIns="91425" spcFirstLastPara="1" rIns="91425" wrap="square" tIns="45700">
            <a:normAutofit/>
          </a:bodyPr>
          <a:lstStyle>
            <a:lvl1pPr lvl="0" algn="l">
              <a:lnSpc>
                <a:spcPct val="85000"/>
              </a:lnSpc>
              <a:spcBef>
                <a:spcPts val="1300"/>
              </a:spcBef>
              <a:spcAft>
                <a:spcPts val="0"/>
              </a:spcAft>
              <a:buClr>
                <a:schemeClr val="lt1"/>
              </a:buClr>
              <a:buSzPts val="3200"/>
              <a:buNone/>
              <a:defRPr sz="3200">
                <a:solidFill>
                  <a:schemeClr val="lt1"/>
                </a:solidFill>
                <a:latin typeface="Calibri"/>
                <a:ea typeface="Calibri"/>
                <a:cs typeface="Calibri"/>
                <a:sym typeface="Calibri"/>
              </a:defRPr>
            </a:lvl1pPr>
            <a:lvl2pPr lvl="1" algn="ctr">
              <a:lnSpc>
                <a:spcPct val="85000"/>
              </a:lnSpc>
              <a:spcBef>
                <a:spcPts val="600"/>
              </a:spcBef>
              <a:spcAft>
                <a:spcPts val="0"/>
              </a:spcAft>
              <a:buClr>
                <a:srgbClr val="262626"/>
              </a:buClr>
              <a:buSzPts val="2800"/>
              <a:buNone/>
              <a:defRPr sz="2800"/>
            </a:lvl2pPr>
            <a:lvl3pPr lvl="2" algn="ctr">
              <a:lnSpc>
                <a:spcPct val="85000"/>
              </a:lnSpc>
              <a:spcBef>
                <a:spcPts val="600"/>
              </a:spcBef>
              <a:spcAft>
                <a:spcPts val="0"/>
              </a:spcAft>
              <a:buClr>
                <a:srgbClr val="262626"/>
              </a:buClr>
              <a:buSzPts val="2400"/>
              <a:buNone/>
              <a:defRPr sz="2400"/>
            </a:lvl3pPr>
            <a:lvl4pPr lvl="3" algn="ctr">
              <a:lnSpc>
                <a:spcPct val="85000"/>
              </a:lnSpc>
              <a:spcBef>
                <a:spcPts val="600"/>
              </a:spcBef>
              <a:spcAft>
                <a:spcPts val="0"/>
              </a:spcAft>
              <a:buClr>
                <a:srgbClr val="262626"/>
              </a:buClr>
              <a:buSzPts val="2000"/>
              <a:buNone/>
              <a:defRPr sz="2000"/>
            </a:lvl4pPr>
            <a:lvl5pPr lvl="4" algn="ctr">
              <a:lnSpc>
                <a:spcPct val="85000"/>
              </a:lnSpc>
              <a:spcBef>
                <a:spcPts val="600"/>
              </a:spcBef>
              <a:spcAft>
                <a:spcPts val="0"/>
              </a:spcAft>
              <a:buClr>
                <a:srgbClr val="262626"/>
              </a:buClr>
              <a:buSzPts val="2000"/>
              <a:buNone/>
              <a:defRPr sz="2000"/>
            </a:lvl5pPr>
            <a:lvl6pPr lvl="5" algn="ctr">
              <a:lnSpc>
                <a:spcPct val="85000"/>
              </a:lnSpc>
              <a:spcBef>
                <a:spcPts val="600"/>
              </a:spcBef>
              <a:spcAft>
                <a:spcPts val="0"/>
              </a:spcAft>
              <a:buClr>
                <a:srgbClr val="262626"/>
              </a:buClr>
              <a:buSzPts val="2000"/>
              <a:buNone/>
              <a:defRPr sz="2000"/>
            </a:lvl6pPr>
            <a:lvl7pPr lvl="6" algn="ctr">
              <a:lnSpc>
                <a:spcPct val="85000"/>
              </a:lnSpc>
              <a:spcBef>
                <a:spcPts val="600"/>
              </a:spcBef>
              <a:spcAft>
                <a:spcPts val="0"/>
              </a:spcAft>
              <a:buClr>
                <a:srgbClr val="262626"/>
              </a:buClr>
              <a:buSzPts val="2000"/>
              <a:buNone/>
              <a:defRPr sz="2000"/>
            </a:lvl7pPr>
            <a:lvl8pPr lvl="7" algn="ctr">
              <a:lnSpc>
                <a:spcPct val="85000"/>
              </a:lnSpc>
              <a:spcBef>
                <a:spcPts val="600"/>
              </a:spcBef>
              <a:spcAft>
                <a:spcPts val="0"/>
              </a:spcAft>
              <a:buClr>
                <a:srgbClr val="262626"/>
              </a:buClr>
              <a:buSzPts val="2000"/>
              <a:buNone/>
              <a:defRPr sz="2000"/>
            </a:lvl8pPr>
            <a:lvl9pPr lvl="8" algn="ctr">
              <a:lnSpc>
                <a:spcPct val="85000"/>
              </a:lnSpc>
              <a:spcBef>
                <a:spcPts val="600"/>
              </a:spcBef>
              <a:spcAft>
                <a:spcPts val="0"/>
              </a:spcAft>
              <a:buClr>
                <a:srgbClr val="262626"/>
              </a:buClr>
              <a:buSzPts val="2000"/>
              <a:buNone/>
              <a:defRPr sz="2000"/>
            </a:lvl9pPr>
          </a:lstStyle>
          <a:p/>
        </p:txBody>
      </p:sp>
      <p:sp>
        <p:nvSpPr>
          <p:cNvPr id="368" name="Google Shape;368;p107"/>
          <p:cNvSpPr txBox="1"/>
          <p:nvPr>
            <p:ph idx="10" type="dt"/>
          </p:nvPr>
        </p:nvSpPr>
        <p:spPr>
          <a:xfrm>
            <a:off x="685800" y="6412447"/>
            <a:ext cx="41148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9" name="Google Shape;369;p107"/>
          <p:cNvSpPr txBox="1"/>
          <p:nvPr>
            <p:ph idx="11" type="ftr"/>
          </p:nvPr>
        </p:nvSpPr>
        <p:spPr>
          <a:xfrm>
            <a:off x="685800" y="6554697"/>
            <a:ext cx="50292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0" name="Google Shape;370;p107"/>
          <p:cNvSpPr txBox="1"/>
          <p:nvPr>
            <p:ph idx="12" type="sldNum"/>
          </p:nvPr>
        </p:nvSpPr>
        <p:spPr>
          <a:xfrm>
            <a:off x="8763926" y="5876412"/>
            <a:ext cx="2926080" cy="1397039"/>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b="0" sz="10300">
                <a:solidFill>
                  <a:srgbClr val="FFFFFF"/>
                </a:solidFill>
                <a:latin typeface="Calibri"/>
                <a:ea typeface="Calibri"/>
                <a:cs typeface="Calibri"/>
                <a:sym typeface="Calibri"/>
              </a:defRPr>
            </a:lvl1pPr>
            <a:lvl2pPr indent="0" lvl="1" marL="0" algn="r">
              <a:spcBef>
                <a:spcPts val="0"/>
              </a:spcBef>
              <a:buNone/>
              <a:defRPr b="0" sz="10300">
                <a:solidFill>
                  <a:srgbClr val="FFFFFF"/>
                </a:solidFill>
                <a:latin typeface="Calibri"/>
                <a:ea typeface="Calibri"/>
                <a:cs typeface="Calibri"/>
                <a:sym typeface="Calibri"/>
              </a:defRPr>
            </a:lvl2pPr>
            <a:lvl3pPr indent="0" lvl="2" marL="0" algn="r">
              <a:spcBef>
                <a:spcPts val="0"/>
              </a:spcBef>
              <a:buNone/>
              <a:defRPr b="0" sz="10300">
                <a:solidFill>
                  <a:srgbClr val="FFFFFF"/>
                </a:solidFill>
                <a:latin typeface="Calibri"/>
                <a:ea typeface="Calibri"/>
                <a:cs typeface="Calibri"/>
                <a:sym typeface="Calibri"/>
              </a:defRPr>
            </a:lvl3pPr>
            <a:lvl4pPr indent="0" lvl="3" marL="0" algn="r">
              <a:spcBef>
                <a:spcPts val="0"/>
              </a:spcBef>
              <a:buNone/>
              <a:defRPr b="0" sz="10300">
                <a:solidFill>
                  <a:srgbClr val="FFFFFF"/>
                </a:solidFill>
                <a:latin typeface="Calibri"/>
                <a:ea typeface="Calibri"/>
                <a:cs typeface="Calibri"/>
                <a:sym typeface="Calibri"/>
              </a:defRPr>
            </a:lvl4pPr>
            <a:lvl5pPr indent="0" lvl="4" marL="0" algn="r">
              <a:spcBef>
                <a:spcPts val="0"/>
              </a:spcBef>
              <a:buNone/>
              <a:defRPr b="0" sz="10300">
                <a:solidFill>
                  <a:srgbClr val="FFFFFF"/>
                </a:solidFill>
                <a:latin typeface="Calibri"/>
                <a:ea typeface="Calibri"/>
                <a:cs typeface="Calibri"/>
                <a:sym typeface="Calibri"/>
              </a:defRPr>
            </a:lvl5pPr>
            <a:lvl6pPr indent="0" lvl="5" marL="0" algn="r">
              <a:spcBef>
                <a:spcPts val="0"/>
              </a:spcBef>
              <a:buNone/>
              <a:defRPr b="0" sz="10300">
                <a:solidFill>
                  <a:srgbClr val="FFFFFF"/>
                </a:solidFill>
                <a:latin typeface="Calibri"/>
                <a:ea typeface="Calibri"/>
                <a:cs typeface="Calibri"/>
                <a:sym typeface="Calibri"/>
              </a:defRPr>
            </a:lvl6pPr>
            <a:lvl7pPr indent="0" lvl="6" marL="0" algn="r">
              <a:spcBef>
                <a:spcPts val="0"/>
              </a:spcBef>
              <a:buNone/>
              <a:defRPr b="0" sz="10300">
                <a:solidFill>
                  <a:srgbClr val="FFFFFF"/>
                </a:solidFill>
                <a:latin typeface="Calibri"/>
                <a:ea typeface="Calibri"/>
                <a:cs typeface="Calibri"/>
                <a:sym typeface="Calibri"/>
              </a:defRPr>
            </a:lvl7pPr>
            <a:lvl8pPr indent="0" lvl="7" marL="0" algn="r">
              <a:spcBef>
                <a:spcPts val="0"/>
              </a:spcBef>
              <a:buNone/>
              <a:defRPr b="0" sz="10300">
                <a:solidFill>
                  <a:srgbClr val="FFFFFF"/>
                </a:solidFill>
                <a:latin typeface="Calibri"/>
                <a:ea typeface="Calibri"/>
                <a:cs typeface="Calibri"/>
                <a:sym typeface="Calibri"/>
              </a:defRPr>
            </a:lvl8pPr>
            <a:lvl9pPr indent="0" lvl="8" marL="0" algn="r">
              <a:spcBef>
                <a:spcPts val="0"/>
              </a:spcBef>
              <a:buNone/>
              <a:defRPr b="0" sz="103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C">
  <p:cSld name="Two Content C">
    <p:spTree>
      <p:nvGrpSpPr>
        <p:cNvPr id="35" name="Shape 35"/>
        <p:cNvGrpSpPr/>
        <p:nvPr/>
      </p:nvGrpSpPr>
      <p:grpSpPr>
        <a:xfrm>
          <a:off x="0" y="0"/>
          <a:ext cx="0" cy="0"/>
          <a:chOff x="0" y="0"/>
          <a:chExt cx="0" cy="0"/>
        </a:xfrm>
      </p:grpSpPr>
      <p:sp>
        <p:nvSpPr>
          <p:cNvPr id="36" name="Google Shape;36;p97"/>
          <p:cNvSpPr txBox="1"/>
          <p:nvPr>
            <p:ph idx="1" type="body"/>
          </p:nvPr>
        </p:nvSpPr>
        <p:spPr>
          <a:xfrm>
            <a:off x="8304000" y="1088640"/>
            <a:ext cx="3408000" cy="525744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97"/>
          <p:cNvSpPr txBox="1"/>
          <p:nvPr>
            <p:ph idx="2" type="body"/>
          </p:nvPr>
        </p:nvSpPr>
        <p:spPr>
          <a:xfrm>
            <a:off x="479999" y="1088640"/>
            <a:ext cx="7675200" cy="525744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97"/>
          <p:cNvSpPr txBox="1"/>
          <p:nvPr>
            <p:ph type="title"/>
          </p:nvPr>
        </p:nvSpPr>
        <p:spPr>
          <a:xfrm>
            <a:off x="480000" y="216000"/>
            <a:ext cx="9811200" cy="7473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1" name="Shape 371"/>
        <p:cNvGrpSpPr/>
        <p:nvPr/>
      </p:nvGrpSpPr>
      <p:grpSpPr>
        <a:xfrm>
          <a:off x="0" y="0"/>
          <a:ext cx="0" cy="0"/>
          <a:chOff x="0" y="0"/>
          <a:chExt cx="0" cy="0"/>
        </a:xfrm>
      </p:grpSpPr>
      <p:sp>
        <p:nvSpPr>
          <p:cNvPr id="372" name="Google Shape;372;p108"/>
          <p:cNvSpPr txBox="1"/>
          <p:nvPr>
            <p:ph type="title"/>
          </p:nvPr>
        </p:nvSpPr>
        <p:spPr>
          <a:xfrm>
            <a:off x="657224" y="499533"/>
            <a:ext cx="10772775" cy="1658198"/>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3" name="Google Shape;373;p108"/>
          <p:cNvSpPr txBox="1"/>
          <p:nvPr>
            <p:ph idx="1" type="body"/>
          </p:nvPr>
        </p:nvSpPr>
        <p:spPr>
          <a:xfrm>
            <a:off x="676656" y="2011680"/>
            <a:ext cx="10753725" cy="3766185"/>
          </a:xfrm>
          <a:prstGeom prst="rect">
            <a:avLst/>
          </a:prstGeom>
          <a:noFill/>
          <a:ln>
            <a:noFill/>
          </a:ln>
        </p:spPr>
        <p:txBody>
          <a:bodyPr anchorCtr="0" anchor="t" bIns="45700" lIns="91425" spcFirstLastPara="1" rIns="91425" wrap="square" tIns="45700">
            <a:normAutofit/>
          </a:bodyPr>
          <a:lstStyle>
            <a:lvl1pPr indent="-342900" lvl="0" marL="457200" algn="l">
              <a:lnSpc>
                <a:spcPct val="85000"/>
              </a:lnSpc>
              <a:spcBef>
                <a:spcPts val="1300"/>
              </a:spcBef>
              <a:spcAft>
                <a:spcPts val="0"/>
              </a:spcAft>
              <a:buClr>
                <a:srgbClr val="262626"/>
              </a:buClr>
              <a:buSzPts val="1800"/>
              <a:buChar char=" "/>
              <a:defRPr/>
            </a:lvl1pPr>
            <a:lvl2pPr indent="-342900" lvl="1" marL="914400" algn="l">
              <a:lnSpc>
                <a:spcPct val="85000"/>
              </a:lnSpc>
              <a:spcBef>
                <a:spcPts val="600"/>
              </a:spcBef>
              <a:spcAft>
                <a:spcPts val="0"/>
              </a:spcAft>
              <a:buClr>
                <a:srgbClr val="262626"/>
              </a:buClr>
              <a:buSzPts val="1800"/>
              <a:buChar char=" "/>
              <a:defRPr/>
            </a:lvl2pPr>
            <a:lvl3pPr indent="-342900" lvl="2" marL="1371600" algn="l">
              <a:lnSpc>
                <a:spcPct val="85000"/>
              </a:lnSpc>
              <a:spcBef>
                <a:spcPts val="600"/>
              </a:spcBef>
              <a:spcAft>
                <a:spcPts val="0"/>
              </a:spcAft>
              <a:buClr>
                <a:srgbClr val="262626"/>
              </a:buClr>
              <a:buSzPts val="1800"/>
              <a:buChar char=" "/>
              <a:defRPr/>
            </a:lvl3pPr>
            <a:lvl4pPr indent="-342900" lvl="3" marL="1828800" algn="l">
              <a:lnSpc>
                <a:spcPct val="85000"/>
              </a:lnSpc>
              <a:spcBef>
                <a:spcPts val="600"/>
              </a:spcBef>
              <a:spcAft>
                <a:spcPts val="0"/>
              </a:spcAft>
              <a:buClr>
                <a:srgbClr val="262626"/>
              </a:buClr>
              <a:buSzPts val="1800"/>
              <a:buChar char=" "/>
              <a:defRPr/>
            </a:lvl4pPr>
            <a:lvl5pPr indent="-342900" lvl="4" marL="2286000" algn="l">
              <a:lnSpc>
                <a:spcPct val="85000"/>
              </a:lnSpc>
              <a:spcBef>
                <a:spcPts val="600"/>
              </a:spcBef>
              <a:spcAft>
                <a:spcPts val="0"/>
              </a:spcAft>
              <a:buClr>
                <a:srgbClr val="262626"/>
              </a:buClr>
              <a:buSzPts val="1800"/>
              <a:buChar char=" "/>
              <a:defRPr/>
            </a:lvl5pPr>
            <a:lvl6pPr indent="-342900" lvl="5" marL="2743200" algn="l">
              <a:lnSpc>
                <a:spcPct val="85000"/>
              </a:lnSpc>
              <a:spcBef>
                <a:spcPts val="600"/>
              </a:spcBef>
              <a:spcAft>
                <a:spcPts val="0"/>
              </a:spcAft>
              <a:buClr>
                <a:srgbClr val="262626"/>
              </a:buClr>
              <a:buSzPts val="1800"/>
              <a:buChar char=" "/>
              <a:defRPr/>
            </a:lvl6pPr>
            <a:lvl7pPr indent="-342900" lvl="6" marL="3200400" algn="l">
              <a:lnSpc>
                <a:spcPct val="85000"/>
              </a:lnSpc>
              <a:spcBef>
                <a:spcPts val="600"/>
              </a:spcBef>
              <a:spcAft>
                <a:spcPts val="0"/>
              </a:spcAft>
              <a:buClr>
                <a:srgbClr val="262626"/>
              </a:buClr>
              <a:buSzPts val="1800"/>
              <a:buChar char=" "/>
              <a:defRPr/>
            </a:lvl7pPr>
            <a:lvl8pPr indent="-342900" lvl="7" marL="3657600" algn="l">
              <a:lnSpc>
                <a:spcPct val="85000"/>
              </a:lnSpc>
              <a:spcBef>
                <a:spcPts val="600"/>
              </a:spcBef>
              <a:spcAft>
                <a:spcPts val="0"/>
              </a:spcAft>
              <a:buClr>
                <a:srgbClr val="262626"/>
              </a:buClr>
              <a:buSzPts val="1800"/>
              <a:buChar char=" "/>
              <a:defRPr/>
            </a:lvl8pPr>
            <a:lvl9pPr indent="-342900" lvl="8" marL="4114800" algn="l">
              <a:lnSpc>
                <a:spcPct val="85000"/>
              </a:lnSpc>
              <a:spcBef>
                <a:spcPts val="600"/>
              </a:spcBef>
              <a:spcAft>
                <a:spcPts val="0"/>
              </a:spcAft>
              <a:buClr>
                <a:srgbClr val="262626"/>
              </a:buClr>
              <a:buSzPts val="1800"/>
              <a:buChar char=" "/>
              <a:defRPr/>
            </a:lvl9pPr>
          </a:lstStyle>
          <a:p/>
        </p:txBody>
      </p:sp>
      <p:sp>
        <p:nvSpPr>
          <p:cNvPr id="374" name="Google Shape;374;p108"/>
          <p:cNvSpPr txBox="1"/>
          <p:nvPr>
            <p:ph idx="10" type="dt"/>
          </p:nvPr>
        </p:nvSpPr>
        <p:spPr>
          <a:xfrm>
            <a:off x="685800" y="6412447"/>
            <a:ext cx="41148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5" name="Google Shape;375;p108"/>
          <p:cNvSpPr txBox="1"/>
          <p:nvPr>
            <p:ph idx="11" type="ftr"/>
          </p:nvPr>
        </p:nvSpPr>
        <p:spPr>
          <a:xfrm>
            <a:off x="685800" y="6554697"/>
            <a:ext cx="50292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6" name="Google Shape;376;p108"/>
          <p:cNvSpPr txBox="1"/>
          <p:nvPr>
            <p:ph idx="12" type="sldNum"/>
          </p:nvPr>
        </p:nvSpPr>
        <p:spPr>
          <a:xfrm>
            <a:off x="8763926" y="5876412"/>
            <a:ext cx="2926080" cy="1397039"/>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7" name="Shape 377"/>
        <p:cNvGrpSpPr/>
        <p:nvPr/>
      </p:nvGrpSpPr>
      <p:grpSpPr>
        <a:xfrm>
          <a:off x="0" y="0"/>
          <a:ext cx="0" cy="0"/>
          <a:chOff x="0" y="0"/>
          <a:chExt cx="0" cy="0"/>
        </a:xfrm>
      </p:grpSpPr>
      <p:sp>
        <p:nvSpPr>
          <p:cNvPr id="378" name="Google Shape;378;p109"/>
          <p:cNvSpPr txBox="1"/>
          <p:nvPr>
            <p:ph type="title"/>
          </p:nvPr>
        </p:nvSpPr>
        <p:spPr>
          <a:xfrm>
            <a:off x="657224" y="499533"/>
            <a:ext cx="10772775" cy="1658198"/>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9" name="Google Shape;379;p109"/>
          <p:cNvSpPr txBox="1"/>
          <p:nvPr>
            <p:ph idx="10" type="dt"/>
          </p:nvPr>
        </p:nvSpPr>
        <p:spPr>
          <a:xfrm>
            <a:off x="685800" y="6412447"/>
            <a:ext cx="41148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0" name="Google Shape;380;p109"/>
          <p:cNvSpPr txBox="1"/>
          <p:nvPr>
            <p:ph idx="11" type="ftr"/>
          </p:nvPr>
        </p:nvSpPr>
        <p:spPr>
          <a:xfrm>
            <a:off x="685800" y="6554697"/>
            <a:ext cx="50292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1" name="Google Shape;381;p109"/>
          <p:cNvSpPr txBox="1"/>
          <p:nvPr>
            <p:ph idx="12" type="sldNum"/>
          </p:nvPr>
        </p:nvSpPr>
        <p:spPr>
          <a:xfrm>
            <a:off x="8763926" y="5876412"/>
            <a:ext cx="2926080" cy="1397039"/>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2" name="Shape 382"/>
        <p:cNvGrpSpPr/>
        <p:nvPr/>
      </p:nvGrpSpPr>
      <p:grpSpPr>
        <a:xfrm>
          <a:off x="0" y="0"/>
          <a:ext cx="0" cy="0"/>
          <a:chOff x="0" y="0"/>
          <a:chExt cx="0" cy="0"/>
        </a:xfrm>
      </p:grpSpPr>
      <p:sp>
        <p:nvSpPr>
          <p:cNvPr id="383" name="Google Shape;383;p110"/>
          <p:cNvSpPr txBox="1"/>
          <p:nvPr>
            <p:ph type="title"/>
          </p:nvPr>
        </p:nvSpPr>
        <p:spPr>
          <a:xfrm>
            <a:off x="657224" y="499533"/>
            <a:ext cx="10772775" cy="1658198"/>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4" name="Google Shape;384;p110"/>
          <p:cNvSpPr txBox="1"/>
          <p:nvPr>
            <p:ph idx="1" type="body"/>
          </p:nvPr>
        </p:nvSpPr>
        <p:spPr>
          <a:xfrm>
            <a:off x="676656" y="1998134"/>
            <a:ext cx="4663440" cy="3767328"/>
          </a:xfrm>
          <a:prstGeom prst="rect">
            <a:avLst/>
          </a:prstGeom>
          <a:noFill/>
          <a:ln>
            <a:noFill/>
          </a:ln>
        </p:spPr>
        <p:txBody>
          <a:bodyPr anchorCtr="0" anchor="t" bIns="45700" lIns="91425" spcFirstLastPara="1" rIns="91425" wrap="square" tIns="45700">
            <a:normAutofit/>
          </a:bodyPr>
          <a:lstStyle>
            <a:lvl1pPr indent="-381000" lvl="0" marL="457200" algn="l">
              <a:lnSpc>
                <a:spcPct val="85000"/>
              </a:lnSpc>
              <a:spcBef>
                <a:spcPts val="1300"/>
              </a:spcBef>
              <a:spcAft>
                <a:spcPts val="0"/>
              </a:spcAft>
              <a:buClr>
                <a:srgbClr val="262626"/>
              </a:buClr>
              <a:buSzPts val="2400"/>
              <a:buChar char=" "/>
              <a:defRPr sz="2400"/>
            </a:lvl1pPr>
            <a:lvl2pPr indent="-355600" lvl="1" marL="914400" algn="l">
              <a:lnSpc>
                <a:spcPct val="85000"/>
              </a:lnSpc>
              <a:spcBef>
                <a:spcPts val="600"/>
              </a:spcBef>
              <a:spcAft>
                <a:spcPts val="0"/>
              </a:spcAft>
              <a:buClr>
                <a:srgbClr val="262626"/>
              </a:buClr>
              <a:buSzPts val="2000"/>
              <a:buChar char=" "/>
              <a:defRPr sz="2000"/>
            </a:lvl2pPr>
            <a:lvl3pPr indent="-342900" lvl="2" marL="1371600" algn="l">
              <a:lnSpc>
                <a:spcPct val="85000"/>
              </a:lnSpc>
              <a:spcBef>
                <a:spcPts val="600"/>
              </a:spcBef>
              <a:spcAft>
                <a:spcPts val="0"/>
              </a:spcAft>
              <a:buClr>
                <a:srgbClr val="262626"/>
              </a:buClr>
              <a:buSzPts val="1800"/>
              <a:buChar char=" "/>
              <a:defRPr sz="1800"/>
            </a:lvl3pPr>
            <a:lvl4pPr indent="-330200" lvl="3" marL="1828800" algn="l">
              <a:lnSpc>
                <a:spcPct val="85000"/>
              </a:lnSpc>
              <a:spcBef>
                <a:spcPts val="600"/>
              </a:spcBef>
              <a:spcAft>
                <a:spcPts val="0"/>
              </a:spcAft>
              <a:buClr>
                <a:srgbClr val="262626"/>
              </a:buClr>
              <a:buSzPts val="1600"/>
              <a:buChar char=" "/>
              <a:defRPr sz="1600"/>
            </a:lvl4pPr>
            <a:lvl5pPr indent="-330200" lvl="4" marL="2286000" algn="l">
              <a:lnSpc>
                <a:spcPct val="85000"/>
              </a:lnSpc>
              <a:spcBef>
                <a:spcPts val="600"/>
              </a:spcBef>
              <a:spcAft>
                <a:spcPts val="0"/>
              </a:spcAft>
              <a:buClr>
                <a:srgbClr val="262626"/>
              </a:buClr>
              <a:buSzPts val="1600"/>
              <a:buChar char=" "/>
              <a:defRPr sz="1600"/>
            </a:lvl5pPr>
            <a:lvl6pPr indent="-330200" lvl="5" marL="2743200" algn="l">
              <a:lnSpc>
                <a:spcPct val="85000"/>
              </a:lnSpc>
              <a:spcBef>
                <a:spcPts val="600"/>
              </a:spcBef>
              <a:spcAft>
                <a:spcPts val="0"/>
              </a:spcAft>
              <a:buClr>
                <a:srgbClr val="262626"/>
              </a:buClr>
              <a:buSzPts val="1600"/>
              <a:buChar char=" "/>
              <a:defRPr sz="1600"/>
            </a:lvl6pPr>
            <a:lvl7pPr indent="-330200" lvl="6" marL="3200400" algn="l">
              <a:lnSpc>
                <a:spcPct val="85000"/>
              </a:lnSpc>
              <a:spcBef>
                <a:spcPts val="600"/>
              </a:spcBef>
              <a:spcAft>
                <a:spcPts val="0"/>
              </a:spcAft>
              <a:buClr>
                <a:srgbClr val="262626"/>
              </a:buClr>
              <a:buSzPts val="1600"/>
              <a:buChar char=" "/>
              <a:defRPr sz="1600"/>
            </a:lvl7pPr>
            <a:lvl8pPr indent="-330200" lvl="7" marL="3657600" algn="l">
              <a:lnSpc>
                <a:spcPct val="85000"/>
              </a:lnSpc>
              <a:spcBef>
                <a:spcPts val="600"/>
              </a:spcBef>
              <a:spcAft>
                <a:spcPts val="0"/>
              </a:spcAft>
              <a:buClr>
                <a:srgbClr val="262626"/>
              </a:buClr>
              <a:buSzPts val="1600"/>
              <a:buChar char=" "/>
              <a:defRPr sz="1600"/>
            </a:lvl8pPr>
            <a:lvl9pPr indent="-330200" lvl="8" marL="4114800" algn="l">
              <a:lnSpc>
                <a:spcPct val="85000"/>
              </a:lnSpc>
              <a:spcBef>
                <a:spcPts val="600"/>
              </a:spcBef>
              <a:spcAft>
                <a:spcPts val="0"/>
              </a:spcAft>
              <a:buClr>
                <a:srgbClr val="262626"/>
              </a:buClr>
              <a:buSzPts val="1600"/>
              <a:buChar char=" "/>
              <a:defRPr sz="1600"/>
            </a:lvl9pPr>
          </a:lstStyle>
          <a:p/>
        </p:txBody>
      </p:sp>
      <p:sp>
        <p:nvSpPr>
          <p:cNvPr id="385" name="Google Shape;385;p110"/>
          <p:cNvSpPr txBox="1"/>
          <p:nvPr>
            <p:ph idx="2" type="body"/>
          </p:nvPr>
        </p:nvSpPr>
        <p:spPr>
          <a:xfrm>
            <a:off x="6011330" y="1998134"/>
            <a:ext cx="4663440" cy="3767328"/>
          </a:xfrm>
          <a:prstGeom prst="rect">
            <a:avLst/>
          </a:prstGeom>
          <a:noFill/>
          <a:ln>
            <a:noFill/>
          </a:ln>
        </p:spPr>
        <p:txBody>
          <a:bodyPr anchorCtr="0" anchor="t" bIns="45700" lIns="91425" spcFirstLastPara="1" rIns="91425" wrap="square" tIns="45700">
            <a:normAutofit/>
          </a:bodyPr>
          <a:lstStyle>
            <a:lvl1pPr indent="-381000" lvl="0" marL="457200" algn="l">
              <a:lnSpc>
                <a:spcPct val="85000"/>
              </a:lnSpc>
              <a:spcBef>
                <a:spcPts val="1300"/>
              </a:spcBef>
              <a:spcAft>
                <a:spcPts val="0"/>
              </a:spcAft>
              <a:buClr>
                <a:srgbClr val="262626"/>
              </a:buClr>
              <a:buSzPts val="2400"/>
              <a:buChar char=" "/>
              <a:defRPr sz="2400"/>
            </a:lvl1pPr>
            <a:lvl2pPr indent="-355600" lvl="1" marL="914400" algn="l">
              <a:lnSpc>
                <a:spcPct val="85000"/>
              </a:lnSpc>
              <a:spcBef>
                <a:spcPts val="600"/>
              </a:spcBef>
              <a:spcAft>
                <a:spcPts val="0"/>
              </a:spcAft>
              <a:buClr>
                <a:srgbClr val="262626"/>
              </a:buClr>
              <a:buSzPts val="2000"/>
              <a:buChar char=" "/>
              <a:defRPr sz="2000"/>
            </a:lvl2pPr>
            <a:lvl3pPr indent="-342900" lvl="2" marL="1371600" algn="l">
              <a:lnSpc>
                <a:spcPct val="85000"/>
              </a:lnSpc>
              <a:spcBef>
                <a:spcPts val="600"/>
              </a:spcBef>
              <a:spcAft>
                <a:spcPts val="0"/>
              </a:spcAft>
              <a:buClr>
                <a:srgbClr val="262626"/>
              </a:buClr>
              <a:buSzPts val="1800"/>
              <a:buChar char=" "/>
              <a:defRPr sz="1800"/>
            </a:lvl3pPr>
            <a:lvl4pPr indent="-330200" lvl="3" marL="1828800" algn="l">
              <a:lnSpc>
                <a:spcPct val="85000"/>
              </a:lnSpc>
              <a:spcBef>
                <a:spcPts val="600"/>
              </a:spcBef>
              <a:spcAft>
                <a:spcPts val="0"/>
              </a:spcAft>
              <a:buClr>
                <a:srgbClr val="262626"/>
              </a:buClr>
              <a:buSzPts val="1600"/>
              <a:buChar char=" "/>
              <a:defRPr sz="1600"/>
            </a:lvl4pPr>
            <a:lvl5pPr indent="-330200" lvl="4" marL="2286000" algn="l">
              <a:lnSpc>
                <a:spcPct val="85000"/>
              </a:lnSpc>
              <a:spcBef>
                <a:spcPts val="600"/>
              </a:spcBef>
              <a:spcAft>
                <a:spcPts val="0"/>
              </a:spcAft>
              <a:buClr>
                <a:srgbClr val="262626"/>
              </a:buClr>
              <a:buSzPts val="1600"/>
              <a:buChar char=" "/>
              <a:defRPr sz="1600"/>
            </a:lvl5pPr>
            <a:lvl6pPr indent="-330200" lvl="5" marL="2743200" algn="l">
              <a:lnSpc>
                <a:spcPct val="85000"/>
              </a:lnSpc>
              <a:spcBef>
                <a:spcPts val="600"/>
              </a:spcBef>
              <a:spcAft>
                <a:spcPts val="0"/>
              </a:spcAft>
              <a:buClr>
                <a:srgbClr val="262626"/>
              </a:buClr>
              <a:buSzPts val="1600"/>
              <a:buChar char=" "/>
              <a:defRPr sz="1600"/>
            </a:lvl6pPr>
            <a:lvl7pPr indent="-330200" lvl="6" marL="3200400" algn="l">
              <a:lnSpc>
                <a:spcPct val="85000"/>
              </a:lnSpc>
              <a:spcBef>
                <a:spcPts val="600"/>
              </a:spcBef>
              <a:spcAft>
                <a:spcPts val="0"/>
              </a:spcAft>
              <a:buClr>
                <a:srgbClr val="262626"/>
              </a:buClr>
              <a:buSzPts val="1600"/>
              <a:buChar char=" "/>
              <a:defRPr sz="1600"/>
            </a:lvl7pPr>
            <a:lvl8pPr indent="-330200" lvl="7" marL="3657600" algn="l">
              <a:lnSpc>
                <a:spcPct val="85000"/>
              </a:lnSpc>
              <a:spcBef>
                <a:spcPts val="600"/>
              </a:spcBef>
              <a:spcAft>
                <a:spcPts val="0"/>
              </a:spcAft>
              <a:buClr>
                <a:srgbClr val="262626"/>
              </a:buClr>
              <a:buSzPts val="1600"/>
              <a:buChar char=" "/>
              <a:defRPr sz="1600"/>
            </a:lvl8pPr>
            <a:lvl9pPr indent="-330200" lvl="8" marL="4114800" algn="l">
              <a:lnSpc>
                <a:spcPct val="85000"/>
              </a:lnSpc>
              <a:spcBef>
                <a:spcPts val="600"/>
              </a:spcBef>
              <a:spcAft>
                <a:spcPts val="0"/>
              </a:spcAft>
              <a:buClr>
                <a:srgbClr val="262626"/>
              </a:buClr>
              <a:buSzPts val="1600"/>
              <a:buChar char=" "/>
              <a:defRPr sz="1600"/>
            </a:lvl9pPr>
          </a:lstStyle>
          <a:p/>
        </p:txBody>
      </p:sp>
      <p:sp>
        <p:nvSpPr>
          <p:cNvPr id="386" name="Google Shape;386;p110"/>
          <p:cNvSpPr txBox="1"/>
          <p:nvPr>
            <p:ph idx="10" type="dt"/>
          </p:nvPr>
        </p:nvSpPr>
        <p:spPr>
          <a:xfrm>
            <a:off x="685800" y="6412447"/>
            <a:ext cx="41148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7" name="Google Shape;387;p110"/>
          <p:cNvSpPr txBox="1"/>
          <p:nvPr>
            <p:ph idx="11" type="ftr"/>
          </p:nvPr>
        </p:nvSpPr>
        <p:spPr>
          <a:xfrm>
            <a:off x="685800" y="6554697"/>
            <a:ext cx="50292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8" name="Google Shape;388;p110"/>
          <p:cNvSpPr txBox="1"/>
          <p:nvPr>
            <p:ph idx="12" type="sldNum"/>
          </p:nvPr>
        </p:nvSpPr>
        <p:spPr>
          <a:xfrm>
            <a:off x="8763926" y="5876412"/>
            <a:ext cx="2926080" cy="1397039"/>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9" name="Shape 389"/>
        <p:cNvGrpSpPr/>
        <p:nvPr/>
      </p:nvGrpSpPr>
      <p:grpSpPr>
        <a:xfrm>
          <a:off x="0" y="0"/>
          <a:ext cx="0" cy="0"/>
          <a:chOff x="0" y="0"/>
          <a:chExt cx="0" cy="0"/>
        </a:xfrm>
      </p:grpSpPr>
      <p:sp>
        <p:nvSpPr>
          <p:cNvPr id="390" name="Google Shape;390;p144"/>
          <p:cNvSpPr txBox="1"/>
          <p:nvPr>
            <p:ph type="title"/>
          </p:nvPr>
        </p:nvSpPr>
        <p:spPr>
          <a:xfrm>
            <a:off x="603504" y="767419"/>
            <a:ext cx="10780776" cy="3355848"/>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chemeClr val="accent1"/>
              </a:buClr>
              <a:buSzPts val="8800"/>
              <a:buFont typeface="Calibri"/>
              <a:buNone/>
              <a:defRPr b="0" sz="8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1" name="Google Shape;391;p144"/>
          <p:cNvSpPr txBox="1"/>
          <p:nvPr>
            <p:ph idx="1" type="body"/>
          </p:nvPr>
        </p:nvSpPr>
        <p:spPr>
          <a:xfrm>
            <a:off x="667512" y="4204209"/>
            <a:ext cx="9226296" cy="1645920"/>
          </a:xfrm>
          <a:prstGeom prst="rect">
            <a:avLst/>
          </a:prstGeom>
          <a:noFill/>
          <a:ln>
            <a:noFill/>
          </a:ln>
        </p:spPr>
        <p:txBody>
          <a:bodyPr anchorCtr="0" anchor="t" bIns="45700" lIns="91425" spcFirstLastPara="1" rIns="91425" wrap="square" tIns="45700">
            <a:normAutofit/>
          </a:bodyPr>
          <a:lstStyle>
            <a:lvl1pPr indent="-228600" lvl="0" marL="457200" algn="l">
              <a:lnSpc>
                <a:spcPct val="85000"/>
              </a:lnSpc>
              <a:spcBef>
                <a:spcPts val="1300"/>
              </a:spcBef>
              <a:spcAft>
                <a:spcPts val="0"/>
              </a:spcAft>
              <a:buClr>
                <a:schemeClr val="dk1"/>
              </a:buClr>
              <a:buSzPts val="3200"/>
              <a:buNone/>
              <a:defRPr sz="3200">
                <a:solidFill>
                  <a:schemeClr val="dk1"/>
                </a:solidFill>
                <a:latin typeface="Calibri"/>
                <a:ea typeface="Calibri"/>
                <a:cs typeface="Calibri"/>
                <a:sym typeface="Calibri"/>
              </a:defRPr>
            </a:lvl1pPr>
            <a:lvl2pPr indent="-228600" lvl="1" marL="914400" algn="l">
              <a:lnSpc>
                <a:spcPct val="85000"/>
              </a:lnSpc>
              <a:spcBef>
                <a:spcPts val="600"/>
              </a:spcBef>
              <a:spcAft>
                <a:spcPts val="0"/>
              </a:spcAft>
              <a:buClr>
                <a:srgbClr val="888888"/>
              </a:buClr>
              <a:buSzPts val="1800"/>
              <a:buNone/>
              <a:defRPr sz="1800">
                <a:solidFill>
                  <a:srgbClr val="888888"/>
                </a:solidFill>
              </a:defRPr>
            </a:lvl2pPr>
            <a:lvl3pPr indent="-228600" lvl="2" marL="1371600" algn="l">
              <a:lnSpc>
                <a:spcPct val="85000"/>
              </a:lnSpc>
              <a:spcBef>
                <a:spcPts val="600"/>
              </a:spcBef>
              <a:spcAft>
                <a:spcPts val="0"/>
              </a:spcAft>
              <a:buClr>
                <a:srgbClr val="888888"/>
              </a:buClr>
              <a:buSzPts val="1600"/>
              <a:buNone/>
              <a:defRPr sz="1600">
                <a:solidFill>
                  <a:srgbClr val="888888"/>
                </a:solidFill>
              </a:defRPr>
            </a:lvl3pPr>
            <a:lvl4pPr indent="-228600" lvl="3" marL="1828800" algn="l">
              <a:lnSpc>
                <a:spcPct val="85000"/>
              </a:lnSpc>
              <a:spcBef>
                <a:spcPts val="600"/>
              </a:spcBef>
              <a:spcAft>
                <a:spcPts val="0"/>
              </a:spcAft>
              <a:buClr>
                <a:srgbClr val="888888"/>
              </a:buClr>
              <a:buSzPts val="1400"/>
              <a:buNone/>
              <a:defRPr sz="1400">
                <a:solidFill>
                  <a:srgbClr val="888888"/>
                </a:solidFill>
              </a:defRPr>
            </a:lvl4pPr>
            <a:lvl5pPr indent="-228600" lvl="4" marL="2286000" algn="l">
              <a:lnSpc>
                <a:spcPct val="85000"/>
              </a:lnSpc>
              <a:spcBef>
                <a:spcPts val="600"/>
              </a:spcBef>
              <a:spcAft>
                <a:spcPts val="0"/>
              </a:spcAft>
              <a:buClr>
                <a:srgbClr val="888888"/>
              </a:buClr>
              <a:buSzPts val="1400"/>
              <a:buNone/>
              <a:defRPr sz="1400">
                <a:solidFill>
                  <a:srgbClr val="888888"/>
                </a:solidFill>
              </a:defRPr>
            </a:lvl5pPr>
            <a:lvl6pPr indent="-228600" lvl="5" marL="2743200" algn="l">
              <a:lnSpc>
                <a:spcPct val="85000"/>
              </a:lnSpc>
              <a:spcBef>
                <a:spcPts val="600"/>
              </a:spcBef>
              <a:spcAft>
                <a:spcPts val="0"/>
              </a:spcAft>
              <a:buClr>
                <a:srgbClr val="888888"/>
              </a:buClr>
              <a:buSzPts val="1400"/>
              <a:buNone/>
              <a:defRPr sz="1400">
                <a:solidFill>
                  <a:srgbClr val="888888"/>
                </a:solidFill>
              </a:defRPr>
            </a:lvl6pPr>
            <a:lvl7pPr indent="-228600" lvl="6" marL="3200400" algn="l">
              <a:lnSpc>
                <a:spcPct val="85000"/>
              </a:lnSpc>
              <a:spcBef>
                <a:spcPts val="600"/>
              </a:spcBef>
              <a:spcAft>
                <a:spcPts val="0"/>
              </a:spcAft>
              <a:buClr>
                <a:srgbClr val="888888"/>
              </a:buClr>
              <a:buSzPts val="1400"/>
              <a:buNone/>
              <a:defRPr sz="1400">
                <a:solidFill>
                  <a:srgbClr val="888888"/>
                </a:solidFill>
              </a:defRPr>
            </a:lvl7pPr>
            <a:lvl8pPr indent="-228600" lvl="7" marL="3657600" algn="l">
              <a:lnSpc>
                <a:spcPct val="85000"/>
              </a:lnSpc>
              <a:spcBef>
                <a:spcPts val="600"/>
              </a:spcBef>
              <a:spcAft>
                <a:spcPts val="0"/>
              </a:spcAft>
              <a:buClr>
                <a:srgbClr val="888888"/>
              </a:buClr>
              <a:buSzPts val="1400"/>
              <a:buNone/>
              <a:defRPr sz="1400">
                <a:solidFill>
                  <a:srgbClr val="888888"/>
                </a:solidFill>
              </a:defRPr>
            </a:lvl8pPr>
            <a:lvl9pPr indent="-228600" lvl="8" marL="4114800" algn="l">
              <a:lnSpc>
                <a:spcPct val="85000"/>
              </a:lnSpc>
              <a:spcBef>
                <a:spcPts val="600"/>
              </a:spcBef>
              <a:spcAft>
                <a:spcPts val="0"/>
              </a:spcAft>
              <a:buClr>
                <a:srgbClr val="888888"/>
              </a:buClr>
              <a:buSzPts val="1400"/>
              <a:buNone/>
              <a:defRPr sz="1400">
                <a:solidFill>
                  <a:srgbClr val="888888"/>
                </a:solidFill>
              </a:defRPr>
            </a:lvl9pPr>
          </a:lstStyle>
          <a:p/>
        </p:txBody>
      </p:sp>
      <p:sp>
        <p:nvSpPr>
          <p:cNvPr id="392" name="Google Shape;392;p144"/>
          <p:cNvSpPr txBox="1"/>
          <p:nvPr>
            <p:ph idx="10" type="dt"/>
          </p:nvPr>
        </p:nvSpPr>
        <p:spPr>
          <a:xfrm>
            <a:off x="685800" y="6412447"/>
            <a:ext cx="41148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3" name="Google Shape;393;p144"/>
          <p:cNvSpPr txBox="1"/>
          <p:nvPr>
            <p:ph idx="11" type="ftr"/>
          </p:nvPr>
        </p:nvSpPr>
        <p:spPr>
          <a:xfrm>
            <a:off x="685800" y="6554697"/>
            <a:ext cx="50292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4" name="Google Shape;394;p144"/>
          <p:cNvSpPr txBox="1"/>
          <p:nvPr>
            <p:ph idx="12" type="sldNum"/>
          </p:nvPr>
        </p:nvSpPr>
        <p:spPr>
          <a:xfrm>
            <a:off x="8763926" y="5876412"/>
            <a:ext cx="2926080" cy="1397039"/>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5" name="Shape 395"/>
        <p:cNvGrpSpPr/>
        <p:nvPr/>
      </p:nvGrpSpPr>
      <p:grpSpPr>
        <a:xfrm>
          <a:off x="0" y="0"/>
          <a:ext cx="0" cy="0"/>
          <a:chOff x="0" y="0"/>
          <a:chExt cx="0" cy="0"/>
        </a:xfrm>
      </p:grpSpPr>
      <p:sp>
        <p:nvSpPr>
          <p:cNvPr id="396" name="Google Shape;396;p145"/>
          <p:cNvSpPr txBox="1"/>
          <p:nvPr>
            <p:ph type="title"/>
          </p:nvPr>
        </p:nvSpPr>
        <p:spPr>
          <a:xfrm>
            <a:off x="657224" y="499533"/>
            <a:ext cx="10772775" cy="1658198"/>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7" name="Google Shape;397;p145"/>
          <p:cNvSpPr txBox="1"/>
          <p:nvPr>
            <p:ph idx="1" type="body"/>
          </p:nvPr>
        </p:nvSpPr>
        <p:spPr>
          <a:xfrm>
            <a:off x="676656" y="2040467"/>
            <a:ext cx="4663440" cy="723400"/>
          </a:xfrm>
          <a:prstGeom prst="rect">
            <a:avLst/>
          </a:prstGeom>
          <a:noFill/>
          <a:ln>
            <a:noFill/>
          </a:ln>
        </p:spPr>
        <p:txBody>
          <a:bodyPr anchorCtr="0" anchor="ctr" bIns="45700" lIns="91425" spcFirstLastPara="1" rIns="91425" wrap="square" tIns="45700">
            <a:normAutofit/>
          </a:bodyPr>
          <a:lstStyle>
            <a:lvl1pPr indent="-228600" lvl="0" marL="457200" algn="l">
              <a:lnSpc>
                <a:spcPct val="85000"/>
              </a:lnSpc>
              <a:spcBef>
                <a:spcPts val="1300"/>
              </a:spcBef>
              <a:spcAft>
                <a:spcPts val="0"/>
              </a:spcAft>
              <a:buClr>
                <a:srgbClr val="262626"/>
              </a:buClr>
              <a:buSzPts val="2200"/>
              <a:buNone/>
              <a:defRPr b="0" sz="2200" cap="none">
                <a:solidFill>
                  <a:srgbClr val="262626"/>
                </a:solidFill>
                <a:latin typeface="Calibri"/>
                <a:ea typeface="Calibri"/>
                <a:cs typeface="Calibri"/>
                <a:sym typeface="Calibri"/>
              </a:defRPr>
            </a:lvl1pPr>
            <a:lvl2pPr indent="-228600" lvl="1" marL="914400" algn="l">
              <a:lnSpc>
                <a:spcPct val="85000"/>
              </a:lnSpc>
              <a:spcBef>
                <a:spcPts val="600"/>
              </a:spcBef>
              <a:spcAft>
                <a:spcPts val="0"/>
              </a:spcAft>
              <a:buClr>
                <a:srgbClr val="262626"/>
              </a:buClr>
              <a:buSzPts val="2000"/>
              <a:buNone/>
              <a:defRPr b="1" sz="2000"/>
            </a:lvl2pPr>
            <a:lvl3pPr indent="-228600" lvl="2" marL="1371600" algn="l">
              <a:lnSpc>
                <a:spcPct val="85000"/>
              </a:lnSpc>
              <a:spcBef>
                <a:spcPts val="600"/>
              </a:spcBef>
              <a:spcAft>
                <a:spcPts val="0"/>
              </a:spcAft>
              <a:buClr>
                <a:srgbClr val="262626"/>
              </a:buClr>
              <a:buSzPts val="1800"/>
              <a:buNone/>
              <a:defRPr b="1" sz="1800"/>
            </a:lvl3pPr>
            <a:lvl4pPr indent="-228600" lvl="3" marL="1828800" algn="l">
              <a:lnSpc>
                <a:spcPct val="85000"/>
              </a:lnSpc>
              <a:spcBef>
                <a:spcPts val="600"/>
              </a:spcBef>
              <a:spcAft>
                <a:spcPts val="0"/>
              </a:spcAft>
              <a:buClr>
                <a:srgbClr val="262626"/>
              </a:buClr>
              <a:buSzPts val="1600"/>
              <a:buNone/>
              <a:defRPr b="1" sz="1600"/>
            </a:lvl4pPr>
            <a:lvl5pPr indent="-228600" lvl="4" marL="2286000" algn="l">
              <a:lnSpc>
                <a:spcPct val="85000"/>
              </a:lnSpc>
              <a:spcBef>
                <a:spcPts val="600"/>
              </a:spcBef>
              <a:spcAft>
                <a:spcPts val="0"/>
              </a:spcAft>
              <a:buClr>
                <a:srgbClr val="262626"/>
              </a:buClr>
              <a:buSzPts val="1600"/>
              <a:buNone/>
              <a:defRPr b="1" sz="1600"/>
            </a:lvl5pPr>
            <a:lvl6pPr indent="-228600" lvl="5" marL="2743200" algn="l">
              <a:lnSpc>
                <a:spcPct val="85000"/>
              </a:lnSpc>
              <a:spcBef>
                <a:spcPts val="600"/>
              </a:spcBef>
              <a:spcAft>
                <a:spcPts val="0"/>
              </a:spcAft>
              <a:buClr>
                <a:srgbClr val="262626"/>
              </a:buClr>
              <a:buSzPts val="1600"/>
              <a:buNone/>
              <a:defRPr b="1" sz="1600"/>
            </a:lvl6pPr>
            <a:lvl7pPr indent="-228600" lvl="6" marL="3200400" algn="l">
              <a:lnSpc>
                <a:spcPct val="85000"/>
              </a:lnSpc>
              <a:spcBef>
                <a:spcPts val="600"/>
              </a:spcBef>
              <a:spcAft>
                <a:spcPts val="0"/>
              </a:spcAft>
              <a:buClr>
                <a:srgbClr val="262626"/>
              </a:buClr>
              <a:buSzPts val="1600"/>
              <a:buNone/>
              <a:defRPr b="1" sz="1600"/>
            </a:lvl7pPr>
            <a:lvl8pPr indent="-228600" lvl="7" marL="3657600" algn="l">
              <a:lnSpc>
                <a:spcPct val="85000"/>
              </a:lnSpc>
              <a:spcBef>
                <a:spcPts val="600"/>
              </a:spcBef>
              <a:spcAft>
                <a:spcPts val="0"/>
              </a:spcAft>
              <a:buClr>
                <a:srgbClr val="262626"/>
              </a:buClr>
              <a:buSzPts val="1600"/>
              <a:buNone/>
              <a:defRPr b="1" sz="1600"/>
            </a:lvl8pPr>
            <a:lvl9pPr indent="-228600" lvl="8" marL="4114800" algn="l">
              <a:lnSpc>
                <a:spcPct val="85000"/>
              </a:lnSpc>
              <a:spcBef>
                <a:spcPts val="600"/>
              </a:spcBef>
              <a:spcAft>
                <a:spcPts val="0"/>
              </a:spcAft>
              <a:buClr>
                <a:srgbClr val="262626"/>
              </a:buClr>
              <a:buSzPts val="1600"/>
              <a:buNone/>
              <a:defRPr b="1" sz="1600"/>
            </a:lvl9pPr>
          </a:lstStyle>
          <a:p/>
        </p:txBody>
      </p:sp>
      <p:sp>
        <p:nvSpPr>
          <p:cNvPr id="398" name="Google Shape;398;p145"/>
          <p:cNvSpPr txBox="1"/>
          <p:nvPr>
            <p:ph idx="2" type="body"/>
          </p:nvPr>
        </p:nvSpPr>
        <p:spPr>
          <a:xfrm>
            <a:off x="676656" y="2753084"/>
            <a:ext cx="4663440" cy="3200400"/>
          </a:xfrm>
          <a:prstGeom prst="rect">
            <a:avLst/>
          </a:prstGeom>
          <a:noFill/>
          <a:ln>
            <a:noFill/>
          </a:ln>
        </p:spPr>
        <p:txBody>
          <a:bodyPr anchorCtr="0" anchor="t" bIns="45700" lIns="91425" spcFirstLastPara="1" rIns="91425" wrap="square" tIns="45700">
            <a:normAutofit/>
          </a:bodyPr>
          <a:lstStyle>
            <a:lvl1pPr indent="-381000" lvl="0" marL="457200" algn="l">
              <a:lnSpc>
                <a:spcPct val="85000"/>
              </a:lnSpc>
              <a:spcBef>
                <a:spcPts val="1300"/>
              </a:spcBef>
              <a:spcAft>
                <a:spcPts val="0"/>
              </a:spcAft>
              <a:buClr>
                <a:srgbClr val="262626"/>
              </a:buClr>
              <a:buSzPts val="2400"/>
              <a:buChar char=" "/>
              <a:defRPr sz="2400"/>
            </a:lvl1pPr>
            <a:lvl2pPr indent="-355600" lvl="1" marL="914400" algn="l">
              <a:lnSpc>
                <a:spcPct val="85000"/>
              </a:lnSpc>
              <a:spcBef>
                <a:spcPts val="600"/>
              </a:spcBef>
              <a:spcAft>
                <a:spcPts val="0"/>
              </a:spcAft>
              <a:buClr>
                <a:srgbClr val="262626"/>
              </a:buClr>
              <a:buSzPts val="2000"/>
              <a:buChar char=" "/>
              <a:defRPr sz="2000"/>
            </a:lvl2pPr>
            <a:lvl3pPr indent="-342900" lvl="2" marL="1371600" algn="l">
              <a:lnSpc>
                <a:spcPct val="85000"/>
              </a:lnSpc>
              <a:spcBef>
                <a:spcPts val="600"/>
              </a:spcBef>
              <a:spcAft>
                <a:spcPts val="0"/>
              </a:spcAft>
              <a:buClr>
                <a:srgbClr val="262626"/>
              </a:buClr>
              <a:buSzPts val="1800"/>
              <a:buChar char=" "/>
              <a:defRPr sz="1800"/>
            </a:lvl3pPr>
            <a:lvl4pPr indent="-330200" lvl="3" marL="1828800" algn="l">
              <a:lnSpc>
                <a:spcPct val="85000"/>
              </a:lnSpc>
              <a:spcBef>
                <a:spcPts val="600"/>
              </a:spcBef>
              <a:spcAft>
                <a:spcPts val="0"/>
              </a:spcAft>
              <a:buClr>
                <a:srgbClr val="262626"/>
              </a:buClr>
              <a:buSzPts val="1600"/>
              <a:buChar char=" "/>
              <a:defRPr sz="1600"/>
            </a:lvl4pPr>
            <a:lvl5pPr indent="-330200" lvl="4" marL="2286000" algn="l">
              <a:lnSpc>
                <a:spcPct val="85000"/>
              </a:lnSpc>
              <a:spcBef>
                <a:spcPts val="600"/>
              </a:spcBef>
              <a:spcAft>
                <a:spcPts val="0"/>
              </a:spcAft>
              <a:buClr>
                <a:srgbClr val="262626"/>
              </a:buClr>
              <a:buSzPts val="1600"/>
              <a:buChar char=" "/>
              <a:defRPr sz="1600"/>
            </a:lvl5pPr>
            <a:lvl6pPr indent="-330200" lvl="5" marL="2743200" algn="l">
              <a:lnSpc>
                <a:spcPct val="85000"/>
              </a:lnSpc>
              <a:spcBef>
                <a:spcPts val="600"/>
              </a:spcBef>
              <a:spcAft>
                <a:spcPts val="0"/>
              </a:spcAft>
              <a:buClr>
                <a:srgbClr val="262626"/>
              </a:buClr>
              <a:buSzPts val="1600"/>
              <a:buChar char=" "/>
              <a:defRPr sz="1600"/>
            </a:lvl6pPr>
            <a:lvl7pPr indent="-330200" lvl="6" marL="3200400" algn="l">
              <a:lnSpc>
                <a:spcPct val="85000"/>
              </a:lnSpc>
              <a:spcBef>
                <a:spcPts val="600"/>
              </a:spcBef>
              <a:spcAft>
                <a:spcPts val="0"/>
              </a:spcAft>
              <a:buClr>
                <a:srgbClr val="262626"/>
              </a:buClr>
              <a:buSzPts val="1600"/>
              <a:buChar char=" "/>
              <a:defRPr sz="1600"/>
            </a:lvl7pPr>
            <a:lvl8pPr indent="-330200" lvl="7" marL="3657600" algn="l">
              <a:lnSpc>
                <a:spcPct val="85000"/>
              </a:lnSpc>
              <a:spcBef>
                <a:spcPts val="600"/>
              </a:spcBef>
              <a:spcAft>
                <a:spcPts val="0"/>
              </a:spcAft>
              <a:buClr>
                <a:srgbClr val="262626"/>
              </a:buClr>
              <a:buSzPts val="1600"/>
              <a:buChar char=" "/>
              <a:defRPr sz="1600"/>
            </a:lvl8pPr>
            <a:lvl9pPr indent="-330200" lvl="8" marL="4114800" algn="l">
              <a:lnSpc>
                <a:spcPct val="85000"/>
              </a:lnSpc>
              <a:spcBef>
                <a:spcPts val="600"/>
              </a:spcBef>
              <a:spcAft>
                <a:spcPts val="0"/>
              </a:spcAft>
              <a:buClr>
                <a:srgbClr val="262626"/>
              </a:buClr>
              <a:buSzPts val="1600"/>
              <a:buChar char=" "/>
              <a:defRPr sz="1600"/>
            </a:lvl9pPr>
          </a:lstStyle>
          <a:p/>
        </p:txBody>
      </p:sp>
      <p:sp>
        <p:nvSpPr>
          <p:cNvPr id="399" name="Google Shape;399;p145"/>
          <p:cNvSpPr txBox="1"/>
          <p:nvPr>
            <p:ph idx="3" type="body"/>
          </p:nvPr>
        </p:nvSpPr>
        <p:spPr>
          <a:xfrm>
            <a:off x="6007608" y="2038435"/>
            <a:ext cx="4663440" cy="722376"/>
          </a:xfrm>
          <a:prstGeom prst="rect">
            <a:avLst/>
          </a:prstGeom>
          <a:noFill/>
          <a:ln>
            <a:noFill/>
          </a:ln>
        </p:spPr>
        <p:txBody>
          <a:bodyPr anchorCtr="0" anchor="ctr" bIns="45700" lIns="91425" spcFirstLastPara="1" rIns="91425" wrap="square" tIns="45700">
            <a:normAutofit/>
          </a:bodyPr>
          <a:lstStyle>
            <a:lvl1pPr indent="-228600" lvl="0" marL="457200" algn="l">
              <a:lnSpc>
                <a:spcPct val="85000"/>
              </a:lnSpc>
              <a:spcBef>
                <a:spcPts val="1300"/>
              </a:spcBef>
              <a:spcAft>
                <a:spcPts val="0"/>
              </a:spcAft>
              <a:buClr>
                <a:srgbClr val="262626"/>
              </a:buClr>
              <a:buSzPts val="2200"/>
              <a:buNone/>
              <a:defRPr b="0" sz="2200" cap="none">
                <a:solidFill>
                  <a:srgbClr val="262626"/>
                </a:solidFill>
                <a:latin typeface="Calibri"/>
                <a:ea typeface="Calibri"/>
                <a:cs typeface="Calibri"/>
                <a:sym typeface="Calibri"/>
              </a:defRPr>
            </a:lvl1pPr>
            <a:lvl2pPr indent="-228600" lvl="1" marL="914400" algn="l">
              <a:lnSpc>
                <a:spcPct val="85000"/>
              </a:lnSpc>
              <a:spcBef>
                <a:spcPts val="600"/>
              </a:spcBef>
              <a:spcAft>
                <a:spcPts val="0"/>
              </a:spcAft>
              <a:buClr>
                <a:srgbClr val="262626"/>
              </a:buClr>
              <a:buSzPts val="2000"/>
              <a:buNone/>
              <a:defRPr b="1" sz="2000"/>
            </a:lvl2pPr>
            <a:lvl3pPr indent="-228600" lvl="2" marL="1371600" algn="l">
              <a:lnSpc>
                <a:spcPct val="85000"/>
              </a:lnSpc>
              <a:spcBef>
                <a:spcPts val="600"/>
              </a:spcBef>
              <a:spcAft>
                <a:spcPts val="0"/>
              </a:spcAft>
              <a:buClr>
                <a:srgbClr val="262626"/>
              </a:buClr>
              <a:buSzPts val="1800"/>
              <a:buNone/>
              <a:defRPr b="1" sz="1800"/>
            </a:lvl3pPr>
            <a:lvl4pPr indent="-228600" lvl="3" marL="1828800" algn="l">
              <a:lnSpc>
                <a:spcPct val="85000"/>
              </a:lnSpc>
              <a:spcBef>
                <a:spcPts val="600"/>
              </a:spcBef>
              <a:spcAft>
                <a:spcPts val="0"/>
              </a:spcAft>
              <a:buClr>
                <a:srgbClr val="262626"/>
              </a:buClr>
              <a:buSzPts val="1600"/>
              <a:buNone/>
              <a:defRPr b="1" sz="1600"/>
            </a:lvl4pPr>
            <a:lvl5pPr indent="-228600" lvl="4" marL="2286000" algn="l">
              <a:lnSpc>
                <a:spcPct val="85000"/>
              </a:lnSpc>
              <a:spcBef>
                <a:spcPts val="600"/>
              </a:spcBef>
              <a:spcAft>
                <a:spcPts val="0"/>
              </a:spcAft>
              <a:buClr>
                <a:srgbClr val="262626"/>
              </a:buClr>
              <a:buSzPts val="1600"/>
              <a:buNone/>
              <a:defRPr b="1" sz="1600"/>
            </a:lvl5pPr>
            <a:lvl6pPr indent="-228600" lvl="5" marL="2743200" algn="l">
              <a:lnSpc>
                <a:spcPct val="85000"/>
              </a:lnSpc>
              <a:spcBef>
                <a:spcPts val="600"/>
              </a:spcBef>
              <a:spcAft>
                <a:spcPts val="0"/>
              </a:spcAft>
              <a:buClr>
                <a:srgbClr val="262626"/>
              </a:buClr>
              <a:buSzPts val="1600"/>
              <a:buNone/>
              <a:defRPr b="1" sz="1600"/>
            </a:lvl6pPr>
            <a:lvl7pPr indent="-228600" lvl="6" marL="3200400" algn="l">
              <a:lnSpc>
                <a:spcPct val="85000"/>
              </a:lnSpc>
              <a:spcBef>
                <a:spcPts val="600"/>
              </a:spcBef>
              <a:spcAft>
                <a:spcPts val="0"/>
              </a:spcAft>
              <a:buClr>
                <a:srgbClr val="262626"/>
              </a:buClr>
              <a:buSzPts val="1600"/>
              <a:buNone/>
              <a:defRPr b="1" sz="1600"/>
            </a:lvl7pPr>
            <a:lvl8pPr indent="-228600" lvl="7" marL="3657600" algn="l">
              <a:lnSpc>
                <a:spcPct val="85000"/>
              </a:lnSpc>
              <a:spcBef>
                <a:spcPts val="600"/>
              </a:spcBef>
              <a:spcAft>
                <a:spcPts val="0"/>
              </a:spcAft>
              <a:buClr>
                <a:srgbClr val="262626"/>
              </a:buClr>
              <a:buSzPts val="1600"/>
              <a:buNone/>
              <a:defRPr b="1" sz="1600"/>
            </a:lvl8pPr>
            <a:lvl9pPr indent="-228600" lvl="8" marL="4114800" algn="l">
              <a:lnSpc>
                <a:spcPct val="85000"/>
              </a:lnSpc>
              <a:spcBef>
                <a:spcPts val="600"/>
              </a:spcBef>
              <a:spcAft>
                <a:spcPts val="0"/>
              </a:spcAft>
              <a:buClr>
                <a:srgbClr val="262626"/>
              </a:buClr>
              <a:buSzPts val="1600"/>
              <a:buNone/>
              <a:defRPr b="1" sz="1600"/>
            </a:lvl9pPr>
          </a:lstStyle>
          <a:p/>
        </p:txBody>
      </p:sp>
      <p:sp>
        <p:nvSpPr>
          <p:cNvPr id="400" name="Google Shape;400;p145"/>
          <p:cNvSpPr txBox="1"/>
          <p:nvPr>
            <p:ph idx="4" type="body"/>
          </p:nvPr>
        </p:nvSpPr>
        <p:spPr>
          <a:xfrm>
            <a:off x="6007608" y="2750990"/>
            <a:ext cx="4663440" cy="3200400"/>
          </a:xfrm>
          <a:prstGeom prst="rect">
            <a:avLst/>
          </a:prstGeom>
          <a:noFill/>
          <a:ln>
            <a:noFill/>
          </a:ln>
        </p:spPr>
        <p:txBody>
          <a:bodyPr anchorCtr="0" anchor="t" bIns="45700" lIns="91425" spcFirstLastPara="1" rIns="91425" wrap="square" tIns="45700">
            <a:normAutofit/>
          </a:bodyPr>
          <a:lstStyle>
            <a:lvl1pPr indent="-381000" lvl="0" marL="457200" algn="l">
              <a:lnSpc>
                <a:spcPct val="85000"/>
              </a:lnSpc>
              <a:spcBef>
                <a:spcPts val="1300"/>
              </a:spcBef>
              <a:spcAft>
                <a:spcPts val="0"/>
              </a:spcAft>
              <a:buClr>
                <a:srgbClr val="262626"/>
              </a:buClr>
              <a:buSzPts val="2400"/>
              <a:buChar char=" "/>
              <a:defRPr sz="2400"/>
            </a:lvl1pPr>
            <a:lvl2pPr indent="-355600" lvl="1" marL="914400" algn="l">
              <a:lnSpc>
                <a:spcPct val="85000"/>
              </a:lnSpc>
              <a:spcBef>
                <a:spcPts val="600"/>
              </a:spcBef>
              <a:spcAft>
                <a:spcPts val="0"/>
              </a:spcAft>
              <a:buClr>
                <a:srgbClr val="262626"/>
              </a:buClr>
              <a:buSzPts val="2000"/>
              <a:buChar char=" "/>
              <a:defRPr sz="2000"/>
            </a:lvl2pPr>
            <a:lvl3pPr indent="-342900" lvl="2" marL="1371600" algn="l">
              <a:lnSpc>
                <a:spcPct val="85000"/>
              </a:lnSpc>
              <a:spcBef>
                <a:spcPts val="600"/>
              </a:spcBef>
              <a:spcAft>
                <a:spcPts val="0"/>
              </a:spcAft>
              <a:buClr>
                <a:srgbClr val="262626"/>
              </a:buClr>
              <a:buSzPts val="1800"/>
              <a:buChar char=" "/>
              <a:defRPr sz="1800"/>
            </a:lvl3pPr>
            <a:lvl4pPr indent="-330200" lvl="3" marL="1828800" algn="l">
              <a:lnSpc>
                <a:spcPct val="85000"/>
              </a:lnSpc>
              <a:spcBef>
                <a:spcPts val="600"/>
              </a:spcBef>
              <a:spcAft>
                <a:spcPts val="0"/>
              </a:spcAft>
              <a:buClr>
                <a:srgbClr val="262626"/>
              </a:buClr>
              <a:buSzPts val="1600"/>
              <a:buChar char=" "/>
              <a:defRPr sz="1600"/>
            </a:lvl4pPr>
            <a:lvl5pPr indent="-330200" lvl="4" marL="2286000" algn="l">
              <a:lnSpc>
                <a:spcPct val="85000"/>
              </a:lnSpc>
              <a:spcBef>
                <a:spcPts val="600"/>
              </a:spcBef>
              <a:spcAft>
                <a:spcPts val="0"/>
              </a:spcAft>
              <a:buClr>
                <a:srgbClr val="262626"/>
              </a:buClr>
              <a:buSzPts val="1600"/>
              <a:buChar char=" "/>
              <a:defRPr sz="1600"/>
            </a:lvl5pPr>
            <a:lvl6pPr indent="-330200" lvl="5" marL="2743200" algn="l">
              <a:lnSpc>
                <a:spcPct val="85000"/>
              </a:lnSpc>
              <a:spcBef>
                <a:spcPts val="600"/>
              </a:spcBef>
              <a:spcAft>
                <a:spcPts val="0"/>
              </a:spcAft>
              <a:buClr>
                <a:srgbClr val="262626"/>
              </a:buClr>
              <a:buSzPts val="1600"/>
              <a:buChar char=" "/>
              <a:defRPr sz="1600"/>
            </a:lvl6pPr>
            <a:lvl7pPr indent="-330200" lvl="6" marL="3200400" algn="l">
              <a:lnSpc>
                <a:spcPct val="85000"/>
              </a:lnSpc>
              <a:spcBef>
                <a:spcPts val="600"/>
              </a:spcBef>
              <a:spcAft>
                <a:spcPts val="0"/>
              </a:spcAft>
              <a:buClr>
                <a:srgbClr val="262626"/>
              </a:buClr>
              <a:buSzPts val="1600"/>
              <a:buChar char=" "/>
              <a:defRPr sz="1600"/>
            </a:lvl7pPr>
            <a:lvl8pPr indent="-330200" lvl="7" marL="3657600" algn="l">
              <a:lnSpc>
                <a:spcPct val="85000"/>
              </a:lnSpc>
              <a:spcBef>
                <a:spcPts val="600"/>
              </a:spcBef>
              <a:spcAft>
                <a:spcPts val="0"/>
              </a:spcAft>
              <a:buClr>
                <a:srgbClr val="262626"/>
              </a:buClr>
              <a:buSzPts val="1600"/>
              <a:buChar char=" "/>
              <a:defRPr sz="1600"/>
            </a:lvl8pPr>
            <a:lvl9pPr indent="-330200" lvl="8" marL="4114800" algn="l">
              <a:lnSpc>
                <a:spcPct val="85000"/>
              </a:lnSpc>
              <a:spcBef>
                <a:spcPts val="600"/>
              </a:spcBef>
              <a:spcAft>
                <a:spcPts val="0"/>
              </a:spcAft>
              <a:buClr>
                <a:srgbClr val="262626"/>
              </a:buClr>
              <a:buSzPts val="1600"/>
              <a:buChar char=" "/>
              <a:defRPr sz="1600"/>
            </a:lvl9pPr>
          </a:lstStyle>
          <a:p/>
        </p:txBody>
      </p:sp>
      <p:sp>
        <p:nvSpPr>
          <p:cNvPr id="401" name="Google Shape;401;p145"/>
          <p:cNvSpPr txBox="1"/>
          <p:nvPr>
            <p:ph idx="10" type="dt"/>
          </p:nvPr>
        </p:nvSpPr>
        <p:spPr>
          <a:xfrm>
            <a:off x="685800" y="6412447"/>
            <a:ext cx="41148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2" name="Google Shape;402;p145"/>
          <p:cNvSpPr txBox="1"/>
          <p:nvPr>
            <p:ph idx="11" type="ftr"/>
          </p:nvPr>
        </p:nvSpPr>
        <p:spPr>
          <a:xfrm>
            <a:off x="685800" y="6554697"/>
            <a:ext cx="50292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p145"/>
          <p:cNvSpPr txBox="1"/>
          <p:nvPr>
            <p:ph idx="12" type="sldNum"/>
          </p:nvPr>
        </p:nvSpPr>
        <p:spPr>
          <a:xfrm>
            <a:off x="8763926" y="5876412"/>
            <a:ext cx="2926080" cy="1397039"/>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4" name="Shape 404"/>
        <p:cNvGrpSpPr/>
        <p:nvPr/>
      </p:nvGrpSpPr>
      <p:grpSpPr>
        <a:xfrm>
          <a:off x="0" y="0"/>
          <a:ext cx="0" cy="0"/>
          <a:chOff x="0" y="0"/>
          <a:chExt cx="0" cy="0"/>
        </a:xfrm>
      </p:grpSpPr>
      <p:sp>
        <p:nvSpPr>
          <p:cNvPr id="405" name="Google Shape;405;p146"/>
          <p:cNvSpPr txBox="1"/>
          <p:nvPr>
            <p:ph idx="10" type="dt"/>
          </p:nvPr>
        </p:nvSpPr>
        <p:spPr>
          <a:xfrm>
            <a:off x="685800" y="6412447"/>
            <a:ext cx="41148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6" name="Google Shape;406;p146"/>
          <p:cNvSpPr txBox="1"/>
          <p:nvPr>
            <p:ph idx="11" type="ftr"/>
          </p:nvPr>
        </p:nvSpPr>
        <p:spPr>
          <a:xfrm>
            <a:off x="685800" y="6554697"/>
            <a:ext cx="50292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7" name="Google Shape;407;p146"/>
          <p:cNvSpPr txBox="1"/>
          <p:nvPr>
            <p:ph idx="12" type="sldNum"/>
          </p:nvPr>
        </p:nvSpPr>
        <p:spPr>
          <a:xfrm>
            <a:off x="8763926" y="5876412"/>
            <a:ext cx="2926080" cy="1397039"/>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08" name="Shape 408"/>
        <p:cNvGrpSpPr/>
        <p:nvPr/>
      </p:nvGrpSpPr>
      <p:grpSpPr>
        <a:xfrm>
          <a:off x="0" y="0"/>
          <a:ext cx="0" cy="0"/>
          <a:chOff x="0" y="0"/>
          <a:chExt cx="0" cy="0"/>
        </a:xfrm>
      </p:grpSpPr>
      <p:sp>
        <p:nvSpPr>
          <p:cNvPr id="409" name="Google Shape;409;p147"/>
          <p:cNvSpPr/>
          <p:nvPr/>
        </p:nvSpPr>
        <p:spPr>
          <a:xfrm>
            <a:off x="7620000" y="0"/>
            <a:ext cx="45720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47"/>
          <p:cNvSpPr txBox="1"/>
          <p:nvPr>
            <p:ph type="title"/>
          </p:nvPr>
        </p:nvSpPr>
        <p:spPr>
          <a:xfrm>
            <a:off x="8261404" y="542282"/>
            <a:ext cx="3383280" cy="192024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rgbClr val="FFFFFF"/>
              </a:buClr>
              <a:buSzPts val="4000"/>
              <a:buFont typeface="Calibri"/>
              <a:buNone/>
              <a:defRPr sz="4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1" name="Google Shape;411;p147"/>
          <p:cNvSpPr txBox="1"/>
          <p:nvPr>
            <p:ph idx="1" type="body"/>
          </p:nvPr>
        </p:nvSpPr>
        <p:spPr>
          <a:xfrm>
            <a:off x="762000" y="762000"/>
            <a:ext cx="6096000" cy="4572000"/>
          </a:xfrm>
          <a:prstGeom prst="rect">
            <a:avLst/>
          </a:prstGeom>
          <a:noFill/>
          <a:ln>
            <a:noFill/>
          </a:ln>
        </p:spPr>
        <p:txBody>
          <a:bodyPr anchorCtr="0" anchor="t" bIns="45700" lIns="91425" spcFirstLastPara="1" rIns="91425" wrap="square" tIns="45700">
            <a:normAutofit/>
          </a:bodyPr>
          <a:lstStyle>
            <a:lvl1pPr indent="-431800" lvl="0" marL="457200" algn="l">
              <a:lnSpc>
                <a:spcPct val="85000"/>
              </a:lnSpc>
              <a:spcBef>
                <a:spcPts val="1300"/>
              </a:spcBef>
              <a:spcAft>
                <a:spcPts val="0"/>
              </a:spcAft>
              <a:buClr>
                <a:srgbClr val="262626"/>
              </a:buClr>
              <a:buSzPts val="3200"/>
              <a:buChar char=" "/>
              <a:defRPr sz="3200"/>
            </a:lvl1pPr>
            <a:lvl2pPr indent="-406400" lvl="1" marL="914400" algn="l">
              <a:lnSpc>
                <a:spcPct val="85000"/>
              </a:lnSpc>
              <a:spcBef>
                <a:spcPts val="600"/>
              </a:spcBef>
              <a:spcAft>
                <a:spcPts val="0"/>
              </a:spcAft>
              <a:buClr>
                <a:srgbClr val="262626"/>
              </a:buClr>
              <a:buSzPts val="2800"/>
              <a:buChar char=" "/>
              <a:defRPr sz="2800"/>
            </a:lvl2pPr>
            <a:lvl3pPr indent="-381000" lvl="2" marL="1371600" algn="l">
              <a:lnSpc>
                <a:spcPct val="85000"/>
              </a:lnSpc>
              <a:spcBef>
                <a:spcPts val="600"/>
              </a:spcBef>
              <a:spcAft>
                <a:spcPts val="0"/>
              </a:spcAft>
              <a:buClr>
                <a:srgbClr val="262626"/>
              </a:buClr>
              <a:buSzPts val="2400"/>
              <a:buChar char=" "/>
              <a:defRPr sz="2400"/>
            </a:lvl3pPr>
            <a:lvl4pPr indent="-355600" lvl="3" marL="1828800" algn="l">
              <a:lnSpc>
                <a:spcPct val="85000"/>
              </a:lnSpc>
              <a:spcBef>
                <a:spcPts val="600"/>
              </a:spcBef>
              <a:spcAft>
                <a:spcPts val="0"/>
              </a:spcAft>
              <a:buClr>
                <a:srgbClr val="262626"/>
              </a:buClr>
              <a:buSzPts val="2000"/>
              <a:buChar char=" "/>
              <a:defRPr sz="2000"/>
            </a:lvl4pPr>
            <a:lvl5pPr indent="-355600" lvl="4" marL="2286000" algn="l">
              <a:lnSpc>
                <a:spcPct val="85000"/>
              </a:lnSpc>
              <a:spcBef>
                <a:spcPts val="600"/>
              </a:spcBef>
              <a:spcAft>
                <a:spcPts val="0"/>
              </a:spcAft>
              <a:buClr>
                <a:srgbClr val="262626"/>
              </a:buClr>
              <a:buSzPts val="2000"/>
              <a:buChar char=" "/>
              <a:defRPr sz="2000"/>
            </a:lvl5pPr>
            <a:lvl6pPr indent="-355600" lvl="5" marL="2743200" algn="l">
              <a:lnSpc>
                <a:spcPct val="85000"/>
              </a:lnSpc>
              <a:spcBef>
                <a:spcPts val="600"/>
              </a:spcBef>
              <a:spcAft>
                <a:spcPts val="0"/>
              </a:spcAft>
              <a:buClr>
                <a:srgbClr val="262626"/>
              </a:buClr>
              <a:buSzPts val="2000"/>
              <a:buChar char=" "/>
              <a:defRPr sz="2000"/>
            </a:lvl6pPr>
            <a:lvl7pPr indent="-355600" lvl="6" marL="3200400" algn="l">
              <a:lnSpc>
                <a:spcPct val="85000"/>
              </a:lnSpc>
              <a:spcBef>
                <a:spcPts val="600"/>
              </a:spcBef>
              <a:spcAft>
                <a:spcPts val="0"/>
              </a:spcAft>
              <a:buClr>
                <a:srgbClr val="262626"/>
              </a:buClr>
              <a:buSzPts val="2000"/>
              <a:buChar char=" "/>
              <a:defRPr sz="2000"/>
            </a:lvl7pPr>
            <a:lvl8pPr indent="-355600" lvl="7" marL="3657600" algn="l">
              <a:lnSpc>
                <a:spcPct val="85000"/>
              </a:lnSpc>
              <a:spcBef>
                <a:spcPts val="600"/>
              </a:spcBef>
              <a:spcAft>
                <a:spcPts val="0"/>
              </a:spcAft>
              <a:buClr>
                <a:srgbClr val="262626"/>
              </a:buClr>
              <a:buSzPts val="2000"/>
              <a:buChar char=" "/>
              <a:defRPr sz="2000"/>
            </a:lvl8pPr>
            <a:lvl9pPr indent="-355600" lvl="8" marL="4114800" algn="l">
              <a:lnSpc>
                <a:spcPct val="85000"/>
              </a:lnSpc>
              <a:spcBef>
                <a:spcPts val="600"/>
              </a:spcBef>
              <a:spcAft>
                <a:spcPts val="0"/>
              </a:spcAft>
              <a:buClr>
                <a:srgbClr val="262626"/>
              </a:buClr>
              <a:buSzPts val="2000"/>
              <a:buChar char=" "/>
              <a:defRPr sz="2000"/>
            </a:lvl9pPr>
          </a:lstStyle>
          <a:p/>
        </p:txBody>
      </p:sp>
      <p:sp>
        <p:nvSpPr>
          <p:cNvPr id="412" name="Google Shape;412;p147"/>
          <p:cNvSpPr txBox="1"/>
          <p:nvPr>
            <p:ph idx="2" type="body"/>
          </p:nvPr>
        </p:nvSpPr>
        <p:spPr>
          <a:xfrm>
            <a:off x="8275982" y="2511813"/>
            <a:ext cx="3398520" cy="3126987"/>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1200"/>
              </a:spcBef>
              <a:spcAft>
                <a:spcPts val="0"/>
              </a:spcAft>
              <a:buClr>
                <a:srgbClr val="262626"/>
              </a:buClr>
              <a:buSzPts val="1800"/>
              <a:buFont typeface="Calibri"/>
              <a:buNone/>
              <a:defRPr sz="1800">
                <a:solidFill>
                  <a:srgbClr val="262626"/>
                </a:solidFill>
              </a:defRPr>
            </a:lvl1pPr>
            <a:lvl2pPr indent="-228600" lvl="1" marL="914400" algn="l">
              <a:lnSpc>
                <a:spcPct val="85000"/>
              </a:lnSpc>
              <a:spcBef>
                <a:spcPts val="600"/>
              </a:spcBef>
              <a:spcAft>
                <a:spcPts val="0"/>
              </a:spcAft>
              <a:buClr>
                <a:srgbClr val="262626"/>
              </a:buClr>
              <a:buSzPts val="1200"/>
              <a:buNone/>
              <a:defRPr sz="1200"/>
            </a:lvl2pPr>
            <a:lvl3pPr indent="-228600" lvl="2" marL="1371600" algn="l">
              <a:lnSpc>
                <a:spcPct val="85000"/>
              </a:lnSpc>
              <a:spcBef>
                <a:spcPts val="600"/>
              </a:spcBef>
              <a:spcAft>
                <a:spcPts val="0"/>
              </a:spcAft>
              <a:buClr>
                <a:srgbClr val="262626"/>
              </a:buClr>
              <a:buSzPts val="1000"/>
              <a:buNone/>
              <a:defRPr sz="1000"/>
            </a:lvl3pPr>
            <a:lvl4pPr indent="-228600" lvl="3" marL="1828800" algn="l">
              <a:lnSpc>
                <a:spcPct val="85000"/>
              </a:lnSpc>
              <a:spcBef>
                <a:spcPts val="600"/>
              </a:spcBef>
              <a:spcAft>
                <a:spcPts val="0"/>
              </a:spcAft>
              <a:buClr>
                <a:srgbClr val="262626"/>
              </a:buClr>
              <a:buSzPts val="900"/>
              <a:buNone/>
              <a:defRPr sz="900"/>
            </a:lvl4pPr>
            <a:lvl5pPr indent="-228600" lvl="4" marL="2286000" algn="l">
              <a:lnSpc>
                <a:spcPct val="85000"/>
              </a:lnSpc>
              <a:spcBef>
                <a:spcPts val="600"/>
              </a:spcBef>
              <a:spcAft>
                <a:spcPts val="0"/>
              </a:spcAft>
              <a:buClr>
                <a:srgbClr val="262626"/>
              </a:buClr>
              <a:buSzPts val="900"/>
              <a:buNone/>
              <a:defRPr sz="900"/>
            </a:lvl5pPr>
            <a:lvl6pPr indent="-228600" lvl="5" marL="2743200" algn="l">
              <a:lnSpc>
                <a:spcPct val="85000"/>
              </a:lnSpc>
              <a:spcBef>
                <a:spcPts val="600"/>
              </a:spcBef>
              <a:spcAft>
                <a:spcPts val="0"/>
              </a:spcAft>
              <a:buClr>
                <a:srgbClr val="262626"/>
              </a:buClr>
              <a:buSzPts val="900"/>
              <a:buNone/>
              <a:defRPr sz="900"/>
            </a:lvl6pPr>
            <a:lvl7pPr indent="-228600" lvl="6" marL="3200400" algn="l">
              <a:lnSpc>
                <a:spcPct val="85000"/>
              </a:lnSpc>
              <a:spcBef>
                <a:spcPts val="600"/>
              </a:spcBef>
              <a:spcAft>
                <a:spcPts val="0"/>
              </a:spcAft>
              <a:buClr>
                <a:srgbClr val="262626"/>
              </a:buClr>
              <a:buSzPts val="900"/>
              <a:buNone/>
              <a:defRPr sz="900"/>
            </a:lvl7pPr>
            <a:lvl8pPr indent="-228600" lvl="7" marL="3657600" algn="l">
              <a:lnSpc>
                <a:spcPct val="85000"/>
              </a:lnSpc>
              <a:spcBef>
                <a:spcPts val="600"/>
              </a:spcBef>
              <a:spcAft>
                <a:spcPts val="0"/>
              </a:spcAft>
              <a:buClr>
                <a:srgbClr val="262626"/>
              </a:buClr>
              <a:buSzPts val="900"/>
              <a:buNone/>
              <a:defRPr sz="900"/>
            </a:lvl8pPr>
            <a:lvl9pPr indent="-228600" lvl="8" marL="4114800" algn="l">
              <a:lnSpc>
                <a:spcPct val="85000"/>
              </a:lnSpc>
              <a:spcBef>
                <a:spcPts val="600"/>
              </a:spcBef>
              <a:spcAft>
                <a:spcPts val="0"/>
              </a:spcAft>
              <a:buClr>
                <a:srgbClr val="262626"/>
              </a:buClr>
              <a:buSzPts val="900"/>
              <a:buNone/>
              <a:defRPr sz="900"/>
            </a:lvl9pPr>
          </a:lstStyle>
          <a:p/>
        </p:txBody>
      </p:sp>
      <p:sp>
        <p:nvSpPr>
          <p:cNvPr id="413" name="Google Shape;413;p147"/>
          <p:cNvSpPr txBox="1"/>
          <p:nvPr>
            <p:ph idx="10" type="dt"/>
          </p:nvPr>
        </p:nvSpPr>
        <p:spPr>
          <a:xfrm>
            <a:off x="685800" y="6412447"/>
            <a:ext cx="41148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4" name="Google Shape;414;p147"/>
          <p:cNvSpPr txBox="1"/>
          <p:nvPr>
            <p:ph idx="11" type="ftr"/>
          </p:nvPr>
        </p:nvSpPr>
        <p:spPr>
          <a:xfrm>
            <a:off x="685800" y="6554697"/>
            <a:ext cx="50292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147"/>
          <p:cNvSpPr txBox="1"/>
          <p:nvPr>
            <p:ph idx="12" type="sldNum"/>
          </p:nvPr>
        </p:nvSpPr>
        <p:spPr>
          <a:xfrm>
            <a:off x="8763926" y="5876412"/>
            <a:ext cx="2926080" cy="1397039"/>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b="0" sz="10300">
                <a:solidFill>
                  <a:srgbClr val="FFFFFF"/>
                </a:solidFill>
                <a:latin typeface="Calibri"/>
                <a:ea typeface="Calibri"/>
                <a:cs typeface="Calibri"/>
                <a:sym typeface="Calibri"/>
              </a:defRPr>
            </a:lvl1pPr>
            <a:lvl2pPr indent="0" lvl="1" marL="0" algn="r">
              <a:spcBef>
                <a:spcPts val="0"/>
              </a:spcBef>
              <a:buNone/>
              <a:defRPr b="0" sz="10300">
                <a:solidFill>
                  <a:srgbClr val="FFFFFF"/>
                </a:solidFill>
                <a:latin typeface="Calibri"/>
                <a:ea typeface="Calibri"/>
                <a:cs typeface="Calibri"/>
                <a:sym typeface="Calibri"/>
              </a:defRPr>
            </a:lvl2pPr>
            <a:lvl3pPr indent="0" lvl="2" marL="0" algn="r">
              <a:spcBef>
                <a:spcPts val="0"/>
              </a:spcBef>
              <a:buNone/>
              <a:defRPr b="0" sz="10300">
                <a:solidFill>
                  <a:srgbClr val="FFFFFF"/>
                </a:solidFill>
                <a:latin typeface="Calibri"/>
                <a:ea typeface="Calibri"/>
                <a:cs typeface="Calibri"/>
                <a:sym typeface="Calibri"/>
              </a:defRPr>
            </a:lvl3pPr>
            <a:lvl4pPr indent="0" lvl="3" marL="0" algn="r">
              <a:spcBef>
                <a:spcPts val="0"/>
              </a:spcBef>
              <a:buNone/>
              <a:defRPr b="0" sz="10300">
                <a:solidFill>
                  <a:srgbClr val="FFFFFF"/>
                </a:solidFill>
                <a:latin typeface="Calibri"/>
                <a:ea typeface="Calibri"/>
                <a:cs typeface="Calibri"/>
                <a:sym typeface="Calibri"/>
              </a:defRPr>
            </a:lvl4pPr>
            <a:lvl5pPr indent="0" lvl="4" marL="0" algn="r">
              <a:spcBef>
                <a:spcPts val="0"/>
              </a:spcBef>
              <a:buNone/>
              <a:defRPr b="0" sz="10300">
                <a:solidFill>
                  <a:srgbClr val="FFFFFF"/>
                </a:solidFill>
                <a:latin typeface="Calibri"/>
                <a:ea typeface="Calibri"/>
                <a:cs typeface="Calibri"/>
                <a:sym typeface="Calibri"/>
              </a:defRPr>
            </a:lvl5pPr>
            <a:lvl6pPr indent="0" lvl="5" marL="0" algn="r">
              <a:spcBef>
                <a:spcPts val="0"/>
              </a:spcBef>
              <a:buNone/>
              <a:defRPr b="0" sz="10300">
                <a:solidFill>
                  <a:srgbClr val="FFFFFF"/>
                </a:solidFill>
                <a:latin typeface="Calibri"/>
                <a:ea typeface="Calibri"/>
                <a:cs typeface="Calibri"/>
                <a:sym typeface="Calibri"/>
              </a:defRPr>
            </a:lvl6pPr>
            <a:lvl7pPr indent="0" lvl="6" marL="0" algn="r">
              <a:spcBef>
                <a:spcPts val="0"/>
              </a:spcBef>
              <a:buNone/>
              <a:defRPr b="0" sz="10300">
                <a:solidFill>
                  <a:srgbClr val="FFFFFF"/>
                </a:solidFill>
                <a:latin typeface="Calibri"/>
                <a:ea typeface="Calibri"/>
                <a:cs typeface="Calibri"/>
                <a:sym typeface="Calibri"/>
              </a:defRPr>
            </a:lvl7pPr>
            <a:lvl8pPr indent="0" lvl="7" marL="0" algn="r">
              <a:spcBef>
                <a:spcPts val="0"/>
              </a:spcBef>
              <a:buNone/>
              <a:defRPr b="0" sz="10300">
                <a:solidFill>
                  <a:srgbClr val="FFFFFF"/>
                </a:solidFill>
                <a:latin typeface="Calibri"/>
                <a:ea typeface="Calibri"/>
                <a:cs typeface="Calibri"/>
                <a:sym typeface="Calibri"/>
              </a:defRPr>
            </a:lvl8pPr>
            <a:lvl9pPr indent="0" lvl="8" marL="0" algn="r">
              <a:spcBef>
                <a:spcPts val="0"/>
              </a:spcBef>
              <a:buNone/>
              <a:defRPr b="0" sz="103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solidFill>
          <a:schemeClr val="accent1"/>
        </a:solidFill>
      </p:bgPr>
    </p:bg>
    <p:spTree>
      <p:nvGrpSpPr>
        <p:cNvPr id="416" name="Shape 416"/>
        <p:cNvGrpSpPr/>
        <p:nvPr/>
      </p:nvGrpSpPr>
      <p:grpSpPr>
        <a:xfrm>
          <a:off x="0" y="0"/>
          <a:ext cx="0" cy="0"/>
          <a:chOff x="0" y="0"/>
          <a:chExt cx="0" cy="0"/>
        </a:xfrm>
      </p:grpSpPr>
      <p:sp>
        <p:nvSpPr>
          <p:cNvPr id="417" name="Google Shape;417;p148"/>
          <p:cNvSpPr txBox="1"/>
          <p:nvPr>
            <p:ph type="title"/>
          </p:nvPr>
        </p:nvSpPr>
        <p:spPr>
          <a:xfrm>
            <a:off x="649224" y="5418667"/>
            <a:ext cx="10780776" cy="613283"/>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200"/>
              <a:buFont typeface="Calibri"/>
              <a:buNone/>
              <a:defRPr b="0" sz="32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8" name="Google Shape;418;p148"/>
          <p:cNvSpPr/>
          <p:nvPr>
            <p:ph idx="2" type="pic"/>
          </p:nvPr>
        </p:nvSpPr>
        <p:spPr>
          <a:xfrm>
            <a:off x="0" y="0"/>
            <a:ext cx="12192000" cy="5330952"/>
          </a:xfrm>
          <a:prstGeom prst="rect">
            <a:avLst/>
          </a:prstGeom>
          <a:solidFill>
            <a:srgbClr val="B7E0E9"/>
          </a:solidFill>
          <a:ln>
            <a:noFill/>
          </a:ln>
        </p:spPr>
      </p:sp>
      <p:sp>
        <p:nvSpPr>
          <p:cNvPr id="419" name="Google Shape;419;p148"/>
          <p:cNvSpPr txBox="1"/>
          <p:nvPr>
            <p:ph idx="1" type="body"/>
          </p:nvPr>
        </p:nvSpPr>
        <p:spPr>
          <a:xfrm>
            <a:off x="676656" y="5909735"/>
            <a:ext cx="9229344" cy="533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300"/>
              </a:spcBef>
              <a:spcAft>
                <a:spcPts val="0"/>
              </a:spcAft>
              <a:buClr>
                <a:srgbClr val="262626"/>
              </a:buClr>
              <a:buSzPts val="1400"/>
              <a:buNone/>
              <a:defRPr sz="1400">
                <a:solidFill>
                  <a:srgbClr val="262626"/>
                </a:solidFill>
              </a:defRPr>
            </a:lvl1pPr>
            <a:lvl2pPr indent="-228600" lvl="1" marL="914400" algn="l">
              <a:lnSpc>
                <a:spcPct val="85000"/>
              </a:lnSpc>
              <a:spcBef>
                <a:spcPts val="600"/>
              </a:spcBef>
              <a:spcAft>
                <a:spcPts val="0"/>
              </a:spcAft>
              <a:buClr>
                <a:srgbClr val="262626"/>
              </a:buClr>
              <a:buSzPts val="1200"/>
              <a:buNone/>
              <a:defRPr sz="1200"/>
            </a:lvl2pPr>
            <a:lvl3pPr indent="-228600" lvl="2" marL="1371600" algn="l">
              <a:lnSpc>
                <a:spcPct val="85000"/>
              </a:lnSpc>
              <a:spcBef>
                <a:spcPts val="600"/>
              </a:spcBef>
              <a:spcAft>
                <a:spcPts val="0"/>
              </a:spcAft>
              <a:buClr>
                <a:srgbClr val="262626"/>
              </a:buClr>
              <a:buSzPts val="1000"/>
              <a:buNone/>
              <a:defRPr sz="1000"/>
            </a:lvl3pPr>
            <a:lvl4pPr indent="-228600" lvl="3" marL="1828800" algn="l">
              <a:lnSpc>
                <a:spcPct val="85000"/>
              </a:lnSpc>
              <a:spcBef>
                <a:spcPts val="600"/>
              </a:spcBef>
              <a:spcAft>
                <a:spcPts val="0"/>
              </a:spcAft>
              <a:buClr>
                <a:srgbClr val="262626"/>
              </a:buClr>
              <a:buSzPts val="900"/>
              <a:buNone/>
              <a:defRPr sz="900"/>
            </a:lvl4pPr>
            <a:lvl5pPr indent="-228600" lvl="4" marL="2286000" algn="l">
              <a:lnSpc>
                <a:spcPct val="85000"/>
              </a:lnSpc>
              <a:spcBef>
                <a:spcPts val="600"/>
              </a:spcBef>
              <a:spcAft>
                <a:spcPts val="0"/>
              </a:spcAft>
              <a:buClr>
                <a:srgbClr val="262626"/>
              </a:buClr>
              <a:buSzPts val="900"/>
              <a:buNone/>
              <a:defRPr sz="900"/>
            </a:lvl5pPr>
            <a:lvl6pPr indent="-228600" lvl="5" marL="2743200" algn="l">
              <a:lnSpc>
                <a:spcPct val="85000"/>
              </a:lnSpc>
              <a:spcBef>
                <a:spcPts val="600"/>
              </a:spcBef>
              <a:spcAft>
                <a:spcPts val="0"/>
              </a:spcAft>
              <a:buClr>
                <a:srgbClr val="262626"/>
              </a:buClr>
              <a:buSzPts val="900"/>
              <a:buNone/>
              <a:defRPr sz="900"/>
            </a:lvl6pPr>
            <a:lvl7pPr indent="-228600" lvl="6" marL="3200400" algn="l">
              <a:lnSpc>
                <a:spcPct val="85000"/>
              </a:lnSpc>
              <a:spcBef>
                <a:spcPts val="600"/>
              </a:spcBef>
              <a:spcAft>
                <a:spcPts val="0"/>
              </a:spcAft>
              <a:buClr>
                <a:srgbClr val="262626"/>
              </a:buClr>
              <a:buSzPts val="900"/>
              <a:buNone/>
              <a:defRPr sz="900"/>
            </a:lvl7pPr>
            <a:lvl8pPr indent="-228600" lvl="7" marL="3657600" algn="l">
              <a:lnSpc>
                <a:spcPct val="85000"/>
              </a:lnSpc>
              <a:spcBef>
                <a:spcPts val="600"/>
              </a:spcBef>
              <a:spcAft>
                <a:spcPts val="0"/>
              </a:spcAft>
              <a:buClr>
                <a:srgbClr val="262626"/>
              </a:buClr>
              <a:buSzPts val="900"/>
              <a:buNone/>
              <a:defRPr sz="900"/>
            </a:lvl8pPr>
            <a:lvl9pPr indent="-228600" lvl="8" marL="4114800" algn="l">
              <a:lnSpc>
                <a:spcPct val="85000"/>
              </a:lnSpc>
              <a:spcBef>
                <a:spcPts val="600"/>
              </a:spcBef>
              <a:spcAft>
                <a:spcPts val="0"/>
              </a:spcAft>
              <a:buClr>
                <a:srgbClr val="262626"/>
              </a:buClr>
              <a:buSzPts val="900"/>
              <a:buNone/>
              <a:defRPr sz="900"/>
            </a:lvl9pPr>
          </a:lstStyle>
          <a:p/>
        </p:txBody>
      </p:sp>
      <p:sp>
        <p:nvSpPr>
          <p:cNvPr id="420" name="Google Shape;420;p148"/>
          <p:cNvSpPr txBox="1"/>
          <p:nvPr>
            <p:ph idx="10" type="dt"/>
          </p:nvPr>
        </p:nvSpPr>
        <p:spPr>
          <a:xfrm>
            <a:off x="685800" y="6412447"/>
            <a:ext cx="41148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1" name="Google Shape;421;p148"/>
          <p:cNvSpPr txBox="1"/>
          <p:nvPr>
            <p:ph idx="11" type="ftr"/>
          </p:nvPr>
        </p:nvSpPr>
        <p:spPr>
          <a:xfrm>
            <a:off x="685800" y="6554697"/>
            <a:ext cx="50292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2" name="Google Shape;422;p148"/>
          <p:cNvSpPr txBox="1"/>
          <p:nvPr>
            <p:ph idx="12" type="sldNum"/>
          </p:nvPr>
        </p:nvSpPr>
        <p:spPr>
          <a:xfrm>
            <a:off x="8763926" y="5876412"/>
            <a:ext cx="2926080" cy="1397039"/>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b="0" sz="10300">
                <a:solidFill>
                  <a:srgbClr val="FFFFFF"/>
                </a:solidFill>
                <a:latin typeface="Calibri"/>
                <a:ea typeface="Calibri"/>
                <a:cs typeface="Calibri"/>
                <a:sym typeface="Calibri"/>
              </a:defRPr>
            </a:lvl1pPr>
            <a:lvl2pPr indent="0" lvl="1" marL="0" algn="r">
              <a:spcBef>
                <a:spcPts val="0"/>
              </a:spcBef>
              <a:buNone/>
              <a:defRPr b="0" sz="10300">
                <a:solidFill>
                  <a:srgbClr val="FFFFFF"/>
                </a:solidFill>
                <a:latin typeface="Calibri"/>
                <a:ea typeface="Calibri"/>
                <a:cs typeface="Calibri"/>
                <a:sym typeface="Calibri"/>
              </a:defRPr>
            </a:lvl2pPr>
            <a:lvl3pPr indent="0" lvl="2" marL="0" algn="r">
              <a:spcBef>
                <a:spcPts val="0"/>
              </a:spcBef>
              <a:buNone/>
              <a:defRPr b="0" sz="10300">
                <a:solidFill>
                  <a:srgbClr val="FFFFFF"/>
                </a:solidFill>
                <a:latin typeface="Calibri"/>
                <a:ea typeface="Calibri"/>
                <a:cs typeface="Calibri"/>
                <a:sym typeface="Calibri"/>
              </a:defRPr>
            </a:lvl3pPr>
            <a:lvl4pPr indent="0" lvl="3" marL="0" algn="r">
              <a:spcBef>
                <a:spcPts val="0"/>
              </a:spcBef>
              <a:buNone/>
              <a:defRPr b="0" sz="10300">
                <a:solidFill>
                  <a:srgbClr val="FFFFFF"/>
                </a:solidFill>
                <a:latin typeface="Calibri"/>
                <a:ea typeface="Calibri"/>
                <a:cs typeface="Calibri"/>
                <a:sym typeface="Calibri"/>
              </a:defRPr>
            </a:lvl4pPr>
            <a:lvl5pPr indent="0" lvl="4" marL="0" algn="r">
              <a:spcBef>
                <a:spcPts val="0"/>
              </a:spcBef>
              <a:buNone/>
              <a:defRPr b="0" sz="10300">
                <a:solidFill>
                  <a:srgbClr val="FFFFFF"/>
                </a:solidFill>
                <a:latin typeface="Calibri"/>
                <a:ea typeface="Calibri"/>
                <a:cs typeface="Calibri"/>
                <a:sym typeface="Calibri"/>
              </a:defRPr>
            </a:lvl5pPr>
            <a:lvl6pPr indent="0" lvl="5" marL="0" algn="r">
              <a:spcBef>
                <a:spcPts val="0"/>
              </a:spcBef>
              <a:buNone/>
              <a:defRPr b="0" sz="10300">
                <a:solidFill>
                  <a:srgbClr val="FFFFFF"/>
                </a:solidFill>
                <a:latin typeface="Calibri"/>
                <a:ea typeface="Calibri"/>
                <a:cs typeface="Calibri"/>
                <a:sym typeface="Calibri"/>
              </a:defRPr>
            </a:lvl6pPr>
            <a:lvl7pPr indent="0" lvl="6" marL="0" algn="r">
              <a:spcBef>
                <a:spcPts val="0"/>
              </a:spcBef>
              <a:buNone/>
              <a:defRPr b="0" sz="10300">
                <a:solidFill>
                  <a:srgbClr val="FFFFFF"/>
                </a:solidFill>
                <a:latin typeface="Calibri"/>
                <a:ea typeface="Calibri"/>
                <a:cs typeface="Calibri"/>
                <a:sym typeface="Calibri"/>
              </a:defRPr>
            </a:lvl7pPr>
            <a:lvl8pPr indent="0" lvl="7" marL="0" algn="r">
              <a:spcBef>
                <a:spcPts val="0"/>
              </a:spcBef>
              <a:buNone/>
              <a:defRPr b="0" sz="10300">
                <a:solidFill>
                  <a:srgbClr val="FFFFFF"/>
                </a:solidFill>
                <a:latin typeface="Calibri"/>
                <a:ea typeface="Calibri"/>
                <a:cs typeface="Calibri"/>
                <a:sym typeface="Calibri"/>
              </a:defRPr>
            </a:lvl8pPr>
            <a:lvl9pPr indent="0" lvl="8" marL="0" algn="r">
              <a:spcBef>
                <a:spcPts val="0"/>
              </a:spcBef>
              <a:buNone/>
              <a:defRPr b="0" sz="103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23" name="Shape 423"/>
        <p:cNvGrpSpPr/>
        <p:nvPr/>
      </p:nvGrpSpPr>
      <p:grpSpPr>
        <a:xfrm>
          <a:off x="0" y="0"/>
          <a:ext cx="0" cy="0"/>
          <a:chOff x="0" y="0"/>
          <a:chExt cx="0" cy="0"/>
        </a:xfrm>
      </p:grpSpPr>
      <p:sp>
        <p:nvSpPr>
          <p:cNvPr id="424" name="Google Shape;424;p149"/>
          <p:cNvSpPr txBox="1"/>
          <p:nvPr>
            <p:ph type="title"/>
          </p:nvPr>
        </p:nvSpPr>
        <p:spPr>
          <a:xfrm>
            <a:off x="657224" y="499533"/>
            <a:ext cx="10772775" cy="1658198"/>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5" name="Google Shape;425;p149"/>
          <p:cNvSpPr txBox="1"/>
          <p:nvPr>
            <p:ph idx="1" type="body"/>
          </p:nvPr>
        </p:nvSpPr>
        <p:spPr>
          <a:xfrm rot="5400000">
            <a:off x="4170426" y="-1482090"/>
            <a:ext cx="3766185" cy="10753725"/>
          </a:xfrm>
          <a:prstGeom prst="rect">
            <a:avLst/>
          </a:prstGeom>
          <a:noFill/>
          <a:ln>
            <a:noFill/>
          </a:ln>
        </p:spPr>
        <p:txBody>
          <a:bodyPr anchorCtr="0" anchor="t" bIns="45700" lIns="91425" spcFirstLastPara="1" rIns="91425" wrap="square" tIns="45700">
            <a:normAutofit/>
          </a:bodyPr>
          <a:lstStyle>
            <a:lvl1pPr indent="-342900" lvl="0" marL="457200" algn="l">
              <a:lnSpc>
                <a:spcPct val="85000"/>
              </a:lnSpc>
              <a:spcBef>
                <a:spcPts val="1300"/>
              </a:spcBef>
              <a:spcAft>
                <a:spcPts val="0"/>
              </a:spcAft>
              <a:buClr>
                <a:srgbClr val="262626"/>
              </a:buClr>
              <a:buSzPts val="1800"/>
              <a:buChar char=" "/>
              <a:defRPr/>
            </a:lvl1pPr>
            <a:lvl2pPr indent="-342900" lvl="1" marL="914400" algn="l">
              <a:lnSpc>
                <a:spcPct val="85000"/>
              </a:lnSpc>
              <a:spcBef>
                <a:spcPts val="600"/>
              </a:spcBef>
              <a:spcAft>
                <a:spcPts val="0"/>
              </a:spcAft>
              <a:buClr>
                <a:srgbClr val="262626"/>
              </a:buClr>
              <a:buSzPts val="1800"/>
              <a:buChar char=" "/>
              <a:defRPr/>
            </a:lvl2pPr>
            <a:lvl3pPr indent="-342900" lvl="2" marL="1371600" algn="l">
              <a:lnSpc>
                <a:spcPct val="85000"/>
              </a:lnSpc>
              <a:spcBef>
                <a:spcPts val="600"/>
              </a:spcBef>
              <a:spcAft>
                <a:spcPts val="0"/>
              </a:spcAft>
              <a:buClr>
                <a:srgbClr val="262626"/>
              </a:buClr>
              <a:buSzPts val="1800"/>
              <a:buChar char=" "/>
              <a:defRPr/>
            </a:lvl3pPr>
            <a:lvl4pPr indent="-342900" lvl="3" marL="1828800" algn="l">
              <a:lnSpc>
                <a:spcPct val="85000"/>
              </a:lnSpc>
              <a:spcBef>
                <a:spcPts val="600"/>
              </a:spcBef>
              <a:spcAft>
                <a:spcPts val="0"/>
              </a:spcAft>
              <a:buClr>
                <a:srgbClr val="262626"/>
              </a:buClr>
              <a:buSzPts val="1800"/>
              <a:buChar char=" "/>
              <a:defRPr/>
            </a:lvl4pPr>
            <a:lvl5pPr indent="-342900" lvl="4" marL="2286000" algn="l">
              <a:lnSpc>
                <a:spcPct val="85000"/>
              </a:lnSpc>
              <a:spcBef>
                <a:spcPts val="600"/>
              </a:spcBef>
              <a:spcAft>
                <a:spcPts val="0"/>
              </a:spcAft>
              <a:buClr>
                <a:srgbClr val="262626"/>
              </a:buClr>
              <a:buSzPts val="1800"/>
              <a:buChar char=" "/>
              <a:defRPr/>
            </a:lvl5pPr>
            <a:lvl6pPr indent="-342900" lvl="5" marL="2743200" algn="l">
              <a:lnSpc>
                <a:spcPct val="85000"/>
              </a:lnSpc>
              <a:spcBef>
                <a:spcPts val="600"/>
              </a:spcBef>
              <a:spcAft>
                <a:spcPts val="0"/>
              </a:spcAft>
              <a:buClr>
                <a:srgbClr val="262626"/>
              </a:buClr>
              <a:buSzPts val="1800"/>
              <a:buChar char=" "/>
              <a:defRPr/>
            </a:lvl6pPr>
            <a:lvl7pPr indent="-342900" lvl="6" marL="3200400" algn="l">
              <a:lnSpc>
                <a:spcPct val="85000"/>
              </a:lnSpc>
              <a:spcBef>
                <a:spcPts val="600"/>
              </a:spcBef>
              <a:spcAft>
                <a:spcPts val="0"/>
              </a:spcAft>
              <a:buClr>
                <a:srgbClr val="262626"/>
              </a:buClr>
              <a:buSzPts val="1800"/>
              <a:buChar char=" "/>
              <a:defRPr/>
            </a:lvl7pPr>
            <a:lvl8pPr indent="-342900" lvl="7" marL="3657600" algn="l">
              <a:lnSpc>
                <a:spcPct val="85000"/>
              </a:lnSpc>
              <a:spcBef>
                <a:spcPts val="600"/>
              </a:spcBef>
              <a:spcAft>
                <a:spcPts val="0"/>
              </a:spcAft>
              <a:buClr>
                <a:srgbClr val="262626"/>
              </a:buClr>
              <a:buSzPts val="1800"/>
              <a:buChar char=" "/>
              <a:defRPr/>
            </a:lvl8pPr>
            <a:lvl9pPr indent="-342900" lvl="8" marL="4114800" algn="l">
              <a:lnSpc>
                <a:spcPct val="85000"/>
              </a:lnSpc>
              <a:spcBef>
                <a:spcPts val="600"/>
              </a:spcBef>
              <a:spcAft>
                <a:spcPts val="0"/>
              </a:spcAft>
              <a:buClr>
                <a:srgbClr val="262626"/>
              </a:buClr>
              <a:buSzPts val="1800"/>
              <a:buChar char=" "/>
              <a:defRPr/>
            </a:lvl9pPr>
          </a:lstStyle>
          <a:p/>
        </p:txBody>
      </p:sp>
      <p:sp>
        <p:nvSpPr>
          <p:cNvPr id="426" name="Google Shape;426;p149"/>
          <p:cNvSpPr txBox="1"/>
          <p:nvPr>
            <p:ph idx="10" type="dt"/>
          </p:nvPr>
        </p:nvSpPr>
        <p:spPr>
          <a:xfrm>
            <a:off x="685800" y="6412447"/>
            <a:ext cx="41148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7" name="Google Shape;427;p149"/>
          <p:cNvSpPr txBox="1"/>
          <p:nvPr>
            <p:ph idx="11" type="ftr"/>
          </p:nvPr>
        </p:nvSpPr>
        <p:spPr>
          <a:xfrm>
            <a:off x="685800" y="6554697"/>
            <a:ext cx="50292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149"/>
          <p:cNvSpPr txBox="1"/>
          <p:nvPr>
            <p:ph idx="12" type="sldNum"/>
          </p:nvPr>
        </p:nvSpPr>
        <p:spPr>
          <a:xfrm>
            <a:off x="8763926" y="5876412"/>
            <a:ext cx="2926080" cy="1397039"/>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29" name="Shape 429"/>
        <p:cNvGrpSpPr/>
        <p:nvPr/>
      </p:nvGrpSpPr>
      <p:grpSpPr>
        <a:xfrm>
          <a:off x="0" y="0"/>
          <a:ext cx="0" cy="0"/>
          <a:chOff x="0" y="0"/>
          <a:chExt cx="0" cy="0"/>
        </a:xfrm>
      </p:grpSpPr>
      <p:sp>
        <p:nvSpPr>
          <p:cNvPr id="430" name="Google Shape;430;p150"/>
          <p:cNvSpPr txBox="1"/>
          <p:nvPr>
            <p:ph type="title"/>
          </p:nvPr>
        </p:nvSpPr>
        <p:spPr>
          <a:xfrm rot="5400000">
            <a:off x="7658100" y="1781175"/>
            <a:ext cx="4800600" cy="262890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1" name="Google Shape;431;p150"/>
          <p:cNvSpPr txBox="1"/>
          <p:nvPr>
            <p:ph idx="1" type="body"/>
          </p:nvPr>
        </p:nvSpPr>
        <p:spPr>
          <a:xfrm rot="5400000">
            <a:off x="1938338" y="-452437"/>
            <a:ext cx="5400675"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85000"/>
              </a:lnSpc>
              <a:spcBef>
                <a:spcPts val="1300"/>
              </a:spcBef>
              <a:spcAft>
                <a:spcPts val="0"/>
              </a:spcAft>
              <a:buClr>
                <a:srgbClr val="262626"/>
              </a:buClr>
              <a:buSzPts val="1800"/>
              <a:buChar char=" "/>
              <a:defRPr/>
            </a:lvl1pPr>
            <a:lvl2pPr indent="-342900" lvl="1" marL="914400" algn="l">
              <a:lnSpc>
                <a:spcPct val="85000"/>
              </a:lnSpc>
              <a:spcBef>
                <a:spcPts val="600"/>
              </a:spcBef>
              <a:spcAft>
                <a:spcPts val="0"/>
              </a:spcAft>
              <a:buClr>
                <a:srgbClr val="262626"/>
              </a:buClr>
              <a:buSzPts val="1800"/>
              <a:buChar char=" "/>
              <a:defRPr/>
            </a:lvl2pPr>
            <a:lvl3pPr indent="-342900" lvl="2" marL="1371600" algn="l">
              <a:lnSpc>
                <a:spcPct val="85000"/>
              </a:lnSpc>
              <a:spcBef>
                <a:spcPts val="600"/>
              </a:spcBef>
              <a:spcAft>
                <a:spcPts val="0"/>
              </a:spcAft>
              <a:buClr>
                <a:srgbClr val="262626"/>
              </a:buClr>
              <a:buSzPts val="1800"/>
              <a:buChar char=" "/>
              <a:defRPr/>
            </a:lvl3pPr>
            <a:lvl4pPr indent="-342900" lvl="3" marL="1828800" algn="l">
              <a:lnSpc>
                <a:spcPct val="85000"/>
              </a:lnSpc>
              <a:spcBef>
                <a:spcPts val="600"/>
              </a:spcBef>
              <a:spcAft>
                <a:spcPts val="0"/>
              </a:spcAft>
              <a:buClr>
                <a:srgbClr val="262626"/>
              </a:buClr>
              <a:buSzPts val="1800"/>
              <a:buChar char=" "/>
              <a:defRPr/>
            </a:lvl4pPr>
            <a:lvl5pPr indent="-342900" lvl="4" marL="2286000" algn="l">
              <a:lnSpc>
                <a:spcPct val="85000"/>
              </a:lnSpc>
              <a:spcBef>
                <a:spcPts val="600"/>
              </a:spcBef>
              <a:spcAft>
                <a:spcPts val="0"/>
              </a:spcAft>
              <a:buClr>
                <a:srgbClr val="262626"/>
              </a:buClr>
              <a:buSzPts val="1800"/>
              <a:buChar char=" "/>
              <a:defRPr/>
            </a:lvl5pPr>
            <a:lvl6pPr indent="-342900" lvl="5" marL="2743200" algn="l">
              <a:lnSpc>
                <a:spcPct val="85000"/>
              </a:lnSpc>
              <a:spcBef>
                <a:spcPts val="600"/>
              </a:spcBef>
              <a:spcAft>
                <a:spcPts val="0"/>
              </a:spcAft>
              <a:buClr>
                <a:srgbClr val="262626"/>
              </a:buClr>
              <a:buSzPts val="1800"/>
              <a:buChar char=" "/>
              <a:defRPr/>
            </a:lvl6pPr>
            <a:lvl7pPr indent="-342900" lvl="6" marL="3200400" algn="l">
              <a:lnSpc>
                <a:spcPct val="85000"/>
              </a:lnSpc>
              <a:spcBef>
                <a:spcPts val="600"/>
              </a:spcBef>
              <a:spcAft>
                <a:spcPts val="0"/>
              </a:spcAft>
              <a:buClr>
                <a:srgbClr val="262626"/>
              </a:buClr>
              <a:buSzPts val="1800"/>
              <a:buChar char=" "/>
              <a:defRPr/>
            </a:lvl7pPr>
            <a:lvl8pPr indent="-342900" lvl="7" marL="3657600" algn="l">
              <a:lnSpc>
                <a:spcPct val="85000"/>
              </a:lnSpc>
              <a:spcBef>
                <a:spcPts val="600"/>
              </a:spcBef>
              <a:spcAft>
                <a:spcPts val="0"/>
              </a:spcAft>
              <a:buClr>
                <a:srgbClr val="262626"/>
              </a:buClr>
              <a:buSzPts val="1800"/>
              <a:buChar char=" "/>
              <a:defRPr/>
            </a:lvl8pPr>
            <a:lvl9pPr indent="-342900" lvl="8" marL="4114800" algn="l">
              <a:lnSpc>
                <a:spcPct val="85000"/>
              </a:lnSpc>
              <a:spcBef>
                <a:spcPts val="600"/>
              </a:spcBef>
              <a:spcAft>
                <a:spcPts val="0"/>
              </a:spcAft>
              <a:buClr>
                <a:srgbClr val="262626"/>
              </a:buClr>
              <a:buSzPts val="1800"/>
              <a:buChar char=" "/>
              <a:defRPr/>
            </a:lvl9pPr>
          </a:lstStyle>
          <a:p/>
        </p:txBody>
      </p:sp>
      <p:sp>
        <p:nvSpPr>
          <p:cNvPr id="432" name="Google Shape;432;p150"/>
          <p:cNvSpPr txBox="1"/>
          <p:nvPr>
            <p:ph idx="10" type="dt"/>
          </p:nvPr>
        </p:nvSpPr>
        <p:spPr>
          <a:xfrm>
            <a:off x="685800" y="6412447"/>
            <a:ext cx="41148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150"/>
          <p:cNvSpPr txBox="1"/>
          <p:nvPr>
            <p:ph idx="11" type="ftr"/>
          </p:nvPr>
        </p:nvSpPr>
        <p:spPr>
          <a:xfrm>
            <a:off x="685800" y="6554697"/>
            <a:ext cx="502920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150"/>
          <p:cNvSpPr txBox="1"/>
          <p:nvPr>
            <p:ph idx="12" type="sldNum"/>
          </p:nvPr>
        </p:nvSpPr>
        <p:spPr>
          <a:xfrm>
            <a:off x="8763926" y="5876412"/>
            <a:ext cx="2926080" cy="1397039"/>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10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10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10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bg>
      <p:bgPr>
        <a:blipFill>
          <a:blip r:embed="rId2">
            <a:alphaModFix/>
          </a:blip>
          <a:stretch>
            <a:fillRect/>
          </a:stretch>
        </a:blipFill>
      </p:bgPr>
    </p:bg>
    <p:spTree>
      <p:nvGrpSpPr>
        <p:cNvPr id="435" name="Shape 435"/>
        <p:cNvGrpSpPr/>
        <p:nvPr/>
      </p:nvGrpSpPr>
      <p:grpSpPr>
        <a:xfrm>
          <a:off x="0" y="0"/>
          <a:ext cx="0" cy="0"/>
          <a:chOff x="0" y="0"/>
          <a:chExt cx="0" cy="0"/>
        </a:xfrm>
      </p:grpSpPr>
      <p:sp>
        <p:nvSpPr>
          <p:cNvPr id="436" name="Google Shape;436;p151"/>
          <p:cNvSpPr txBox="1"/>
          <p:nvPr>
            <p:ph type="title"/>
          </p:nvPr>
        </p:nvSpPr>
        <p:spPr>
          <a:xfrm>
            <a:off x="1117601" y="1026685"/>
            <a:ext cx="9966036" cy="1095507"/>
          </a:xfrm>
          <a:prstGeom prst="rect">
            <a:avLst/>
          </a:prstGeom>
          <a:noFill/>
          <a:ln>
            <a:noFill/>
          </a:ln>
        </p:spPr>
        <p:txBody>
          <a:bodyPr anchorCtr="0" anchor="t" bIns="45700" lIns="91425" spcFirstLastPara="1" rIns="91425" wrap="square" tIns="4570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7" name="Google Shape;437;p151"/>
          <p:cNvSpPr txBox="1"/>
          <p:nvPr>
            <p:ph idx="1" type="body"/>
          </p:nvPr>
        </p:nvSpPr>
        <p:spPr>
          <a:xfrm>
            <a:off x="1117601" y="2333476"/>
            <a:ext cx="9966036" cy="3279048"/>
          </a:xfrm>
          <a:prstGeom prst="rect">
            <a:avLst/>
          </a:prstGeom>
          <a:noFill/>
          <a:ln>
            <a:noFill/>
          </a:ln>
        </p:spPr>
        <p:txBody>
          <a:bodyPr anchorCtr="0" anchor="t" bIns="45700" lIns="91425" spcFirstLastPara="1" rIns="91425" wrap="square" tIns="45700">
            <a:normAutofit/>
          </a:bodyPr>
          <a:lstStyle>
            <a:lvl1pPr indent="-342900" lvl="0" marL="457200" algn="l">
              <a:lnSpc>
                <a:spcPct val="85000"/>
              </a:lnSpc>
              <a:spcBef>
                <a:spcPts val="1300"/>
              </a:spcBef>
              <a:spcAft>
                <a:spcPts val="0"/>
              </a:spcAft>
              <a:buClr>
                <a:srgbClr val="262626"/>
              </a:buClr>
              <a:buSzPts val="1800"/>
              <a:buFont typeface="Arial"/>
              <a:buChar char="•"/>
              <a:defRPr sz="1800">
                <a:latin typeface="Arial"/>
                <a:ea typeface="Arial"/>
                <a:cs typeface="Arial"/>
                <a:sym typeface="Arial"/>
              </a:defRPr>
            </a:lvl1pPr>
            <a:lvl2pPr indent="-228600" lvl="1" marL="914400" algn="l">
              <a:lnSpc>
                <a:spcPct val="85000"/>
              </a:lnSpc>
              <a:spcBef>
                <a:spcPts val="600"/>
              </a:spcBef>
              <a:spcAft>
                <a:spcPts val="0"/>
              </a:spcAft>
              <a:buClr>
                <a:srgbClr val="262626"/>
              </a:buClr>
              <a:buSzPts val="1400"/>
              <a:buNone/>
              <a:defRPr sz="1400"/>
            </a:lvl2pPr>
            <a:lvl3pPr indent="-228600" lvl="2" marL="1371600" algn="l">
              <a:lnSpc>
                <a:spcPct val="85000"/>
              </a:lnSpc>
              <a:spcBef>
                <a:spcPts val="600"/>
              </a:spcBef>
              <a:spcAft>
                <a:spcPts val="0"/>
              </a:spcAft>
              <a:buClr>
                <a:srgbClr val="262626"/>
              </a:buClr>
              <a:buSzPts val="1200"/>
              <a:buNone/>
              <a:defRPr sz="1200"/>
            </a:lvl3pPr>
            <a:lvl4pPr indent="-228600" lvl="3" marL="1828800" algn="l">
              <a:lnSpc>
                <a:spcPct val="85000"/>
              </a:lnSpc>
              <a:spcBef>
                <a:spcPts val="600"/>
              </a:spcBef>
              <a:spcAft>
                <a:spcPts val="0"/>
              </a:spcAft>
              <a:buClr>
                <a:srgbClr val="262626"/>
              </a:buClr>
              <a:buSzPts val="1000"/>
              <a:buNone/>
              <a:defRPr sz="1000"/>
            </a:lvl4pPr>
            <a:lvl5pPr indent="-228600" lvl="4" marL="2286000" algn="l">
              <a:lnSpc>
                <a:spcPct val="85000"/>
              </a:lnSpc>
              <a:spcBef>
                <a:spcPts val="600"/>
              </a:spcBef>
              <a:spcAft>
                <a:spcPts val="0"/>
              </a:spcAft>
              <a:buClr>
                <a:srgbClr val="262626"/>
              </a:buClr>
              <a:buSzPts val="1000"/>
              <a:buNone/>
              <a:defRPr sz="1000"/>
            </a:lvl5pPr>
            <a:lvl6pPr indent="-228600" lvl="5" marL="2743200" algn="l">
              <a:lnSpc>
                <a:spcPct val="85000"/>
              </a:lnSpc>
              <a:spcBef>
                <a:spcPts val="600"/>
              </a:spcBef>
              <a:spcAft>
                <a:spcPts val="0"/>
              </a:spcAft>
              <a:buClr>
                <a:srgbClr val="262626"/>
              </a:buClr>
              <a:buSzPts val="1000"/>
              <a:buNone/>
              <a:defRPr sz="1000"/>
            </a:lvl6pPr>
            <a:lvl7pPr indent="-228600" lvl="6" marL="3200400" algn="l">
              <a:lnSpc>
                <a:spcPct val="85000"/>
              </a:lnSpc>
              <a:spcBef>
                <a:spcPts val="600"/>
              </a:spcBef>
              <a:spcAft>
                <a:spcPts val="0"/>
              </a:spcAft>
              <a:buClr>
                <a:srgbClr val="262626"/>
              </a:buClr>
              <a:buSzPts val="1000"/>
              <a:buNone/>
              <a:defRPr sz="1000"/>
            </a:lvl7pPr>
            <a:lvl8pPr indent="-228600" lvl="7" marL="3657600" algn="l">
              <a:lnSpc>
                <a:spcPct val="85000"/>
              </a:lnSpc>
              <a:spcBef>
                <a:spcPts val="600"/>
              </a:spcBef>
              <a:spcAft>
                <a:spcPts val="0"/>
              </a:spcAft>
              <a:buClr>
                <a:srgbClr val="262626"/>
              </a:buClr>
              <a:buSzPts val="1000"/>
              <a:buNone/>
              <a:defRPr sz="1000"/>
            </a:lvl8pPr>
            <a:lvl9pPr indent="-228600" lvl="8" marL="4114800" algn="l">
              <a:lnSpc>
                <a:spcPct val="85000"/>
              </a:lnSpc>
              <a:spcBef>
                <a:spcPts val="600"/>
              </a:spcBef>
              <a:spcAft>
                <a:spcPts val="0"/>
              </a:spcAft>
              <a:buClr>
                <a:srgbClr val="262626"/>
              </a:buClr>
              <a:buSzPts val="1000"/>
              <a:buNone/>
              <a:defRPr sz="1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showMasterSp="0" type="txAndObj">
  <p:cSld name="TEXT_AND_OBJECT">
    <p:spTree>
      <p:nvGrpSpPr>
        <p:cNvPr id="54" name="Shape 54"/>
        <p:cNvGrpSpPr/>
        <p:nvPr/>
      </p:nvGrpSpPr>
      <p:grpSpPr>
        <a:xfrm>
          <a:off x="0" y="0"/>
          <a:ext cx="0" cy="0"/>
          <a:chOff x="0" y="0"/>
          <a:chExt cx="0" cy="0"/>
        </a:xfrm>
      </p:grpSpPr>
      <p:sp>
        <p:nvSpPr>
          <p:cNvPr id="55" name="Google Shape;55;p105"/>
          <p:cNvSpPr txBox="1"/>
          <p:nvPr>
            <p:ph type="title"/>
          </p:nvPr>
        </p:nvSpPr>
        <p:spPr>
          <a:xfrm>
            <a:off x="766233" y="304801"/>
            <a:ext cx="10668000" cy="12160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05"/>
          <p:cNvSpPr txBox="1"/>
          <p:nvPr>
            <p:ph idx="1" type="body"/>
          </p:nvPr>
        </p:nvSpPr>
        <p:spPr>
          <a:xfrm>
            <a:off x="755651" y="1752600"/>
            <a:ext cx="5232400" cy="4267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105"/>
          <p:cNvSpPr txBox="1"/>
          <p:nvPr>
            <p:ph idx="2" type="body"/>
          </p:nvPr>
        </p:nvSpPr>
        <p:spPr>
          <a:xfrm>
            <a:off x="6191251" y="1752600"/>
            <a:ext cx="5232400" cy="4267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10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05"/>
          <p:cNvSpPr txBox="1"/>
          <p:nvPr>
            <p:ph idx="11" type="ftr"/>
          </p:nvPr>
        </p:nvSpPr>
        <p:spPr>
          <a:xfrm>
            <a:off x="3556000" y="6356351"/>
            <a:ext cx="44704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5"/>
          <p:cNvSpPr txBox="1"/>
          <p:nvPr>
            <p:ph idx="12" type="sldNum"/>
          </p:nvPr>
        </p:nvSpPr>
        <p:spPr>
          <a:xfrm>
            <a:off x="10566400" y="6356351"/>
            <a:ext cx="1016000"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title" showMasterSp="0">
  <p:cSld name="Photo title">
    <p:spTree>
      <p:nvGrpSpPr>
        <p:cNvPr id="61" name="Shape 61"/>
        <p:cNvGrpSpPr/>
        <p:nvPr/>
      </p:nvGrpSpPr>
      <p:grpSpPr>
        <a:xfrm>
          <a:off x="0" y="0"/>
          <a:ext cx="0" cy="0"/>
          <a:chOff x="0" y="0"/>
          <a:chExt cx="0" cy="0"/>
        </a:xfrm>
      </p:grpSpPr>
      <p:pic>
        <p:nvPicPr>
          <p:cNvPr descr="Ein Bild, das Screenshot enthält.&#10;&#10;Automatisch generierte Beschreibung" id="62" name="Google Shape;62;p111"/>
          <p:cNvPicPr preferRelativeResize="0"/>
          <p:nvPr/>
        </p:nvPicPr>
        <p:blipFill rotWithShape="1">
          <a:blip r:embed="rId2">
            <a:alphaModFix/>
          </a:blip>
          <a:srcRect b="0" l="50418" r="36621" t="0"/>
          <a:stretch/>
        </p:blipFill>
        <p:spPr>
          <a:xfrm>
            <a:off x="9996729" y="1029491"/>
            <a:ext cx="517191" cy="787908"/>
          </a:xfrm>
          <a:prstGeom prst="rect">
            <a:avLst/>
          </a:prstGeom>
          <a:noFill/>
          <a:ln>
            <a:noFill/>
          </a:ln>
        </p:spPr>
      </p:pic>
      <p:cxnSp>
        <p:nvCxnSpPr>
          <p:cNvPr id="63" name="Google Shape;63;p111"/>
          <p:cNvCxnSpPr/>
          <p:nvPr/>
        </p:nvCxnSpPr>
        <p:spPr>
          <a:xfrm>
            <a:off x="6096000" y="1244600"/>
            <a:ext cx="0" cy="914400"/>
          </a:xfrm>
          <a:prstGeom prst="straightConnector1">
            <a:avLst/>
          </a:prstGeom>
          <a:noFill/>
          <a:ln cap="flat" cmpd="sng" w="12700">
            <a:solidFill>
              <a:schemeClr val="accent1"/>
            </a:solidFill>
            <a:prstDash val="dash"/>
            <a:miter lim="800000"/>
            <a:headEnd len="sm" w="sm" type="none"/>
            <a:tailEnd len="lg" w="lg" type="triangle"/>
          </a:ln>
        </p:spPr>
      </p:cxnSp>
      <p:grpSp>
        <p:nvGrpSpPr>
          <p:cNvPr id="64" name="Google Shape;64;p111"/>
          <p:cNvGrpSpPr/>
          <p:nvPr/>
        </p:nvGrpSpPr>
        <p:grpSpPr>
          <a:xfrm>
            <a:off x="7472793" y="1034676"/>
            <a:ext cx="2117468" cy="866995"/>
            <a:chOff x="5604594" y="1459908"/>
            <a:chExt cx="1588101" cy="650246"/>
          </a:xfrm>
        </p:grpSpPr>
        <p:pic>
          <p:nvPicPr>
            <p:cNvPr descr="Ein Bild, das Screenshot enthält.&#10;&#10;Automatisch generierte Beschreibung" id="65" name="Google Shape;65;p111"/>
            <p:cNvPicPr preferRelativeResize="0"/>
            <p:nvPr/>
          </p:nvPicPr>
          <p:blipFill rotWithShape="1">
            <a:blip r:embed="rId3">
              <a:alphaModFix/>
            </a:blip>
            <a:srcRect b="0" l="0" r="0" t="0"/>
            <a:stretch/>
          </p:blipFill>
          <p:spPr>
            <a:xfrm>
              <a:off x="5604594" y="1459908"/>
              <a:ext cx="1588101" cy="650246"/>
            </a:xfrm>
            <a:prstGeom prst="rect">
              <a:avLst/>
            </a:prstGeom>
            <a:noFill/>
            <a:ln>
              <a:noFill/>
            </a:ln>
          </p:spPr>
        </p:pic>
        <p:sp>
          <p:nvSpPr>
            <p:cNvPr id="66" name="Google Shape;66;p111"/>
            <p:cNvSpPr/>
            <p:nvPr/>
          </p:nvSpPr>
          <p:spPr>
            <a:xfrm>
              <a:off x="6631396" y="1739890"/>
              <a:ext cx="482357" cy="179961"/>
            </a:xfrm>
            <a:prstGeom prst="rect">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grpSp>
      <p:sp>
        <p:nvSpPr>
          <p:cNvPr id="67" name="Google Shape;67;p111"/>
          <p:cNvSpPr/>
          <p:nvPr/>
        </p:nvSpPr>
        <p:spPr>
          <a:xfrm>
            <a:off x="10040048" y="1279678"/>
            <a:ext cx="446293" cy="450849"/>
          </a:xfrm>
          <a:prstGeom prst="rect">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68" name="Google Shape;68;p111"/>
          <p:cNvSpPr/>
          <p:nvPr>
            <p:ph idx="2" type="pic"/>
          </p:nvPr>
        </p:nvSpPr>
        <p:spPr>
          <a:xfrm>
            <a:off x="164181" y="165101"/>
            <a:ext cx="11858487" cy="4721860"/>
          </a:xfrm>
          <a:prstGeom prst="rect">
            <a:avLst/>
          </a:prstGeom>
          <a:noFill/>
          <a:ln>
            <a:noFill/>
          </a:ln>
        </p:spPr>
      </p:sp>
      <p:sp>
        <p:nvSpPr>
          <p:cNvPr id="69" name="Google Shape;69;p111"/>
          <p:cNvSpPr/>
          <p:nvPr/>
        </p:nvSpPr>
        <p:spPr>
          <a:xfrm>
            <a:off x="5456990" y="170887"/>
            <a:ext cx="1968500" cy="7571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1. Click on this icon to insert a new photo.</a:t>
            </a:r>
            <a:endParaRPr/>
          </a:p>
        </p:txBody>
      </p:sp>
      <p:sp>
        <p:nvSpPr>
          <p:cNvPr id="70" name="Google Shape;70;p111"/>
          <p:cNvSpPr/>
          <p:nvPr/>
        </p:nvSpPr>
        <p:spPr>
          <a:xfrm>
            <a:off x="7335817" y="170888"/>
            <a:ext cx="1968500" cy="3139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2. Reset the slide.</a:t>
            </a:r>
            <a:endParaRPr/>
          </a:p>
        </p:txBody>
      </p:sp>
      <p:sp>
        <p:nvSpPr>
          <p:cNvPr id="71" name="Google Shape;71;p111"/>
          <p:cNvSpPr/>
          <p:nvPr/>
        </p:nvSpPr>
        <p:spPr>
          <a:xfrm>
            <a:off x="9682481" y="170887"/>
            <a:ext cx="2484259" cy="7571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3. Where necessary, change the section using the ‘Crop’ function.</a:t>
            </a:r>
            <a:endParaRPr/>
          </a:p>
        </p:txBody>
      </p:sp>
      <p:pic>
        <p:nvPicPr>
          <p:cNvPr id="72" name="Google Shape;72;p111"/>
          <p:cNvPicPr preferRelativeResize="0"/>
          <p:nvPr/>
        </p:nvPicPr>
        <p:blipFill rotWithShape="1">
          <a:blip r:embed="rId4">
            <a:alphaModFix/>
          </a:blip>
          <a:srcRect b="0" l="0" r="0" t="0"/>
          <a:stretch/>
        </p:blipFill>
        <p:spPr>
          <a:xfrm>
            <a:off x="916199" y="5422244"/>
            <a:ext cx="3081728" cy="850557"/>
          </a:xfrm>
          <a:prstGeom prst="rect">
            <a:avLst/>
          </a:prstGeom>
          <a:noFill/>
          <a:ln>
            <a:noFill/>
          </a:ln>
        </p:spPr>
      </p:pic>
      <p:sp>
        <p:nvSpPr>
          <p:cNvPr id="73" name="Google Shape;73;p111"/>
          <p:cNvSpPr/>
          <p:nvPr/>
        </p:nvSpPr>
        <p:spPr>
          <a:xfrm>
            <a:off x="7158790" y="4886960"/>
            <a:ext cx="4863877" cy="297123"/>
          </a:xfrm>
          <a:prstGeom prst="rect">
            <a:avLst/>
          </a:prstGeom>
          <a:solidFill>
            <a:schemeClr val="accent1"/>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2"/>
              </a:solidFill>
              <a:latin typeface="Arial"/>
              <a:ea typeface="Arial"/>
              <a:cs typeface="Arial"/>
              <a:sym typeface="Arial"/>
            </a:endParaRPr>
          </a:p>
        </p:txBody>
      </p:sp>
      <p:sp>
        <p:nvSpPr>
          <p:cNvPr id="74" name="Google Shape;74;p111"/>
          <p:cNvSpPr txBox="1"/>
          <p:nvPr/>
        </p:nvSpPr>
        <p:spPr>
          <a:xfrm>
            <a:off x="-3519484" y="237067"/>
            <a:ext cx="3437992" cy="1200329"/>
          </a:xfrm>
          <a:prstGeom prst="rect">
            <a:avLst/>
          </a:prstGeom>
          <a:noFill/>
          <a:ln>
            <a:noFill/>
          </a:ln>
        </p:spPr>
        <p:txBody>
          <a:bodyPr anchorCtr="0" anchor="t" bIns="45700" lIns="91425" spcFirstLastPara="1" rIns="91425" wrap="square" tIns="45700">
            <a:spAutoFit/>
          </a:bodyPr>
          <a:lstStyle/>
          <a:p>
            <a:pPr indent="-171446" lvl="0" marL="171446" marR="0" rtl="0" algn="r">
              <a:lnSpc>
                <a:spcPct val="100000"/>
              </a:lnSpc>
              <a:spcBef>
                <a:spcPts val="0"/>
              </a:spcBef>
              <a:spcAft>
                <a:spcPts val="0"/>
              </a:spcAft>
              <a:buClr>
                <a:srgbClr val="7F7F7F"/>
              </a:buClr>
              <a:buSzPts val="1200"/>
              <a:buFont typeface="Calibri"/>
              <a:buAutoNum type="arabicPeriod"/>
            </a:pPr>
            <a:r>
              <a:rPr b="0" lang="en-US" sz="1200">
                <a:solidFill>
                  <a:srgbClr val="7F7F7F"/>
                </a:solidFill>
                <a:latin typeface="Calibri"/>
                <a:ea typeface="Calibri"/>
                <a:cs typeface="Calibri"/>
                <a:sym typeface="Calibri"/>
              </a:rPr>
              <a:t>Click on image above transparent section.</a:t>
            </a:r>
            <a:endParaRPr/>
          </a:p>
          <a:p>
            <a:pPr indent="-171446" lvl="0" marL="171446" marR="0" rtl="0" algn="r">
              <a:lnSpc>
                <a:spcPct val="100000"/>
              </a:lnSpc>
              <a:spcBef>
                <a:spcPts val="0"/>
              </a:spcBef>
              <a:spcAft>
                <a:spcPts val="0"/>
              </a:spcAft>
              <a:buClr>
                <a:srgbClr val="7F7F7F"/>
              </a:buClr>
              <a:buSzPts val="1200"/>
              <a:buFont typeface="Calibri"/>
              <a:buAutoNum type="arabicPeriod"/>
            </a:pPr>
            <a:r>
              <a:rPr b="0" lang="en-US" sz="1200">
                <a:solidFill>
                  <a:srgbClr val="7F7F7F"/>
                </a:solidFill>
                <a:latin typeface="Calibri"/>
                <a:ea typeface="Calibri"/>
                <a:cs typeface="Calibri"/>
                <a:sym typeface="Calibri"/>
              </a:rPr>
              <a:t>Delete image by pressing the DEL key.</a:t>
            </a:r>
            <a:endParaRPr/>
          </a:p>
          <a:p>
            <a:pPr indent="-171446" lvl="0" marL="171446" marR="0" rtl="0" algn="r">
              <a:lnSpc>
                <a:spcPct val="100000"/>
              </a:lnSpc>
              <a:spcBef>
                <a:spcPts val="0"/>
              </a:spcBef>
              <a:spcAft>
                <a:spcPts val="0"/>
              </a:spcAft>
              <a:buClr>
                <a:srgbClr val="7F7F7F"/>
              </a:buClr>
              <a:buSzPts val="1200"/>
              <a:buFont typeface="Calibri"/>
              <a:buAutoNum type="arabicPeriod"/>
            </a:pPr>
            <a:r>
              <a:rPr b="0" lang="en-US" sz="1200">
                <a:solidFill>
                  <a:srgbClr val="7F7F7F"/>
                </a:solidFill>
                <a:latin typeface="Calibri"/>
                <a:ea typeface="Calibri"/>
                <a:cs typeface="Calibri"/>
                <a:sym typeface="Calibri"/>
              </a:rPr>
              <a:t>Click on small icon in centre of page.</a:t>
            </a:r>
            <a:endParaRPr/>
          </a:p>
          <a:p>
            <a:pPr indent="-171446" lvl="0" marL="171446" marR="0" rtl="0" algn="r">
              <a:lnSpc>
                <a:spcPct val="100000"/>
              </a:lnSpc>
              <a:spcBef>
                <a:spcPts val="0"/>
              </a:spcBef>
              <a:spcAft>
                <a:spcPts val="0"/>
              </a:spcAft>
              <a:buClr>
                <a:srgbClr val="7F7F7F"/>
              </a:buClr>
              <a:buSzPts val="1200"/>
              <a:buFont typeface="Calibri"/>
              <a:buAutoNum type="arabicPeriod"/>
            </a:pPr>
            <a:r>
              <a:rPr b="0" lang="en-US" sz="1200">
                <a:solidFill>
                  <a:srgbClr val="7F7F7F"/>
                </a:solidFill>
                <a:latin typeface="Calibri"/>
                <a:ea typeface="Calibri"/>
                <a:cs typeface="Calibri"/>
                <a:sym typeface="Calibri"/>
              </a:rPr>
              <a:t>Select photo.</a:t>
            </a:r>
            <a:endParaRPr/>
          </a:p>
          <a:p>
            <a:pPr indent="-171446" lvl="0" marL="171446" marR="0" rtl="0" algn="r">
              <a:lnSpc>
                <a:spcPct val="100000"/>
              </a:lnSpc>
              <a:spcBef>
                <a:spcPts val="0"/>
              </a:spcBef>
              <a:spcAft>
                <a:spcPts val="0"/>
              </a:spcAft>
              <a:buClr>
                <a:srgbClr val="7F7F7F"/>
              </a:buClr>
              <a:buSzPts val="1200"/>
              <a:buFont typeface="Calibri"/>
              <a:buAutoNum type="arabicPeriod"/>
            </a:pPr>
            <a:r>
              <a:rPr b="0" lang="en-US" sz="1200">
                <a:solidFill>
                  <a:srgbClr val="7F7F7F"/>
                </a:solidFill>
                <a:latin typeface="Calibri"/>
                <a:ea typeface="Calibri"/>
                <a:cs typeface="Calibri"/>
                <a:sym typeface="Calibri"/>
              </a:rPr>
              <a:t>Select ‘Home / Reset ’.</a:t>
            </a:r>
            <a:endParaRPr/>
          </a:p>
          <a:p>
            <a:pPr indent="-171446" lvl="0" marL="171446" marR="0" rtl="0" algn="r">
              <a:lnSpc>
                <a:spcPct val="100000"/>
              </a:lnSpc>
              <a:spcBef>
                <a:spcPts val="0"/>
              </a:spcBef>
              <a:spcAft>
                <a:spcPts val="0"/>
              </a:spcAft>
              <a:buClr>
                <a:srgbClr val="7F7F7F"/>
              </a:buClr>
              <a:buSzPts val="1200"/>
              <a:buFont typeface="Calibri"/>
              <a:buAutoNum type="arabicPeriod"/>
            </a:pPr>
            <a:r>
              <a:rPr b="0" lang="en-US" sz="1200">
                <a:solidFill>
                  <a:srgbClr val="7F7F7F"/>
                </a:solidFill>
                <a:latin typeface="Calibri"/>
                <a:ea typeface="Calibri"/>
                <a:cs typeface="Calibri"/>
                <a:sym typeface="Calibri"/>
              </a:rPr>
              <a:t>If required, edit the section under ‘Format/Crop ’.</a:t>
            </a:r>
            <a:endParaRPr/>
          </a:p>
        </p:txBody>
      </p:sp>
      <p:sp>
        <p:nvSpPr>
          <p:cNvPr id="75" name="Google Shape;75;p111"/>
          <p:cNvSpPr/>
          <p:nvPr/>
        </p:nvSpPr>
        <p:spPr>
          <a:xfrm rot="5400000">
            <a:off x="-222463" y="562187"/>
            <a:ext cx="281941" cy="60960"/>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76" name="Google Shape;76;p111"/>
          <p:cNvSpPr txBox="1"/>
          <p:nvPr>
            <p:ph type="title"/>
          </p:nvPr>
        </p:nvSpPr>
        <p:spPr>
          <a:xfrm>
            <a:off x="164181" y="846875"/>
            <a:ext cx="11858487" cy="4040085"/>
          </a:xfrm>
          <a:prstGeom prst="rect">
            <a:avLst/>
          </a:prstGeom>
          <a:blipFill rotWithShape="1">
            <a:blip r:embed="rId5">
              <a:alphaModFix amt="80000"/>
            </a:blip>
            <a:stretch>
              <a:fillRect b="0" l="-9" r="-8" t="0"/>
            </a:stretch>
          </a:blipFill>
          <a:ln>
            <a:noFill/>
          </a:ln>
        </p:spPr>
        <p:txBody>
          <a:bodyPr anchorCtr="0" anchor="b" bIns="1036800" lIns="576000" spcFirstLastPara="1" rIns="91425" wrap="square" tIns="45700">
            <a:noAutofit/>
          </a:bodyPr>
          <a:lstStyle>
            <a:lvl1pPr lvl="0" algn="l">
              <a:lnSpc>
                <a:spcPct val="90000"/>
              </a:lnSpc>
              <a:spcBef>
                <a:spcPts val="0"/>
              </a:spcBef>
              <a:spcAft>
                <a:spcPts val="0"/>
              </a:spcAft>
              <a:buClr>
                <a:schemeClr val="dk1"/>
              </a:buClr>
              <a:buSzPts val="3467"/>
              <a:buFont typeface="Calibri"/>
              <a:buNone/>
              <a:defRPr b="1" sz="3466">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11"/>
          <p:cNvSpPr txBox="1"/>
          <p:nvPr>
            <p:ph idx="1" type="body"/>
          </p:nvPr>
        </p:nvSpPr>
        <p:spPr>
          <a:xfrm>
            <a:off x="933131" y="3700611"/>
            <a:ext cx="10627783" cy="882293"/>
          </a:xfrm>
          <a:prstGeom prst="rect">
            <a:avLst/>
          </a:prstGeom>
          <a:noFill/>
          <a:ln>
            <a:noFill/>
          </a:ln>
        </p:spPr>
        <p:txBody>
          <a:bodyPr anchorCtr="0" anchor="t" bIns="45700" lIns="91425" spcFirstLastPara="1" rIns="91425" wrap="square" tIns="45700">
            <a:spAutoFit/>
          </a:bodyPr>
          <a:lstStyle>
            <a:lvl1pPr indent="-228600" lvl="0" marL="457200" algn="l">
              <a:lnSpc>
                <a:spcPct val="95000"/>
              </a:lnSpc>
              <a:spcBef>
                <a:spcPts val="1600"/>
              </a:spcBef>
              <a:spcAft>
                <a:spcPts val="0"/>
              </a:spcAft>
              <a:buClr>
                <a:schemeClr val="dk1"/>
              </a:buClr>
              <a:buSzPts val="2000"/>
              <a:buNone/>
              <a:defRPr sz="20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Ein Bild, das Wand, Gebäude enthält.&#10;&#10;Automatisch generierte Beschreibung" id="78" name="Google Shape;78;p111"/>
          <p:cNvPicPr preferRelativeResize="0"/>
          <p:nvPr/>
        </p:nvPicPr>
        <p:blipFill rotWithShape="1">
          <a:blip r:embed="rId6">
            <a:alphaModFix/>
          </a:blip>
          <a:srcRect b="0" l="0" r="0" t="0"/>
          <a:stretch/>
        </p:blipFill>
        <p:spPr>
          <a:xfrm>
            <a:off x="9996030" y="1966807"/>
            <a:ext cx="1662545" cy="1147156"/>
          </a:xfrm>
          <a:prstGeom prst="rect">
            <a:avLst/>
          </a:prstGeom>
          <a:noFill/>
          <a:ln>
            <a:noFill/>
          </a:ln>
        </p:spPr>
      </p:pic>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5" Type="http://schemas.openxmlformats.org/officeDocument/2006/relationships/slideLayout" Target="../slideLayouts/slideLayout20.xml"/><Relationship Id="rId6" Type="http://schemas.openxmlformats.org/officeDocument/2006/relationships/slideLayout" Target="../slideLayouts/slideLayout21.xml"/><Relationship Id="rId18" Type="http://schemas.openxmlformats.org/officeDocument/2006/relationships/theme" Target="../theme/theme2.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7" Type="http://schemas.openxmlformats.org/officeDocument/2006/relationships/theme" Target="../theme/theme3.xml"/><Relationship Id="rId16" Type="http://schemas.openxmlformats.org/officeDocument/2006/relationships/slideLayout" Target="../slideLayouts/slideLayout48.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theme" Target="../theme/theme4.xml"/><Relationship Id="rId12" Type="http://schemas.openxmlformats.org/officeDocument/2006/relationships/slideLayout" Target="../slideLayouts/slideLayout60.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8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sp>
        <p:nvSpPr>
          <p:cNvPr id="139" name="Google Shape;139;p93"/>
          <p:cNvSpPr txBox="1"/>
          <p:nvPr>
            <p:ph type="title"/>
          </p:nvPr>
        </p:nvSpPr>
        <p:spPr>
          <a:xfrm>
            <a:off x="1066801" y="456073"/>
            <a:ext cx="8824885" cy="953669"/>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0" name="Google Shape;140;p93"/>
          <p:cNvSpPr txBox="1"/>
          <p:nvPr>
            <p:ph idx="1" type="body"/>
          </p:nvPr>
        </p:nvSpPr>
        <p:spPr>
          <a:xfrm>
            <a:off x="1069849" y="1527142"/>
            <a:ext cx="8821837" cy="4325750"/>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2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2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lnSpc>
                <a:spcPct val="12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2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1" name="Google Shape;141;p93"/>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2" name="Google Shape;142;p93"/>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3" name="Google Shape;143;p93"/>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dk1"/>
                </a:solidFill>
                <a:latin typeface="Arial"/>
                <a:ea typeface="Arial"/>
                <a:cs typeface="Arial"/>
                <a:sym typeface="Arial"/>
              </a:defRPr>
            </a:lvl1pPr>
            <a:lvl2pPr indent="0" lvl="1" marL="0" marR="0" rtl="0" algn="r">
              <a:spcBef>
                <a:spcPts val="0"/>
              </a:spcBef>
              <a:buNone/>
              <a:defRPr b="1" sz="1600">
                <a:solidFill>
                  <a:schemeClr val="dk1"/>
                </a:solidFill>
                <a:latin typeface="Arial"/>
                <a:ea typeface="Arial"/>
                <a:cs typeface="Arial"/>
                <a:sym typeface="Arial"/>
              </a:defRPr>
            </a:lvl2pPr>
            <a:lvl3pPr indent="0" lvl="2" marL="0" marR="0" rtl="0" algn="r">
              <a:spcBef>
                <a:spcPts val="0"/>
              </a:spcBef>
              <a:buNone/>
              <a:defRPr b="1" sz="1600">
                <a:solidFill>
                  <a:schemeClr val="dk1"/>
                </a:solidFill>
                <a:latin typeface="Arial"/>
                <a:ea typeface="Arial"/>
                <a:cs typeface="Arial"/>
                <a:sym typeface="Arial"/>
              </a:defRPr>
            </a:lvl3pPr>
            <a:lvl4pPr indent="0" lvl="3" marL="0" marR="0" rtl="0" algn="r">
              <a:spcBef>
                <a:spcPts val="0"/>
              </a:spcBef>
              <a:buNone/>
              <a:defRPr b="1" sz="1600">
                <a:solidFill>
                  <a:schemeClr val="dk1"/>
                </a:solidFill>
                <a:latin typeface="Arial"/>
                <a:ea typeface="Arial"/>
                <a:cs typeface="Arial"/>
                <a:sym typeface="Arial"/>
              </a:defRPr>
            </a:lvl4pPr>
            <a:lvl5pPr indent="0" lvl="4" marL="0" marR="0" rtl="0" algn="r">
              <a:spcBef>
                <a:spcPts val="0"/>
              </a:spcBef>
              <a:buNone/>
              <a:defRPr b="1" sz="1600">
                <a:solidFill>
                  <a:schemeClr val="dk1"/>
                </a:solidFill>
                <a:latin typeface="Arial"/>
                <a:ea typeface="Arial"/>
                <a:cs typeface="Arial"/>
                <a:sym typeface="Arial"/>
              </a:defRPr>
            </a:lvl5pPr>
            <a:lvl6pPr indent="0" lvl="5" marL="0" marR="0" rtl="0" algn="r">
              <a:spcBef>
                <a:spcPts val="0"/>
              </a:spcBef>
              <a:buNone/>
              <a:defRPr b="1" sz="1600">
                <a:solidFill>
                  <a:schemeClr val="dk1"/>
                </a:solidFill>
                <a:latin typeface="Arial"/>
                <a:ea typeface="Arial"/>
                <a:cs typeface="Arial"/>
                <a:sym typeface="Arial"/>
              </a:defRPr>
            </a:lvl6pPr>
            <a:lvl7pPr indent="0" lvl="6" marL="0" marR="0" rtl="0" algn="r">
              <a:spcBef>
                <a:spcPts val="0"/>
              </a:spcBef>
              <a:buNone/>
              <a:defRPr b="1" sz="1600">
                <a:solidFill>
                  <a:schemeClr val="dk1"/>
                </a:solidFill>
                <a:latin typeface="Arial"/>
                <a:ea typeface="Arial"/>
                <a:cs typeface="Arial"/>
                <a:sym typeface="Arial"/>
              </a:defRPr>
            </a:lvl7pPr>
            <a:lvl8pPr indent="0" lvl="7" marL="0" marR="0" rtl="0" algn="r">
              <a:spcBef>
                <a:spcPts val="0"/>
              </a:spcBef>
              <a:buNone/>
              <a:defRPr b="1" sz="1600">
                <a:solidFill>
                  <a:schemeClr val="dk1"/>
                </a:solidFill>
                <a:latin typeface="Arial"/>
                <a:ea typeface="Arial"/>
                <a:cs typeface="Arial"/>
                <a:sym typeface="Arial"/>
              </a:defRPr>
            </a:lvl8pPr>
            <a:lvl9pPr indent="0" lvl="8" marL="0" marR="0" rtl="0" algn="r">
              <a:spcBef>
                <a:spcPts val="0"/>
              </a:spcBef>
              <a:buNone/>
              <a:defRPr b="1" sz="16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144" name="Google Shape;144;p93"/>
          <p:cNvPicPr preferRelativeResize="0"/>
          <p:nvPr/>
        </p:nvPicPr>
        <p:blipFill rotWithShape="1">
          <a:blip r:embed="rId1">
            <a:alphaModFix amt="50000"/>
          </a:blip>
          <a:srcRect b="0" l="0" r="0" t="0"/>
          <a:stretch/>
        </p:blipFill>
        <p:spPr>
          <a:xfrm>
            <a:off x="316772" y="6074089"/>
            <a:ext cx="886172" cy="651194"/>
          </a:xfrm>
          <a:prstGeom prst="rect">
            <a:avLst/>
          </a:prstGeom>
          <a:noFill/>
          <a:ln>
            <a:noFill/>
          </a:ln>
        </p:spPr>
      </p:pic>
      <p:pic>
        <p:nvPicPr>
          <p:cNvPr descr="logo_black.gif" id="145" name="Google Shape;145;p93"/>
          <p:cNvPicPr preferRelativeResize="0"/>
          <p:nvPr/>
        </p:nvPicPr>
        <p:blipFill rotWithShape="1">
          <a:blip r:embed="rId2">
            <a:alphaModFix/>
          </a:blip>
          <a:srcRect b="0" l="0" r="0" t="0"/>
          <a:stretch/>
        </p:blipFill>
        <p:spPr>
          <a:xfrm>
            <a:off x="9273840" y="375703"/>
            <a:ext cx="1235691" cy="3017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p9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2" name="Google Shape;252;p9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3" name="Google Shape;253;p9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1"/>
                </a:solidFill>
                <a:latin typeface="Calibri"/>
                <a:ea typeface="Calibri"/>
                <a:cs typeface="Calibri"/>
                <a:sym typeface="Calibri"/>
              </a:defRPr>
            </a:lvl1pPr>
            <a:lvl2pPr indent="0" lvl="1" marL="0" marR="0" rtl="0" algn="r">
              <a:spcBef>
                <a:spcPts val="0"/>
              </a:spcBef>
              <a:buNone/>
              <a:defRPr sz="1200">
                <a:solidFill>
                  <a:schemeClr val="dk1"/>
                </a:solidFill>
                <a:latin typeface="Calibri"/>
                <a:ea typeface="Calibri"/>
                <a:cs typeface="Calibri"/>
                <a:sym typeface="Calibri"/>
              </a:defRPr>
            </a:lvl2pPr>
            <a:lvl3pPr indent="0" lvl="2" marL="0" marR="0" rtl="0" algn="r">
              <a:spcBef>
                <a:spcPts val="0"/>
              </a:spcBef>
              <a:buNone/>
              <a:defRPr sz="1200">
                <a:solidFill>
                  <a:schemeClr val="dk1"/>
                </a:solidFill>
                <a:latin typeface="Calibri"/>
                <a:ea typeface="Calibri"/>
                <a:cs typeface="Calibri"/>
                <a:sym typeface="Calibri"/>
              </a:defRPr>
            </a:lvl3pPr>
            <a:lvl4pPr indent="0" lvl="3" marL="0" marR="0" rtl="0" algn="r">
              <a:spcBef>
                <a:spcPts val="0"/>
              </a:spcBef>
              <a:buNone/>
              <a:defRPr sz="1200">
                <a:solidFill>
                  <a:schemeClr val="dk1"/>
                </a:solidFill>
                <a:latin typeface="Calibri"/>
                <a:ea typeface="Calibri"/>
                <a:cs typeface="Calibri"/>
                <a:sym typeface="Calibri"/>
              </a:defRPr>
            </a:lvl4pPr>
            <a:lvl5pPr indent="0" lvl="4" marL="0" marR="0" rtl="0" algn="r">
              <a:spcBef>
                <a:spcPts val="0"/>
              </a:spcBef>
              <a:buNone/>
              <a:defRPr sz="1200">
                <a:solidFill>
                  <a:schemeClr val="dk1"/>
                </a:solidFill>
                <a:latin typeface="Calibri"/>
                <a:ea typeface="Calibri"/>
                <a:cs typeface="Calibri"/>
                <a:sym typeface="Calibri"/>
              </a:defRPr>
            </a:lvl5pPr>
            <a:lvl6pPr indent="0" lvl="5" marL="0" marR="0" rtl="0" algn="r">
              <a:spcBef>
                <a:spcPts val="0"/>
              </a:spcBef>
              <a:buNone/>
              <a:defRPr sz="1200">
                <a:solidFill>
                  <a:schemeClr val="dk1"/>
                </a:solidFill>
                <a:latin typeface="Calibri"/>
                <a:ea typeface="Calibri"/>
                <a:cs typeface="Calibri"/>
                <a:sym typeface="Calibri"/>
              </a:defRPr>
            </a:lvl6pPr>
            <a:lvl7pPr indent="0" lvl="6" marL="0" marR="0" rtl="0" algn="r">
              <a:spcBef>
                <a:spcPts val="0"/>
              </a:spcBef>
              <a:buNone/>
              <a:defRPr sz="1200">
                <a:solidFill>
                  <a:schemeClr val="dk1"/>
                </a:solidFill>
                <a:latin typeface="Calibri"/>
                <a:ea typeface="Calibri"/>
                <a:cs typeface="Calibri"/>
                <a:sym typeface="Calibri"/>
              </a:defRPr>
            </a:lvl7pPr>
            <a:lvl8pPr indent="0" lvl="7" marL="0" marR="0" rtl="0" algn="r">
              <a:spcBef>
                <a:spcPts val="0"/>
              </a:spcBef>
              <a:buNone/>
              <a:defRPr sz="1200">
                <a:solidFill>
                  <a:schemeClr val="dk1"/>
                </a:solidFill>
                <a:latin typeface="Calibri"/>
                <a:ea typeface="Calibri"/>
                <a:cs typeface="Calibri"/>
                <a:sym typeface="Calibri"/>
              </a:defRPr>
            </a:lvl8pPr>
            <a:lvl9pPr indent="0" lvl="8" marL="0" marR="0" rt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8" name="Shape 358"/>
        <p:cNvGrpSpPr/>
        <p:nvPr/>
      </p:nvGrpSpPr>
      <p:grpSpPr>
        <a:xfrm>
          <a:off x="0" y="0"/>
          <a:ext cx="0" cy="0"/>
          <a:chOff x="0" y="0"/>
          <a:chExt cx="0" cy="0"/>
        </a:xfrm>
      </p:grpSpPr>
      <p:sp>
        <p:nvSpPr>
          <p:cNvPr id="359" name="Google Shape;359;p106"/>
          <p:cNvSpPr txBox="1"/>
          <p:nvPr>
            <p:ph type="title"/>
          </p:nvPr>
        </p:nvSpPr>
        <p:spPr>
          <a:xfrm>
            <a:off x="657224" y="499533"/>
            <a:ext cx="10772775" cy="1658198"/>
          </a:xfrm>
          <a:prstGeom prst="rect">
            <a:avLst/>
          </a:prstGeom>
          <a:noFill/>
          <a:ln>
            <a:noFill/>
          </a:ln>
        </p:spPr>
        <p:txBody>
          <a:bodyPr anchorCtr="0" anchor="ctr" bIns="45700" lIns="91425" spcFirstLastPara="1" rIns="91425" wrap="square" tIns="45700">
            <a:normAutofit/>
          </a:bodyPr>
          <a:lstStyle>
            <a:lvl1pPr lvl="0" marR="0" rtl="0" algn="l">
              <a:lnSpc>
                <a:spcPct val="85000"/>
              </a:lnSpc>
              <a:spcBef>
                <a:spcPts val="0"/>
              </a:spcBef>
              <a:spcAft>
                <a:spcPts val="0"/>
              </a:spcAft>
              <a:buClr>
                <a:schemeClr val="accent1"/>
              </a:buClr>
              <a:buSzPts val="5400"/>
              <a:buFont typeface="Calibri"/>
              <a:buNone/>
              <a:defRPr b="0" i="0" sz="5400" u="none" cap="none" strike="noStrik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0" name="Google Shape;360;p106"/>
          <p:cNvSpPr txBox="1"/>
          <p:nvPr>
            <p:ph idx="1" type="body"/>
          </p:nvPr>
        </p:nvSpPr>
        <p:spPr>
          <a:xfrm>
            <a:off x="676656" y="2011680"/>
            <a:ext cx="10753725" cy="3766185"/>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85000"/>
              </a:lnSpc>
              <a:spcBef>
                <a:spcPts val="1300"/>
              </a:spcBef>
              <a:spcAft>
                <a:spcPts val="0"/>
              </a:spcAft>
              <a:buClr>
                <a:srgbClr val="262626"/>
              </a:buClr>
              <a:buSzPts val="2400"/>
              <a:buFont typeface="Arial"/>
              <a:buChar char=" "/>
              <a:defRPr b="0" i="0" sz="2400" u="none" cap="none" strike="noStrike">
                <a:solidFill>
                  <a:srgbClr val="262626"/>
                </a:solidFill>
                <a:latin typeface="Calibri"/>
                <a:ea typeface="Calibri"/>
                <a:cs typeface="Calibri"/>
                <a:sym typeface="Calibri"/>
              </a:defRPr>
            </a:lvl1pPr>
            <a:lvl2pPr indent="-381000" lvl="1" marL="914400" marR="0" rtl="0" algn="l">
              <a:lnSpc>
                <a:spcPct val="85000"/>
              </a:lnSpc>
              <a:spcBef>
                <a:spcPts val="600"/>
              </a:spcBef>
              <a:spcAft>
                <a:spcPts val="0"/>
              </a:spcAft>
              <a:buClr>
                <a:srgbClr val="262626"/>
              </a:buClr>
              <a:buSzPts val="2400"/>
              <a:buFont typeface="Arial"/>
              <a:buChar char=" "/>
              <a:defRPr b="0" i="0" sz="2400" u="none" cap="none" strike="noStrike">
                <a:solidFill>
                  <a:srgbClr val="262626"/>
                </a:solidFill>
                <a:latin typeface="Calibri"/>
                <a:ea typeface="Calibri"/>
                <a:cs typeface="Calibri"/>
                <a:sym typeface="Calibri"/>
              </a:defRPr>
            </a:lvl2pPr>
            <a:lvl3pPr indent="-355600" lvl="2" marL="1371600" marR="0" rtl="0" algn="l">
              <a:lnSpc>
                <a:spcPct val="85000"/>
              </a:lnSpc>
              <a:spcBef>
                <a:spcPts val="600"/>
              </a:spcBef>
              <a:spcAft>
                <a:spcPts val="0"/>
              </a:spcAft>
              <a:buClr>
                <a:srgbClr val="262626"/>
              </a:buClr>
              <a:buSzPts val="2000"/>
              <a:buFont typeface="Arial"/>
              <a:buChar char=" "/>
              <a:defRPr b="0" i="1" sz="2000" u="none" cap="none" strike="noStrike">
                <a:solidFill>
                  <a:srgbClr val="262626"/>
                </a:solidFill>
                <a:latin typeface="Calibri"/>
                <a:ea typeface="Calibri"/>
                <a:cs typeface="Calibri"/>
                <a:sym typeface="Calibri"/>
              </a:defRPr>
            </a:lvl3pPr>
            <a:lvl4pPr indent="-342900" lvl="3" marL="1828800" marR="0" rtl="0" algn="l">
              <a:lnSpc>
                <a:spcPct val="85000"/>
              </a:lnSpc>
              <a:spcBef>
                <a:spcPts val="600"/>
              </a:spcBef>
              <a:spcAft>
                <a:spcPts val="0"/>
              </a:spcAft>
              <a:buClr>
                <a:srgbClr val="262626"/>
              </a:buClr>
              <a:buSzPts val="1800"/>
              <a:buFont typeface="Arial"/>
              <a:buChar char=" "/>
              <a:defRPr b="0" i="0" sz="1800" u="none" cap="none" strike="noStrike">
                <a:solidFill>
                  <a:srgbClr val="262626"/>
                </a:solidFill>
                <a:latin typeface="Calibri"/>
                <a:ea typeface="Calibri"/>
                <a:cs typeface="Calibri"/>
                <a:sym typeface="Calibri"/>
              </a:defRPr>
            </a:lvl4pPr>
            <a:lvl5pPr indent="-342900" lvl="4" marL="2286000" marR="0" rtl="0" algn="l">
              <a:lnSpc>
                <a:spcPct val="85000"/>
              </a:lnSpc>
              <a:spcBef>
                <a:spcPts val="600"/>
              </a:spcBef>
              <a:spcAft>
                <a:spcPts val="0"/>
              </a:spcAft>
              <a:buClr>
                <a:srgbClr val="262626"/>
              </a:buClr>
              <a:buSzPts val="1800"/>
              <a:buFont typeface="Arial"/>
              <a:buChar char=" "/>
              <a:defRPr b="0" i="0" sz="1800" u="none" cap="none" strike="noStrike">
                <a:solidFill>
                  <a:srgbClr val="262626"/>
                </a:solidFill>
                <a:latin typeface="Calibri"/>
                <a:ea typeface="Calibri"/>
                <a:cs typeface="Calibri"/>
                <a:sym typeface="Calibri"/>
              </a:defRPr>
            </a:lvl5pPr>
            <a:lvl6pPr indent="-342900" lvl="5" marL="2743200" marR="0" rtl="0" algn="l">
              <a:lnSpc>
                <a:spcPct val="85000"/>
              </a:lnSpc>
              <a:spcBef>
                <a:spcPts val="600"/>
              </a:spcBef>
              <a:spcAft>
                <a:spcPts val="0"/>
              </a:spcAft>
              <a:buClr>
                <a:srgbClr val="262626"/>
              </a:buClr>
              <a:buSzPts val="1800"/>
              <a:buFont typeface="Arial"/>
              <a:buChar char=" "/>
              <a:defRPr b="0" i="0" sz="1800" u="none" cap="none" strike="noStrike">
                <a:solidFill>
                  <a:srgbClr val="262626"/>
                </a:solidFill>
                <a:latin typeface="Calibri"/>
                <a:ea typeface="Calibri"/>
                <a:cs typeface="Calibri"/>
                <a:sym typeface="Calibri"/>
              </a:defRPr>
            </a:lvl6pPr>
            <a:lvl7pPr indent="-342900" lvl="6" marL="3200400" marR="0" rtl="0" algn="l">
              <a:lnSpc>
                <a:spcPct val="85000"/>
              </a:lnSpc>
              <a:spcBef>
                <a:spcPts val="600"/>
              </a:spcBef>
              <a:spcAft>
                <a:spcPts val="0"/>
              </a:spcAft>
              <a:buClr>
                <a:srgbClr val="262626"/>
              </a:buClr>
              <a:buSzPts val="1800"/>
              <a:buFont typeface="Arial"/>
              <a:buChar char=" "/>
              <a:defRPr b="0" i="0" sz="1800" u="none" cap="none" strike="noStrike">
                <a:solidFill>
                  <a:srgbClr val="262626"/>
                </a:solidFill>
                <a:latin typeface="Calibri"/>
                <a:ea typeface="Calibri"/>
                <a:cs typeface="Calibri"/>
                <a:sym typeface="Calibri"/>
              </a:defRPr>
            </a:lvl7pPr>
            <a:lvl8pPr indent="-342900" lvl="7" marL="3657600" marR="0" rtl="0" algn="l">
              <a:lnSpc>
                <a:spcPct val="85000"/>
              </a:lnSpc>
              <a:spcBef>
                <a:spcPts val="600"/>
              </a:spcBef>
              <a:spcAft>
                <a:spcPts val="0"/>
              </a:spcAft>
              <a:buClr>
                <a:srgbClr val="262626"/>
              </a:buClr>
              <a:buSzPts val="1800"/>
              <a:buFont typeface="Arial"/>
              <a:buChar char=" "/>
              <a:defRPr b="0" i="0" sz="1800" u="none" cap="none" strike="noStrike">
                <a:solidFill>
                  <a:srgbClr val="262626"/>
                </a:solidFill>
                <a:latin typeface="Calibri"/>
                <a:ea typeface="Calibri"/>
                <a:cs typeface="Calibri"/>
                <a:sym typeface="Calibri"/>
              </a:defRPr>
            </a:lvl8pPr>
            <a:lvl9pPr indent="-342900" lvl="8" marL="4114800" marR="0" rtl="0" algn="l">
              <a:lnSpc>
                <a:spcPct val="85000"/>
              </a:lnSpc>
              <a:spcBef>
                <a:spcPts val="600"/>
              </a:spcBef>
              <a:spcAft>
                <a:spcPts val="0"/>
              </a:spcAft>
              <a:buClr>
                <a:srgbClr val="262626"/>
              </a:buClr>
              <a:buSzPts val="1800"/>
              <a:buFont typeface="Arial"/>
              <a:buChar char=" "/>
              <a:defRPr b="0" i="0" sz="1800" u="none" cap="none" strike="noStrike">
                <a:solidFill>
                  <a:srgbClr val="262626"/>
                </a:solidFill>
                <a:latin typeface="Calibri"/>
                <a:ea typeface="Calibri"/>
                <a:cs typeface="Calibri"/>
                <a:sym typeface="Calibri"/>
              </a:defRPr>
            </a:lvl9pPr>
          </a:lstStyle>
          <a:p/>
        </p:txBody>
      </p:sp>
      <p:sp>
        <p:nvSpPr>
          <p:cNvPr id="361" name="Google Shape;361;p106"/>
          <p:cNvSpPr txBox="1"/>
          <p:nvPr>
            <p:ph idx="10" type="dt"/>
          </p:nvPr>
        </p:nvSpPr>
        <p:spPr>
          <a:xfrm>
            <a:off x="685800" y="6412447"/>
            <a:ext cx="4114800" cy="228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5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2" name="Google Shape;362;p106"/>
          <p:cNvSpPr txBox="1"/>
          <p:nvPr>
            <p:ph idx="11" type="ftr"/>
          </p:nvPr>
        </p:nvSpPr>
        <p:spPr>
          <a:xfrm>
            <a:off x="685800" y="6554697"/>
            <a:ext cx="5029200" cy="228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50" cap="non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3" name="Google Shape;363;p106"/>
          <p:cNvSpPr txBox="1"/>
          <p:nvPr>
            <p:ph idx="12" type="sldNum"/>
          </p:nvPr>
        </p:nvSpPr>
        <p:spPr>
          <a:xfrm>
            <a:off x="8763926" y="5876412"/>
            <a:ext cx="2926080" cy="1397039"/>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buNone/>
              <a:defRPr b="0" sz="10300">
                <a:solidFill>
                  <a:schemeClr val="accent1"/>
                </a:solidFill>
                <a:latin typeface="Calibri"/>
                <a:ea typeface="Calibri"/>
                <a:cs typeface="Calibri"/>
                <a:sym typeface="Calibri"/>
              </a:defRPr>
            </a:lvl1pPr>
            <a:lvl2pPr indent="0" lvl="1" marL="0" marR="0" rtl="0" algn="r">
              <a:spcBef>
                <a:spcPts val="0"/>
              </a:spcBef>
              <a:buNone/>
              <a:defRPr b="0" sz="10300">
                <a:solidFill>
                  <a:schemeClr val="accent1"/>
                </a:solidFill>
                <a:latin typeface="Calibri"/>
                <a:ea typeface="Calibri"/>
                <a:cs typeface="Calibri"/>
                <a:sym typeface="Calibri"/>
              </a:defRPr>
            </a:lvl2pPr>
            <a:lvl3pPr indent="0" lvl="2" marL="0" marR="0" rtl="0" algn="r">
              <a:spcBef>
                <a:spcPts val="0"/>
              </a:spcBef>
              <a:buNone/>
              <a:defRPr b="0" sz="10300">
                <a:solidFill>
                  <a:schemeClr val="accent1"/>
                </a:solidFill>
                <a:latin typeface="Calibri"/>
                <a:ea typeface="Calibri"/>
                <a:cs typeface="Calibri"/>
                <a:sym typeface="Calibri"/>
              </a:defRPr>
            </a:lvl3pPr>
            <a:lvl4pPr indent="0" lvl="3" marL="0" marR="0" rtl="0" algn="r">
              <a:spcBef>
                <a:spcPts val="0"/>
              </a:spcBef>
              <a:buNone/>
              <a:defRPr b="0" sz="10300">
                <a:solidFill>
                  <a:schemeClr val="accent1"/>
                </a:solidFill>
                <a:latin typeface="Calibri"/>
                <a:ea typeface="Calibri"/>
                <a:cs typeface="Calibri"/>
                <a:sym typeface="Calibri"/>
              </a:defRPr>
            </a:lvl4pPr>
            <a:lvl5pPr indent="0" lvl="4" marL="0" marR="0" rtl="0" algn="r">
              <a:spcBef>
                <a:spcPts val="0"/>
              </a:spcBef>
              <a:buNone/>
              <a:defRPr b="0" sz="10300">
                <a:solidFill>
                  <a:schemeClr val="accent1"/>
                </a:solidFill>
                <a:latin typeface="Calibri"/>
                <a:ea typeface="Calibri"/>
                <a:cs typeface="Calibri"/>
                <a:sym typeface="Calibri"/>
              </a:defRPr>
            </a:lvl5pPr>
            <a:lvl6pPr indent="0" lvl="5" marL="0" marR="0" rtl="0" algn="r">
              <a:spcBef>
                <a:spcPts val="0"/>
              </a:spcBef>
              <a:buNone/>
              <a:defRPr b="0" sz="10300">
                <a:solidFill>
                  <a:schemeClr val="accent1"/>
                </a:solidFill>
                <a:latin typeface="Calibri"/>
                <a:ea typeface="Calibri"/>
                <a:cs typeface="Calibri"/>
                <a:sym typeface="Calibri"/>
              </a:defRPr>
            </a:lvl6pPr>
            <a:lvl7pPr indent="0" lvl="6" marL="0" marR="0" rtl="0" algn="r">
              <a:spcBef>
                <a:spcPts val="0"/>
              </a:spcBef>
              <a:buNone/>
              <a:defRPr b="0" sz="10300">
                <a:solidFill>
                  <a:schemeClr val="accent1"/>
                </a:solidFill>
                <a:latin typeface="Calibri"/>
                <a:ea typeface="Calibri"/>
                <a:cs typeface="Calibri"/>
                <a:sym typeface="Calibri"/>
              </a:defRPr>
            </a:lvl7pPr>
            <a:lvl8pPr indent="0" lvl="7" marL="0" marR="0" rtl="0" algn="r">
              <a:spcBef>
                <a:spcPts val="0"/>
              </a:spcBef>
              <a:buNone/>
              <a:defRPr b="0" sz="10300">
                <a:solidFill>
                  <a:schemeClr val="accent1"/>
                </a:solidFill>
                <a:latin typeface="Calibri"/>
                <a:ea typeface="Calibri"/>
                <a:cs typeface="Calibri"/>
                <a:sym typeface="Calibri"/>
              </a:defRPr>
            </a:lvl8pPr>
            <a:lvl9pPr indent="0" lvl="8" marL="0" marR="0" rtl="0" algn="r">
              <a:spcBef>
                <a:spcPts val="0"/>
              </a:spcBef>
              <a:buNone/>
              <a:defRPr b="0" sz="10300">
                <a:solidFill>
                  <a:schemeClr val="accen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53.jpg"/><Relationship Id="rId5" Type="http://schemas.openxmlformats.org/officeDocument/2006/relationships/image" Target="../media/image57.jpg"/><Relationship Id="rId6"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4.jp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55.png"/><Relationship Id="rId5"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10.jpg"/><Relationship Id="rId4" Type="http://schemas.openxmlformats.org/officeDocument/2006/relationships/image" Target="../media/image29.jpg"/><Relationship Id="rId5" Type="http://schemas.openxmlformats.org/officeDocument/2006/relationships/image" Target="../media/image49.png"/><Relationship Id="rId6"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1.png"/><Relationship Id="rId4" Type="http://schemas.openxmlformats.org/officeDocument/2006/relationships/image" Target="../media/image63.png"/><Relationship Id="rId5" Type="http://schemas.openxmlformats.org/officeDocument/2006/relationships/image" Target="../media/image56.png"/></Relationships>
</file>

<file path=ppt/slides/_rels/slide26.xml.rels><?xml version="1.0" encoding="UTF-8" standalone="yes"?><Relationships xmlns="http://schemas.openxmlformats.org/package/2006/relationships"><Relationship Id="rId10" Type="http://schemas.openxmlformats.org/officeDocument/2006/relationships/image" Target="../media/image66.jpg"/><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64.jpg"/><Relationship Id="rId4" Type="http://schemas.openxmlformats.org/officeDocument/2006/relationships/image" Target="../media/image62.jpg"/><Relationship Id="rId9" Type="http://schemas.openxmlformats.org/officeDocument/2006/relationships/image" Target="../media/image59.jpg"/><Relationship Id="rId5" Type="http://schemas.openxmlformats.org/officeDocument/2006/relationships/image" Target="../media/image47.jpg"/><Relationship Id="rId6" Type="http://schemas.openxmlformats.org/officeDocument/2006/relationships/image" Target="../media/image58.jpg"/><Relationship Id="rId7" Type="http://schemas.openxmlformats.org/officeDocument/2006/relationships/image" Target="../media/image76.jpg"/><Relationship Id="rId8" Type="http://schemas.openxmlformats.org/officeDocument/2006/relationships/image" Target="../media/image7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1.png"/><Relationship Id="rId4" Type="http://schemas.openxmlformats.org/officeDocument/2006/relationships/image" Target="../media/image67.png"/><Relationship Id="rId5"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1" Type="http://schemas.openxmlformats.org/officeDocument/2006/relationships/image" Target="../media/image88.png"/><Relationship Id="rId10"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68.png"/><Relationship Id="rId5" Type="http://schemas.openxmlformats.org/officeDocument/2006/relationships/image" Target="../media/image73.png"/><Relationship Id="rId6" Type="http://schemas.openxmlformats.org/officeDocument/2006/relationships/image" Target="../media/image78.png"/><Relationship Id="rId7" Type="http://schemas.openxmlformats.org/officeDocument/2006/relationships/image" Target="../media/image71.png"/><Relationship Id="rId8"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5.xml"/><Relationship Id="rId3" Type="http://schemas.openxmlformats.org/officeDocument/2006/relationships/image" Target="../media/image90.png"/><Relationship Id="rId4" Type="http://schemas.openxmlformats.org/officeDocument/2006/relationships/image" Target="../media/image77.jpg"/><Relationship Id="rId5" Type="http://schemas.openxmlformats.org/officeDocument/2006/relationships/image" Target="../media/image7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12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0"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28.png"/><Relationship Id="rId9" Type="http://schemas.openxmlformats.org/officeDocument/2006/relationships/image" Target="../media/image42.png"/><Relationship Id="rId5" Type="http://schemas.openxmlformats.org/officeDocument/2006/relationships/image" Target="../media/image37.png"/><Relationship Id="rId6" Type="http://schemas.openxmlformats.org/officeDocument/2006/relationships/image" Target="../media/image20.png"/><Relationship Id="rId7" Type="http://schemas.openxmlformats.org/officeDocument/2006/relationships/image" Target="../media/image24.png"/><Relationship Id="rId8"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8.xml"/><Relationship Id="rId3" Type="http://schemas.openxmlformats.org/officeDocument/2006/relationships/image" Target="../media/image11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hyperlink" Target="mailto:mtabisaab@lari.gov.lb" TargetMode="External"/><Relationship Id="rId4" Type="http://schemas.openxmlformats.org/officeDocument/2006/relationships/image" Target="../media/image95.jpg"/><Relationship Id="rId5" Type="http://schemas.openxmlformats.org/officeDocument/2006/relationships/image" Target="../media/image8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hyperlink" Target="https://www.sdg6data.org/en/indicator/6.3.1" TargetMode="Externa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85.png"/><Relationship Id="rId4" Type="http://schemas.openxmlformats.org/officeDocument/2006/relationships/image" Target="../media/image100.png"/><Relationship Id="rId5" Type="http://schemas.openxmlformats.org/officeDocument/2006/relationships/image" Target="../media/image92.png"/><Relationship Id="rId6" Type="http://schemas.openxmlformats.org/officeDocument/2006/relationships/image" Target="../media/image89.png"/><Relationship Id="rId7" Type="http://schemas.openxmlformats.org/officeDocument/2006/relationships/image" Target="../media/image8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06.png"/><Relationship Id="rId4" Type="http://schemas.openxmlformats.org/officeDocument/2006/relationships/image" Target="../media/image86.png"/><Relationship Id="rId5" Type="http://schemas.openxmlformats.org/officeDocument/2006/relationships/image" Target="../media/image8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chart" Target="../charts/chart1.xml"/><Relationship Id="rId4" Type="http://schemas.openxmlformats.org/officeDocument/2006/relationships/hyperlink" Target="https://doi.org/10.1016/j.scitotenv.2023.162421"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 Id="rId3" Type="http://schemas.openxmlformats.org/officeDocument/2006/relationships/image" Target="../media/image103.png"/><Relationship Id="rId4" Type="http://schemas.openxmlformats.org/officeDocument/2006/relationships/image" Target="../media/image109.png"/><Relationship Id="rId5" Type="http://schemas.openxmlformats.org/officeDocument/2006/relationships/image" Target="../media/image93.png"/><Relationship Id="rId6" Type="http://schemas.openxmlformats.org/officeDocument/2006/relationships/image" Target="../media/image101.png"/><Relationship Id="rId7" Type="http://schemas.openxmlformats.org/officeDocument/2006/relationships/image" Target="../media/image99.png"/><Relationship Id="rId8" Type="http://schemas.openxmlformats.org/officeDocument/2006/relationships/image" Target="../media/image10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 Id="rId3" Type="http://schemas.openxmlformats.org/officeDocument/2006/relationships/image" Target="../media/image108.jpg"/></Relationships>
</file>

<file path=ppt/slides/_rels/slide59.xml.rels><?xml version="1.0" encoding="UTF-8" standalone="yes"?><Relationships xmlns="http://schemas.openxmlformats.org/package/2006/relationships"><Relationship Id="rId20" Type="http://schemas.openxmlformats.org/officeDocument/2006/relationships/image" Target="../media/image127.png"/><Relationship Id="rId22" Type="http://schemas.openxmlformats.org/officeDocument/2006/relationships/image" Target="../media/image126.png"/><Relationship Id="rId21" Type="http://schemas.openxmlformats.org/officeDocument/2006/relationships/image" Target="../media/image119.png"/><Relationship Id="rId24" Type="http://schemas.openxmlformats.org/officeDocument/2006/relationships/image" Target="../media/image172.png"/><Relationship Id="rId23"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96.png"/><Relationship Id="rId4" Type="http://schemas.openxmlformats.org/officeDocument/2006/relationships/image" Target="../media/image115.png"/><Relationship Id="rId9" Type="http://schemas.openxmlformats.org/officeDocument/2006/relationships/image" Target="../media/image102.png"/><Relationship Id="rId26" Type="http://schemas.openxmlformats.org/officeDocument/2006/relationships/image" Target="../media/image120.png"/><Relationship Id="rId25" Type="http://schemas.openxmlformats.org/officeDocument/2006/relationships/image" Target="../media/image118.png"/><Relationship Id="rId28" Type="http://schemas.openxmlformats.org/officeDocument/2006/relationships/image" Target="../media/image173.png"/><Relationship Id="rId27" Type="http://schemas.openxmlformats.org/officeDocument/2006/relationships/image" Target="../media/image141.png"/><Relationship Id="rId5" Type="http://schemas.openxmlformats.org/officeDocument/2006/relationships/image" Target="../media/image113.png"/><Relationship Id="rId6" Type="http://schemas.openxmlformats.org/officeDocument/2006/relationships/image" Target="../media/image138.png"/><Relationship Id="rId29" Type="http://schemas.openxmlformats.org/officeDocument/2006/relationships/image" Target="../media/image125.png"/><Relationship Id="rId7" Type="http://schemas.openxmlformats.org/officeDocument/2006/relationships/image" Target="../media/image116.png"/><Relationship Id="rId8" Type="http://schemas.openxmlformats.org/officeDocument/2006/relationships/image" Target="../media/image117.png"/><Relationship Id="rId11" Type="http://schemas.openxmlformats.org/officeDocument/2006/relationships/image" Target="../media/image112.png"/><Relationship Id="rId10" Type="http://schemas.openxmlformats.org/officeDocument/2006/relationships/image" Target="../media/image104.png"/><Relationship Id="rId13" Type="http://schemas.openxmlformats.org/officeDocument/2006/relationships/image" Target="../media/image140.png"/><Relationship Id="rId12" Type="http://schemas.openxmlformats.org/officeDocument/2006/relationships/image" Target="../media/image105.png"/><Relationship Id="rId15" Type="http://schemas.openxmlformats.org/officeDocument/2006/relationships/image" Target="../media/image129.png"/><Relationship Id="rId14" Type="http://schemas.openxmlformats.org/officeDocument/2006/relationships/image" Target="../media/image114.png"/><Relationship Id="rId17" Type="http://schemas.openxmlformats.org/officeDocument/2006/relationships/image" Target="../media/image121.png"/><Relationship Id="rId16" Type="http://schemas.openxmlformats.org/officeDocument/2006/relationships/image" Target="../media/image111.png"/><Relationship Id="rId19" Type="http://schemas.openxmlformats.org/officeDocument/2006/relationships/image" Target="../media/image123.png"/><Relationship Id="rId18" Type="http://schemas.openxmlformats.org/officeDocument/2006/relationships/image" Target="../media/image1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33.png"/><Relationship Id="rId5" Type="http://schemas.openxmlformats.org/officeDocument/2006/relationships/image" Target="../media/image27.png"/><Relationship Id="rId6" Type="http://schemas.openxmlformats.org/officeDocument/2006/relationships/image" Target="../media/image17.png"/><Relationship Id="rId7" Type="http://schemas.openxmlformats.org/officeDocument/2006/relationships/image" Target="../media/image3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31.jpg"/><Relationship Id="rId4" Type="http://schemas.openxmlformats.org/officeDocument/2006/relationships/image" Target="../media/image130.png"/><Relationship Id="rId5" Type="http://schemas.openxmlformats.org/officeDocument/2006/relationships/image" Target="../media/image139.png"/><Relationship Id="rId6" Type="http://schemas.openxmlformats.org/officeDocument/2006/relationships/image" Target="../media/image133.png"/><Relationship Id="rId7" Type="http://schemas.openxmlformats.org/officeDocument/2006/relationships/image" Target="../media/image13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35.png"/><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0.png"/><Relationship Id="rId4" Type="http://schemas.openxmlformats.org/officeDocument/2006/relationships/image" Target="../media/image92.png"/><Relationship Id="rId5" Type="http://schemas.openxmlformats.org/officeDocument/2006/relationships/image" Target="../media/image89.png"/><Relationship Id="rId6" Type="http://schemas.openxmlformats.org/officeDocument/2006/relationships/image" Target="../media/image8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hyperlink" Target="https://doi.org/10.3390/w14091437" TargetMode="External"/><Relationship Id="rId4" Type="http://schemas.openxmlformats.org/officeDocument/2006/relationships/hyperlink" Target="https://doi.org/10.1111/wej.12656" TargetMode="External"/><Relationship Id="rId5" Type="http://schemas.openxmlformats.org/officeDocument/2006/relationships/hyperlink" Target="https://doi.org/10.5337/2022.225" TargetMode="External"/><Relationship Id="rId6" Type="http://schemas.openxmlformats.org/officeDocument/2006/relationships/hyperlink" Target="https://doi.org/10.1007/s40093-019-00310-x"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5.xml"/><Relationship Id="rId3" Type="http://schemas.openxmlformats.org/officeDocument/2006/relationships/image" Target="../media/image14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6.xml"/><Relationship Id="rId3" Type="http://schemas.openxmlformats.org/officeDocument/2006/relationships/image" Target="../media/image147.png"/><Relationship Id="rId4" Type="http://schemas.openxmlformats.org/officeDocument/2006/relationships/image" Target="../media/image1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7.xml"/><Relationship Id="rId3" Type="http://schemas.openxmlformats.org/officeDocument/2006/relationships/image" Target="../media/image15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9.xml"/><Relationship Id="rId3" Type="http://schemas.openxmlformats.org/officeDocument/2006/relationships/image" Target="../media/image1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4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0.xml"/><Relationship Id="rId3" Type="http://schemas.openxmlformats.org/officeDocument/2006/relationships/image" Target="../media/image1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1.xml"/><Relationship Id="rId3" Type="http://schemas.openxmlformats.org/officeDocument/2006/relationships/image" Target="../media/image15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2.xml"/><Relationship Id="rId3" Type="http://schemas.openxmlformats.org/officeDocument/2006/relationships/image" Target="../media/image16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3.xml"/><Relationship Id="rId3" Type="http://schemas.openxmlformats.org/officeDocument/2006/relationships/image" Target="../media/image14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4.xml"/><Relationship Id="rId3" Type="http://schemas.openxmlformats.org/officeDocument/2006/relationships/image" Target="../media/image15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8.xml"/><Relationship Id="rId3" Type="http://schemas.openxmlformats.org/officeDocument/2006/relationships/image" Target="../media/image164.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9.xml"/><Relationship Id="rId3" Type="http://schemas.openxmlformats.org/officeDocument/2006/relationships/image" Target="../media/image157.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9.jpg"/><Relationship Id="rId9" Type="http://schemas.openxmlformats.org/officeDocument/2006/relationships/image" Target="../media/image54.png"/><Relationship Id="rId5" Type="http://schemas.openxmlformats.org/officeDocument/2006/relationships/image" Target="../media/image31.png"/><Relationship Id="rId6" Type="http://schemas.openxmlformats.org/officeDocument/2006/relationships/image" Target="../media/image38.jpg"/><Relationship Id="rId7" Type="http://schemas.openxmlformats.org/officeDocument/2006/relationships/image" Target="../media/image30.jpg"/><Relationship Id="rId8" Type="http://schemas.openxmlformats.org/officeDocument/2006/relationships/image" Target="../media/image5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0.xml"/><Relationship Id="rId3" Type="http://schemas.openxmlformats.org/officeDocument/2006/relationships/image" Target="../media/image155.png"/><Relationship Id="rId4" Type="http://schemas.openxmlformats.org/officeDocument/2006/relationships/image" Target="../media/image15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 Id="rId3" Type="http://schemas.openxmlformats.org/officeDocument/2006/relationships/image" Target="../media/image154.png"/><Relationship Id="rId4" Type="http://schemas.openxmlformats.org/officeDocument/2006/relationships/image" Target="../media/image150.png"/><Relationship Id="rId5" Type="http://schemas.openxmlformats.org/officeDocument/2006/relationships/image" Target="../media/image16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 Id="rId3" Type="http://schemas.openxmlformats.org/officeDocument/2006/relationships/image" Target="../media/image154.png"/><Relationship Id="rId4" Type="http://schemas.openxmlformats.org/officeDocument/2006/relationships/image" Target="../media/image150.png"/><Relationship Id="rId5" Type="http://schemas.openxmlformats.org/officeDocument/2006/relationships/image" Target="../media/image16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4.xml"/><Relationship Id="rId3" Type="http://schemas.openxmlformats.org/officeDocument/2006/relationships/image" Target="../media/image167.jpg"/><Relationship Id="rId4" Type="http://schemas.openxmlformats.org/officeDocument/2006/relationships/image" Target="../media/image16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5.xml"/><Relationship Id="rId3" Type="http://schemas.openxmlformats.org/officeDocument/2006/relationships/image" Target="../media/image171.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7.xml"/><Relationship Id="rId3" Type="http://schemas.openxmlformats.org/officeDocument/2006/relationships/image" Target="../media/image166.png"/><Relationship Id="rId4" Type="http://schemas.openxmlformats.org/officeDocument/2006/relationships/image" Target="../media/image170.png"/><Relationship Id="rId5" Type="http://schemas.openxmlformats.org/officeDocument/2006/relationships/image" Target="../media/image1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443" name="Google Shape;443;p1"/>
          <p:cNvSpPr txBox="1"/>
          <p:nvPr>
            <p:ph idx="1" type="subTitle"/>
          </p:nvPr>
        </p:nvSpPr>
        <p:spPr>
          <a:xfrm>
            <a:off x="1428750" y="5001882"/>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None/>
            </a:pPr>
            <a:r>
              <a:rPr lang="en-US" sz="4400"/>
              <a:t>Lessons learned from Lebanon</a:t>
            </a:r>
            <a:endParaRPr/>
          </a:p>
          <a:p>
            <a:pPr indent="0" lvl="0" marL="0" rtl="0" algn="ctr">
              <a:lnSpc>
                <a:spcPct val="90000"/>
              </a:lnSpc>
              <a:spcBef>
                <a:spcPts val="1000"/>
              </a:spcBef>
              <a:spcAft>
                <a:spcPts val="0"/>
              </a:spcAft>
              <a:buClr>
                <a:schemeClr val="dk1"/>
              </a:buClr>
              <a:buSzPts val="2400"/>
              <a:buNone/>
            </a:pPr>
            <a:r>
              <a:t/>
            </a:r>
            <a:endParaRPr/>
          </a:p>
        </p:txBody>
      </p:sp>
      <p:pic>
        <p:nvPicPr>
          <p:cNvPr id="444" name="Google Shape;444;p1"/>
          <p:cNvPicPr preferRelativeResize="0"/>
          <p:nvPr/>
        </p:nvPicPr>
        <p:blipFill rotWithShape="1">
          <a:blip r:embed="rId3">
            <a:alphaModFix/>
          </a:blip>
          <a:srcRect b="0" l="0" r="0" t="0"/>
          <a:stretch/>
        </p:blipFill>
        <p:spPr>
          <a:xfrm>
            <a:off x="0" y="0"/>
            <a:ext cx="2582517" cy="936162"/>
          </a:xfrm>
          <a:prstGeom prst="rect">
            <a:avLst/>
          </a:prstGeom>
          <a:noFill/>
          <a:ln>
            <a:noFill/>
          </a:ln>
        </p:spPr>
      </p:pic>
      <p:pic>
        <p:nvPicPr>
          <p:cNvPr id="445" name="Google Shape;445;p1"/>
          <p:cNvPicPr preferRelativeResize="0"/>
          <p:nvPr/>
        </p:nvPicPr>
        <p:blipFill rotWithShape="1">
          <a:blip r:embed="rId4">
            <a:alphaModFix/>
          </a:blip>
          <a:srcRect b="0" l="0" r="0" t="0"/>
          <a:stretch/>
        </p:blipFill>
        <p:spPr>
          <a:xfrm>
            <a:off x="0" y="1028237"/>
            <a:ext cx="12213700" cy="385627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descr="Diagram&#10;&#10;Description automatically generated" id="555" name="Google Shape;555;p10"/>
          <p:cNvPicPr preferRelativeResize="0"/>
          <p:nvPr/>
        </p:nvPicPr>
        <p:blipFill rotWithShape="1">
          <a:blip r:embed="rId3">
            <a:alphaModFix/>
          </a:blip>
          <a:srcRect b="0" l="0" r="0" t="0"/>
          <a:stretch/>
        </p:blipFill>
        <p:spPr>
          <a:xfrm>
            <a:off x="101487" y="961431"/>
            <a:ext cx="8195648" cy="5059361"/>
          </a:xfrm>
          <a:prstGeom prst="rect">
            <a:avLst/>
          </a:prstGeom>
          <a:noFill/>
          <a:ln>
            <a:noFill/>
          </a:ln>
        </p:spPr>
      </p:pic>
      <p:pic>
        <p:nvPicPr>
          <p:cNvPr descr="A picture containing sky, outdoor&#10;&#10;Description automatically generated" id="556" name="Google Shape;556;p10"/>
          <p:cNvPicPr preferRelativeResize="0"/>
          <p:nvPr>
            <p:ph idx="1" type="body"/>
          </p:nvPr>
        </p:nvPicPr>
        <p:blipFill rotWithShape="1">
          <a:blip r:embed="rId4">
            <a:alphaModFix/>
          </a:blip>
          <a:srcRect b="2977" l="0" r="2350" t="13354"/>
          <a:stretch/>
        </p:blipFill>
        <p:spPr>
          <a:xfrm>
            <a:off x="8388687" y="781064"/>
            <a:ext cx="3803313" cy="2444096"/>
          </a:xfrm>
          <a:prstGeom prst="rect">
            <a:avLst/>
          </a:prstGeom>
          <a:noFill/>
          <a:ln>
            <a:noFill/>
          </a:ln>
        </p:spPr>
      </p:pic>
      <p:pic>
        <p:nvPicPr>
          <p:cNvPr descr="A picture containing outdoor, sky, ground, sandy&#10;&#10;Description automatically generated" id="557" name="Google Shape;557;p10"/>
          <p:cNvPicPr preferRelativeResize="0"/>
          <p:nvPr/>
        </p:nvPicPr>
        <p:blipFill rotWithShape="1">
          <a:blip r:embed="rId5">
            <a:alphaModFix/>
          </a:blip>
          <a:srcRect b="35191" l="0" r="0" t="0"/>
          <a:stretch/>
        </p:blipFill>
        <p:spPr>
          <a:xfrm>
            <a:off x="8400505" y="3275440"/>
            <a:ext cx="3791494" cy="1842920"/>
          </a:xfrm>
          <a:prstGeom prst="rect">
            <a:avLst/>
          </a:prstGeom>
          <a:noFill/>
          <a:ln>
            <a:noFill/>
          </a:ln>
        </p:spPr>
      </p:pic>
      <p:pic>
        <p:nvPicPr>
          <p:cNvPr id="558" name="Google Shape;558;p10"/>
          <p:cNvPicPr preferRelativeResize="0"/>
          <p:nvPr/>
        </p:nvPicPr>
        <p:blipFill rotWithShape="1">
          <a:blip r:embed="rId6">
            <a:alphaModFix/>
          </a:blip>
          <a:srcRect b="0" l="0" r="0" t="0"/>
          <a:stretch/>
        </p:blipFill>
        <p:spPr>
          <a:xfrm>
            <a:off x="8400505" y="5168640"/>
            <a:ext cx="3791495" cy="1689360"/>
          </a:xfrm>
          <a:prstGeom prst="rect">
            <a:avLst/>
          </a:prstGeom>
          <a:noFill/>
          <a:ln>
            <a:noFill/>
          </a:ln>
        </p:spPr>
      </p:pic>
      <p:sp>
        <p:nvSpPr>
          <p:cNvPr id="559" name="Google Shape;559;p10"/>
          <p:cNvSpPr/>
          <p:nvPr/>
        </p:nvSpPr>
        <p:spPr>
          <a:xfrm>
            <a:off x="0" y="0"/>
            <a:ext cx="12192000" cy="824948"/>
          </a:xfrm>
          <a:prstGeom prst="rect">
            <a:avLst/>
          </a:prstGeom>
          <a:solidFill>
            <a:srgbClr val="F4B0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4B081"/>
              </a:solidFill>
              <a:latin typeface="Calibri"/>
              <a:ea typeface="Calibri"/>
              <a:cs typeface="Calibri"/>
              <a:sym typeface="Calibri"/>
            </a:endParaRPr>
          </a:p>
        </p:txBody>
      </p:sp>
      <p:sp>
        <p:nvSpPr>
          <p:cNvPr id="560" name="Google Shape;560;p10"/>
          <p:cNvSpPr txBox="1"/>
          <p:nvPr>
            <p:ph type="title"/>
          </p:nvPr>
        </p:nvSpPr>
        <p:spPr>
          <a:xfrm>
            <a:off x="193040" y="-136484"/>
            <a:ext cx="11805920" cy="109791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lang="en-US" sz="3200">
                <a:solidFill>
                  <a:schemeClr val="lt1"/>
                </a:solidFill>
              </a:rPr>
              <a:t>Assessment / Development &amp; key components of technical solution</a:t>
            </a:r>
            <a:endParaRPr/>
          </a:p>
        </p:txBody>
      </p:sp>
      <p:sp>
        <p:nvSpPr>
          <p:cNvPr id="561" name="Google Shape;561;p10"/>
          <p:cNvSpPr txBox="1"/>
          <p:nvPr/>
        </p:nvSpPr>
        <p:spPr>
          <a:xfrm>
            <a:off x="581816" y="6157275"/>
            <a:ext cx="72349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Iterative approach per batch to test and validate technologies.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11"/>
          <p:cNvSpPr txBox="1"/>
          <p:nvPr>
            <p:ph idx="1" type="body"/>
          </p:nvPr>
        </p:nvSpPr>
        <p:spPr>
          <a:xfrm>
            <a:off x="71035" y="875039"/>
            <a:ext cx="7196540" cy="4258936"/>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400"/>
              <a:buFont typeface="Arial"/>
              <a:buChar char="•"/>
            </a:pPr>
            <a:r>
              <a:rPr lang="en-US" sz="2400">
                <a:latin typeface="Calibri"/>
                <a:ea typeface="Calibri"/>
                <a:cs typeface="Calibri"/>
                <a:sym typeface="Calibri"/>
              </a:rPr>
              <a:t>Development of 1 system treating 2.5m3/d                 (50 ISs residents or 25 Lebanese citizens)</a:t>
            </a:r>
            <a:endParaRPr/>
          </a:p>
          <a:p>
            <a:pPr indent="-342900" lvl="1" marL="662940" rtl="0" algn="l">
              <a:lnSpc>
                <a:spcPct val="90000"/>
              </a:lnSpc>
              <a:spcBef>
                <a:spcPts val="950"/>
              </a:spcBef>
              <a:spcAft>
                <a:spcPts val="0"/>
              </a:spcAft>
              <a:buClr>
                <a:schemeClr val="dk1"/>
              </a:buClr>
              <a:buSzPts val="2000"/>
              <a:buFont typeface="Calibri"/>
              <a:buAutoNum type="arabicPeriod"/>
            </a:pPr>
            <a:r>
              <a:rPr lang="en-US" sz="2000">
                <a:latin typeface="Calibri"/>
                <a:ea typeface="Calibri"/>
                <a:cs typeface="Calibri"/>
                <a:sym typeface="Calibri"/>
              </a:rPr>
              <a:t>Primary/Secondary: Anaerobic Baffled Reactor (ABR)</a:t>
            </a:r>
            <a:endParaRPr/>
          </a:p>
          <a:p>
            <a:pPr indent="-342900" lvl="1" marL="662940" rtl="0" algn="l">
              <a:lnSpc>
                <a:spcPct val="90000"/>
              </a:lnSpc>
              <a:spcBef>
                <a:spcPts val="950"/>
              </a:spcBef>
              <a:spcAft>
                <a:spcPts val="0"/>
              </a:spcAft>
              <a:buClr>
                <a:schemeClr val="dk1"/>
              </a:buClr>
              <a:buSzPts val="2000"/>
              <a:buFont typeface="Calibri"/>
              <a:buAutoNum type="arabicPeriod"/>
            </a:pPr>
            <a:r>
              <a:rPr lang="en-US" sz="2000">
                <a:latin typeface="Calibri"/>
                <a:ea typeface="Calibri"/>
                <a:cs typeface="Calibri"/>
                <a:sym typeface="Calibri"/>
              </a:rPr>
              <a:t>Secondary: Anaerobic Filter (AnF) and Biological Aerated Filter (BAF)</a:t>
            </a:r>
            <a:endParaRPr/>
          </a:p>
          <a:p>
            <a:pPr indent="-342900" lvl="1" marL="662940" rtl="0" algn="l">
              <a:lnSpc>
                <a:spcPct val="90000"/>
              </a:lnSpc>
              <a:spcBef>
                <a:spcPts val="950"/>
              </a:spcBef>
              <a:spcAft>
                <a:spcPts val="0"/>
              </a:spcAft>
              <a:buClr>
                <a:schemeClr val="dk1"/>
              </a:buClr>
              <a:buSzPts val="2000"/>
              <a:buFont typeface="Calibri"/>
              <a:buAutoNum type="arabicPeriod"/>
            </a:pPr>
            <a:r>
              <a:rPr lang="en-US" sz="2000">
                <a:latin typeface="Calibri"/>
                <a:ea typeface="Calibri"/>
                <a:cs typeface="Calibri"/>
                <a:sym typeface="Calibri"/>
              </a:rPr>
              <a:t>Tertiary: Slow Sand Filter (SSF) and Aerated Constructed Wetland (ACW</a:t>
            </a:r>
            <a:r>
              <a:rPr lang="en-US" sz="2000">
                <a:solidFill>
                  <a:srgbClr val="000000"/>
                </a:solidFill>
                <a:latin typeface="Calibri"/>
                <a:ea typeface="Calibri"/>
                <a:cs typeface="Calibri"/>
                <a:sym typeface="Calibri"/>
              </a:rPr>
              <a:t>)</a:t>
            </a:r>
            <a:endParaRPr/>
          </a:p>
          <a:p>
            <a:pPr indent="-228600" lvl="0" marL="228600" rtl="0" algn="l">
              <a:lnSpc>
                <a:spcPct val="90000"/>
              </a:lnSpc>
              <a:spcBef>
                <a:spcPts val="145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Three treatment chains developed:</a:t>
            </a:r>
            <a:endParaRPr/>
          </a:p>
          <a:p>
            <a:pPr indent="-400050" lvl="1" marL="720090" rtl="0" algn="l">
              <a:lnSpc>
                <a:spcPct val="90000"/>
              </a:lnSpc>
              <a:spcBef>
                <a:spcPts val="950"/>
              </a:spcBef>
              <a:spcAft>
                <a:spcPts val="0"/>
              </a:spcAft>
              <a:buClr>
                <a:srgbClr val="000000"/>
              </a:buClr>
              <a:buSzPts val="2000"/>
              <a:buFont typeface="Calibri"/>
              <a:buAutoNum type="romanLcPeriod"/>
            </a:pPr>
            <a:r>
              <a:rPr lang="en-US" sz="2000">
                <a:solidFill>
                  <a:srgbClr val="000000"/>
                </a:solidFill>
                <a:latin typeface="Calibri"/>
                <a:ea typeface="Calibri"/>
                <a:cs typeface="Calibri"/>
                <a:sym typeface="Calibri"/>
              </a:rPr>
              <a:t>ABR + AnF + BAF + ACW (energy required)</a:t>
            </a:r>
            <a:endParaRPr/>
          </a:p>
          <a:p>
            <a:pPr indent="-400050" lvl="1" marL="720090" rtl="0" algn="l">
              <a:lnSpc>
                <a:spcPct val="90000"/>
              </a:lnSpc>
              <a:spcBef>
                <a:spcPts val="950"/>
              </a:spcBef>
              <a:spcAft>
                <a:spcPts val="0"/>
              </a:spcAft>
              <a:buClr>
                <a:srgbClr val="000000"/>
              </a:buClr>
              <a:buSzPts val="2000"/>
              <a:buFont typeface="Calibri"/>
              <a:buAutoNum type="romanLcPeriod"/>
            </a:pPr>
            <a:r>
              <a:rPr lang="en-US" sz="2000">
                <a:solidFill>
                  <a:srgbClr val="000000"/>
                </a:solidFill>
                <a:latin typeface="Calibri"/>
                <a:ea typeface="Calibri"/>
                <a:cs typeface="Calibri"/>
                <a:sym typeface="Calibri"/>
              </a:rPr>
              <a:t>ABR + AnF + BAF + SSF (moderate energy required)</a:t>
            </a:r>
            <a:endParaRPr/>
          </a:p>
          <a:p>
            <a:pPr indent="-400050" lvl="1" marL="720090" rtl="0" algn="l">
              <a:lnSpc>
                <a:spcPct val="90000"/>
              </a:lnSpc>
              <a:spcBef>
                <a:spcPts val="950"/>
              </a:spcBef>
              <a:spcAft>
                <a:spcPts val="0"/>
              </a:spcAft>
              <a:buClr>
                <a:srgbClr val="000000"/>
              </a:buClr>
              <a:buSzPts val="2000"/>
              <a:buFont typeface="Calibri"/>
              <a:buAutoNum type="romanLcPeriod"/>
            </a:pPr>
            <a:r>
              <a:rPr lang="en-US" sz="2000">
                <a:solidFill>
                  <a:srgbClr val="000000"/>
                </a:solidFill>
                <a:latin typeface="Calibri"/>
                <a:ea typeface="Calibri"/>
                <a:cs typeface="Calibri"/>
                <a:sym typeface="Calibri"/>
              </a:rPr>
              <a:t>ABR + AnF + SSF (low to no energy required)</a:t>
            </a:r>
            <a:endParaRPr b="1" sz="2000">
              <a:solidFill>
                <a:srgbClr val="000000"/>
              </a:solidFill>
              <a:latin typeface="Calibri"/>
              <a:ea typeface="Calibri"/>
              <a:cs typeface="Calibri"/>
              <a:sym typeface="Calibri"/>
            </a:endParaRPr>
          </a:p>
          <a:p>
            <a:pPr indent="0" lvl="1" marL="320040" rtl="0" algn="l">
              <a:lnSpc>
                <a:spcPct val="90000"/>
              </a:lnSpc>
              <a:spcBef>
                <a:spcPts val="950"/>
              </a:spcBef>
              <a:spcAft>
                <a:spcPts val="0"/>
              </a:spcAft>
              <a:buClr>
                <a:schemeClr val="dk1"/>
              </a:buClr>
              <a:buSzPts val="2000"/>
              <a:buNone/>
            </a:pPr>
            <a:r>
              <a:t/>
            </a:r>
            <a:endParaRPr sz="2000">
              <a:solidFill>
                <a:srgbClr val="000000"/>
              </a:solidFill>
              <a:latin typeface="Calibri"/>
              <a:ea typeface="Calibri"/>
              <a:cs typeface="Calibri"/>
              <a:sym typeface="Calibri"/>
            </a:endParaRPr>
          </a:p>
        </p:txBody>
      </p:sp>
      <p:sp>
        <p:nvSpPr>
          <p:cNvPr id="567" name="Google Shape;567;p11"/>
          <p:cNvSpPr/>
          <p:nvPr/>
        </p:nvSpPr>
        <p:spPr>
          <a:xfrm>
            <a:off x="0" y="-50091"/>
            <a:ext cx="12192000" cy="824948"/>
          </a:xfrm>
          <a:prstGeom prst="rect">
            <a:avLst/>
          </a:prstGeom>
          <a:solidFill>
            <a:srgbClr val="F4B0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4B081"/>
                </a:solidFill>
                <a:latin typeface="Calibri"/>
                <a:ea typeface="Calibri"/>
                <a:cs typeface="Calibri"/>
                <a:sym typeface="Calibri"/>
              </a:rPr>
              <a:t>San</a:t>
            </a:r>
            <a:endParaRPr/>
          </a:p>
        </p:txBody>
      </p:sp>
      <p:sp>
        <p:nvSpPr>
          <p:cNvPr id="568" name="Google Shape;568;p11"/>
          <p:cNvSpPr txBox="1"/>
          <p:nvPr>
            <p:ph type="title"/>
          </p:nvPr>
        </p:nvSpPr>
        <p:spPr>
          <a:xfrm>
            <a:off x="376382" y="50091"/>
            <a:ext cx="10515600" cy="72476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b="1" lang="en-US">
                <a:solidFill>
                  <a:schemeClr val="lt1"/>
                </a:solidFill>
              </a:rPr>
              <a:t>Sanitation Chain </a:t>
            </a:r>
            <a:endParaRPr/>
          </a:p>
        </p:txBody>
      </p:sp>
      <p:pic>
        <p:nvPicPr>
          <p:cNvPr descr="A picture containing sky, outdoor&#10;&#10;Description automatically generated" id="569" name="Google Shape;569;p11"/>
          <p:cNvPicPr preferRelativeResize="0"/>
          <p:nvPr/>
        </p:nvPicPr>
        <p:blipFill rotWithShape="1">
          <a:blip r:embed="rId3">
            <a:alphaModFix/>
          </a:blip>
          <a:srcRect b="11561" l="0" r="0" t="26629"/>
          <a:stretch/>
        </p:blipFill>
        <p:spPr>
          <a:xfrm>
            <a:off x="7185733" y="774857"/>
            <a:ext cx="5006267" cy="2320768"/>
          </a:xfrm>
          <a:prstGeom prst="rect">
            <a:avLst/>
          </a:prstGeom>
          <a:noFill/>
          <a:ln>
            <a:noFill/>
          </a:ln>
        </p:spPr>
      </p:pic>
      <p:sp>
        <p:nvSpPr>
          <p:cNvPr id="570" name="Google Shape;570;p11"/>
          <p:cNvSpPr txBox="1"/>
          <p:nvPr/>
        </p:nvSpPr>
        <p:spPr>
          <a:xfrm>
            <a:off x="71035" y="4782632"/>
            <a:ext cx="6482165" cy="221599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Secondary treatment enables 83-94% removal of COD| 82-92% removal of BOD5 | 70-87% removal of TN, but 3ry treatment needs improvement to comply with the ELV (decision 8/1 MoE)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71" name="Google Shape;571;p11"/>
          <p:cNvPicPr preferRelativeResize="0"/>
          <p:nvPr/>
        </p:nvPicPr>
        <p:blipFill rotWithShape="1">
          <a:blip r:embed="rId4">
            <a:alphaModFix/>
          </a:blip>
          <a:srcRect b="0" l="1548" r="0" t="8861"/>
          <a:stretch/>
        </p:blipFill>
        <p:spPr>
          <a:xfrm>
            <a:off x="7185733" y="3378909"/>
            <a:ext cx="5276459"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12"/>
          <p:cNvPicPr preferRelativeResize="0"/>
          <p:nvPr/>
        </p:nvPicPr>
        <p:blipFill rotWithShape="1">
          <a:blip r:embed="rId3">
            <a:alphaModFix/>
          </a:blip>
          <a:srcRect b="3462" l="9006" r="0" t="-3462"/>
          <a:stretch/>
        </p:blipFill>
        <p:spPr>
          <a:xfrm>
            <a:off x="7732177" y="578858"/>
            <a:ext cx="4459823" cy="6229051"/>
          </a:xfrm>
          <a:prstGeom prst="rect">
            <a:avLst/>
          </a:prstGeom>
          <a:noFill/>
          <a:ln>
            <a:noFill/>
          </a:ln>
        </p:spPr>
      </p:pic>
      <p:sp>
        <p:nvSpPr>
          <p:cNvPr id="577" name="Google Shape;577;p12"/>
          <p:cNvSpPr/>
          <p:nvPr/>
        </p:nvSpPr>
        <p:spPr>
          <a:xfrm>
            <a:off x="0" y="-50091"/>
            <a:ext cx="12192000" cy="824948"/>
          </a:xfrm>
          <a:prstGeom prst="rect">
            <a:avLst/>
          </a:prstGeom>
          <a:solidFill>
            <a:srgbClr val="F4B0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4B081"/>
                </a:solidFill>
                <a:latin typeface="Calibri"/>
                <a:ea typeface="Calibri"/>
                <a:cs typeface="Calibri"/>
                <a:sym typeface="Calibri"/>
              </a:rPr>
              <a:t>San</a:t>
            </a:r>
            <a:endParaRPr/>
          </a:p>
        </p:txBody>
      </p:sp>
      <p:sp>
        <p:nvSpPr>
          <p:cNvPr id="578" name="Google Shape;578;p12"/>
          <p:cNvSpPr txBox="1"/>
          <p:nvPr>
            <p:ph type="title"/>
          </p:nvPr>
        </p:nvSpPr>
        <p:spPr>
          <a:xfrm>
            <a:off x="376382" y="50091"/>
            <a:ext cx="10515600" cy="72476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b="1" lang="en-US">
                <a:solidFill>
                  <a:schemeClr val="lt1"/>
                </a:solidFill>
              </a:rPr>
              <a:t>Sanitation Chain </a:t>
            </a:r>
            <a:endParaRPr/>
          </a:p>
        </p:txBody>
      </p:sp>
      <p:sp>
        <p:nvSpPr>
          <p:cNvPr id="579" name="Google Shape;579;p12"/>
          <p:cNvSpPr txBox="1"/>
          <p:nvPr/>
        </p:nvSpPr>
        <p:spPr>
          <a:xfrm>
            <a:off x="0" y="1025878"/>
            <a:ext cx="7553924" cy="5832122"/>
          </a:xfrm>
          <a:prstGeom prst="rect">
            <a:avLst/>
          </a:prstGeom>
          <a:noFill/>
          <a:ln>
            <a:noFill/>
          </a:ln>
        </p:spPr>
        <p:txBody>
          <a:bodyPr anchorCtr="0" anchor="t" bIns="45700" lIns="91425" spcFirstLastPara="1" rIns="91425" wrap="square" tIns="45700">
            <a:normAutofit/>
          </a:bodyPr>
          <a:lstStyle/>
          <a:p>
            <a:pPr indent="-228600" lvl="0" marL="228600" marR="0" rtl="0" algn="just">
              <a:lnSpc>
                <a:spcPct val="90000"/>
              </a:lnSpc>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System cost-effective in 240 ISs (+42,000 ind.) return on Investment in less than five years compared to desludging cost.</a:t>
            </a:r>
            <a:endParaRPr/>
          </a:p>
          <a:p>
            <a:pPr indent="-88900" lvl="1" marL="685800" marR="0" rtl="0" algn="just">
              <a:lnSpc>
                <a:spcPct val="90000"/>
              </a:lnSpc>
              <a:spcBef>
                <a:spcPts val="50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63500" lvl="0" marL="228600" marR="0" rtl="0" algn="just">
              <a:lnSpc>
                <a:spcPct val="90000"/>
              </a:lnSpc>
              <a:spcBef>
                <a:spcPts val="1000"/>
              </a:spcBef>
              <a:spcAft>
                <a:spcPts val="0"/>
              </a:spcAft>
              <a:buClr>
                <a:schemeClr val="dk1"/>
              </a:buClr>
              <a:buSzPts val="2600"/>
              <a:buFont typeface="Arial"/>
              <a:buNone/>
            </a:pPr>
            <a:r>
              <a:t/>
            </a:r>
            <a:endParaRPr sz="2600">
              <a:solidFill>
                <a:schemeClr val="dk1"/>
              </a:solidFill>
              <a:latin typeface="Calibri"/>
              <a:ea typeface="Calibri"/>
              <a:cs typeface="Calibri"/>
              <a:sym typeface="Calibri"/>
            </a:endParaRPr>
          </a:p>
          <a:p>
            <a:pPr indent="-63500" lvl="0" marL="228600" marR="0" rtl="0" algn="just">
              <a:lnSpc>
                <a:spcPct val="90000"/>
              </a:lnSpc>
              <a:spcBef>
                <a:spcPts val="1000"/>
              </a:spcBef>
              <a:spcAft>
                <a:spcPts val="0"/>
              </a:spcAft>
              <a:buClr>
                <a:schemeClr val="dk1"/>
              </a:buClr>
              <a:buSzPts val="2600"/>
              <a:buFont typeface="Arial"/>
              <a:buNone/>
            </a:pPr>
            <a:r>
              <a:t/>
            </a:r>
            <a:endParaRPr sz="2600">
              <a:solidFill>
                <a:schemeClr val="dk1"/>
              </a:solidFill>
              <a:latin typeface="Calibri"/>
              <a:ea typeface="Calibri"/>
              <a:cs typeface="Calibri"/>
              <a:sym typeface="Calibri"/>
            </a:endParaRPr>
          </a:p>
          <a:p>
            <a:pPr indent="-63500" lvl="0" marL="228600" marR="0" rtl="0" algn="just">
              <a:lnSpc>
                <a:spcPct val="90000"/>
              </a:lnSpc>
              <a:spcBef>
                <a:spcPts val="1000"/>
              </a:spcBef>
              <a:spcAft>
                <a:spcPts val="0"/>
              </a:spcAft>
              <a:buClr>
                <a:schemeClr val="dk1"/>
              </a:buClr>
              <a:buSzPts val="2600"/>
              <a:buFont typeface="Arial"/>
              <a:buNone/>
            </a:pPr>
            <a:r>
              <a:t/>
            </a:r>
            <a:endParaRPr sz="2600">
              <a:solidFill>
                <a:schemeClr val="dk1"/>
              </a:solidFill>
              <a:latin typeface="Calibri"/>
              <a:ea typeface="Calibri"/>
              <a:cs typeface="Calibri"/>
              <a:sym typeface="Calibri"/>
            </a:endParaRPr>
          </a:p>
          <a:p>
            <a:pPr indent="-63500" lvl="0" marL="228600" marR="0" rtl="0" algn="just">
              <a:lnSpc>
                <a:spcPct val="90000"/>
              </a:lnSpc>
              <a:spcBef>
                <a:spcPts val="1000"/>
              </a:spcBef>
              <a:spcAft>
                <a:spcPts val="0"/>
              </a:spcAft>
              <a:buClr>
                <a:schemeClr val="dk1"/>
              </a:buClr>
              <a:buSzPts val="2600"/>
              <a:buFont typeface="Arial"/>
              <a:buNone/>
            </a:pPr>
            <a:r>
              <a:t/>
            </a:r>
            <a:endParaRPr sz="2600">
              <a:solidFill>
                <a:schemeClr val="dk1"/>
              </a:solidFill>
              <a:latin typeface="Calibri"/>
              <a:ea typeface="Calibri"/>
              <a:cs typeface="Calibri"/>
              <a:sym typeface="Calibri"/>
            </a:endParaRPr>
          </a:p>
          <a:p>
            <a:pPr indent="-63500" lvl="0" marL="228600" marR="0" rtl="0" algn="just">
              <a:lnSpc>
                <a:spcPct val="90000"/>
              </a:lnSpc>
              <a:spcBef>
                <a:spcPts val="1000"/>
              </a:spcBef>
              <a:spcAft>
                <a:spcPts val="0"/>
              </a:spcAft>
              <a:buClr>
                <a:schemeClr val="dk1"/>
              </a:buClr>
              <a:buSzPts val="2600"/>
              <a:buFont typeface="Arial"/>
              <a:buNone/>
            </a:pPr>
            <a:r>
              <a:t/>
            </a:r>
            <a:endParaRPr sz="2600">
              <a:solidFill>
                <a:schemeClr val="dk1"/>
              </a:solidFill>
              <a:latin typeface="Calibri"/>
              <a:ea typeface="Calibri"/>
              <a:cs typeface="Calibri"/>
              <a:sym typeface="Calibri"/>
            </a:endParaRPr>
          </a:p>
          <a:p>
            <a:pPr indent="-63500" lvl="0" marL="228600" marR="0" rtl="0" algn="just">
              <a:lnSpc>
                <a:spcPct val="90000"/>
              </a:lnSpc>
              <a:spcBef>
                <a:spcPts val="1000"/>
              </a:spcBef>
              <a:spcAft>
                <a:spcPts val="0"/>
              </a:spcAft>
              <a:buClr>
                <a:schemeClr val="dk1"/>
              </a:buClr>
              <a:buSzPts val="2600"/>
              <a:buFont typeface="Arial"/>
              <a:buNone/>
            </a:pPr>
            <a:r>
              <a:t/>
            </a:r>
            <a:endParaRPr sz="2600">
              <a:solidFill>
                <a:schemeClr val="dk1"/>
              </a:solidFill>
              <a:latin typeface="Calibri"/>
              <a:ea typeface="Calibri"/>
              <a:cs typeface="Calibri"/>
              <a:sym typeface="Calibri"/>
            </a:endParaRPr>
          </a:p>
          <a:p>
            <a:pPr indent="-63500" lvl="0" marL="228600" marR="0" rtl="0" algn="just">
              <a:lnSpc>
                <a:spcPct val="90000"/>
              </a:lnSpc>
              <a:spcBef>
                <a:spcPts val="1000"/>
              </a:spcBef>
              <a:spcAft>
                <a:spcPts val="0"/>
              </a:spcAft>
              <a:buClr>
                <a:schemeClr val="dk1"/>
              </a:buClr>
              <a:buSzPts val="2600"/>
              <a:buFont typeface="Arial"/>
              <a:buNone/>
            </a:pPr>
            <a:r>
              <a:t/>
            </a:r>
            <a:endParaRPr sz="2600">
              <a:solidFill>
                <a:schemeClr val="dk1"/>
              </a:solidFill>
              <a:latin typeface="Calibri"/>
              <a:ea typeface="Calibri"/>
              <a:cs typeface="Calibri"/>
              <a:sym typeface="Calibri"/>
            </a:endParaRPr>
          </a:p>
          <a:p>
            <a:pPr indent="-228600" lvl="0" marL="228600" marR="0" rtl="0" algn="just">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System could be installed 305 sites (+24,000 ind.) to reduce the environmental degradation</a:t>
            </a:r>
            <a:endParaRPr/>
          </a:p>
          <a:p>
            <a:pPr indent="-50800" lvl="0" marL="228600" marR="0" rtl="0" algn="just">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pic>
        <p:nvPicPr>
          <p:cNvPr id="580" name="Google Shape;580;p12"/>
          <p:cNvPicPr preferRelativeResize="0"/>
          <p:nvPr/>
        </p:nvPicPr>
        <p:blipFill rotWithShape="1">
          <a:blip r:embed="rId4">
            <a:alphaModFix/>
          </a:blip>
          <a:srcRect b="0" l="0" r="0" t="0"/>
          <a:stretch/>
        </p:blipFill>
        <p:spPr>
          <a:xfrm>
            <a:off x="0" y="2255931"/>
            <a:ext cx="7724776" cy="1619333"/>
          </a:xfrm>
          <a:prstGeom prst="rect">
            <a:avLst/>
          </a:prstGeom>
          <a:noFill/>
          <a:ln>
            <a:noFill/>
          </a:ln>
        </p:spPr>
      </p:pic>
      <p:pic>
        <p:nvPicPr>
          <p:cNvPr id="581" name="Google Shape;581;p12"/>
          <p:cNvPicPr preferRelativeResize="0"/>
          <p:nvPr/>
        </p:nvPicPr>
        <p:blipFill rotWithShape="1">
          <a:blip r:embed="rId5">
            <a:alphaModFix/>
          </a:blip>
          <a:srcRect b="0" l="0" r="0" t="0"/>
          <a:stretch/>
        </p:blipFill>
        <p:spPr>
          <a:xfrm>
            <a:off x="0" y="3875264"/>
            <a:ext cx="7724776" cy="153086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5" name="Shape 585"/>
        <p:cNvGrpSpPr/>
        <p:nvPr/>
      </p:nvGrpSpPr>
      <p:grpSpPr>
        <a:xfrm>
          <a:off x="0" y="0"/>
          <a:ext cx="0" cy="0"/>
          <a:chOff x="0" y="0"/>
          <a:chExt cx="0" cy="0"/>
        </a:xfrm>
      </p:grpSpPr>
      <p:sp>
        <p:nvSpPr>
          <p:cNvPr id="586" name="Google Shape;586;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587" name="Google Shape;587;p13"/>
          <p:cNvPicPr preferRelativeResize="0"/>
          <p:nvPr/>
        </p:nvPicPr>
        <p:blipFill rotWithShape="1">
          <a:blip r:embed="rId3">
            <a:alphaModFix/>
          </a:blip>
          <a:srcRect b="-2" l="0" r="-2" t="15665"/>
          <a:stretch/>
        </p:blipFill>
        <p:spPr>
          <a:xfrm>
            <a:off x="3693459" y="2683049"/>
            <a:ext cx="8498541" cy="4174951"/>
          </a:xfrm>
          <a:custGeom>
            <a:rect b="b" l="l" r="r" t="t"/>
            <a:pathLst>
              <a:path extrusionOk="0" h="5461668" w="11117786">
                <a:moveTo>
                  <a:pt x="8405044" y="556"/>
                </a:moveTo>
                <a:cubicBezTo>
                  <a:pt x="9352032" y="16286"/>
                  <a:pt x="10286979" y="365912"/>
                  <a:pt x="11020445" y="1026616"/>
                </a:cubicBezTo>
                <a:lnTo>
                  <a:pt x="11117786" y="1118772"/>
                </a:lnTo>
                <a:lnTo>
                  <a:pt x="11117786" y="5461668"/>
                </a:lnTo>
                <a:lnTo>
                  <a:pt x="0" y="5461668"/>
                </a:lnTo>
                <a:lnTo>
                  <a:pt x="5948238" y="794249"/>
                </a:lnTo>
                <a:lnTo>
                  <a:pt x="6031446" y="732263"/>
                </a:lnTo>
                <a:cubicBezTo>
                  <a:pt x="6681002" y="273556"/>
                  <a:pt x="7425315" y="34333"/>
                  <a:pt x="8171801" y="3441"/>
                </a:cubicBezTo>
                <a:cubicBezTo>
                  <a:pt x="8249560" y="222"/>
                  <a:pt x="8327343" y="-734"/>
                  <a:pt x="8405044" y="556"/>
                </a:cubicBezTo>
                <a:close/>
              </a:path>
            </a:pathLst>
          </a:custGeom>
          <a:noFill/>
          <a:ln>
            <a:noFill/>
          </a:ln>
        </p:spPr>
      </p:pic>
      <p:pic>
        <p:nvPicPr>
          <p:cNvPr id="588" name="Google Shape;588;p13"/>
          <p:cNvPicPr preferRelativeResize="0"/>
          <p:nvPr/>
        </p:nvPicPr>
        <p:blipFill rotWithShape="1">
          <a:blip r:embed="rId4">
            <a:alphaModFix/>
          </a:blip>
          <a:srcRect b="0" l="0" r="0" t="0"/>
          <a:stretch/>
        </p:blipFill>
        <p:spPr>
          <a:xfrm>
            <a:off x="1237048" y="4723765"/>
            <a:ext cx="1713416" cy="1192968"/>
          </a:xfrm>
          <a:prstGeom prst="rect">
            <a:avLst/>
          </a:prstGeom>
          <a:noFill/>
          <a:ln>
            <a:noFill/>
          </a:ln>
        </p:spPr>
      </p:pic>
      <p:pic>
        <p:nvPicPr>
          <p:cNvPr id="589" name="Google Shape;589;p13"/>
          <p:cNvPicPr preferRelativeResize="0"/>
          <p:nvPr/>
        </p:nvPicPr>
        <p:blipFill rotWithShape="1">
          <a:blip r:embed="rId5">
            <a:alphaModFix/>
          </a:blip>
          <a:srcRect b="0" l="0" r="0" t="0"/>
          <a:stretch/>
        </p:blipFill>
        <p:spPr>
          <a:xfrm>
            <a:off x="300878" y="277530"/>
            <a:ext cx="4381570" cy="2945910"/>
          </a:xfrm>
          <a:prstGeom prst="rect">
            <a:avLst/>
          </a:prstGeom>
          <a:noFill/>
          <a:ln>
            <a:noFill/>
          </a:ln>
        </p:spPr>
      </p:pic>
      <p:pic>
        <p:nvPicPr>
          <p:cNvPr descr="logo_black.gif" id="590" name="Google Shape;590;p13"/>
          <p:cNvPicPr preferRelativeResize="0"/>
          <p:nvPr/>
        </p:nvPicPr>
        <p:blipFill rotWithShape="1">
          <a:blip r:embed="rId6">
            <a:alphaModFix/>
          </a:blip>
          <a:srcRect b="0" l="0" r="0" t="0"/>
          <a:stretch/>
        </p:blipFill>
        <p:spPr>
          <a:xfrm>
            <a:off x="10770729" y="201858"/>
            <a:ext cx="1235691" cy="301701"/>
          </a:xfrm>
          <a:prstGeom prst="rect">
            <a:avLst/>
          </a:prstGeom>
          <a:noFill/>
          <a:ln>
            <a:noFill/>
          </a:ln>
        </p:spPr>
      </p:pic>
      <p:sp>
        <p:nvSpPr>
          <p:cNvPr id="591" name="Google Shape;591;p13"/>
          <p:cNvSpPr txBox="1"/>
          <p:nvPr/>
        </p:nvSpPr>
        <p:spPr>
          <a:xfrm>
            <a:off x="5142794" y="764110"/>
            <a:ext cx="6458544" cy="169277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End of Project Evaluation </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400"/>
              <a:buFont typeface="Open Sans"/>
              <a:buNone/>
            </a:pPr>
            <a:r>
              <a:rPr b="0" i="0" lang="en-US" sz="2400" u="none" cap="none" strike="noStrike">
                <a:solidFill>
                  <a:srgbClr val="000000"/>
                </a:solidFill>
                <a:latin typeface="Open Sans"/>
                <a:ea typeface="Open Sans"/>
                <a:cs typeface="Open Sans"/>
                <a:sym typeface="Open Sans"/>
              </a:rPr>
              <a:t>Sanitation Technology Demonstration </a:t>
            </a:r>
            <a:endParaRPr/>
          </a:p>
          <a:p>
            <a:pPr indent="0" lvl="0" marL="0" marR="0" rtl="0" algn="l">
              <a:lnSpc>
                <a:spcPct val="100000"/>
              </a:lnSpc>
              <a:spcBef>
                <a:spcPts val="0"/>
              </a:spcBef>
              <a:spcAft>
                <a:spcPts val="0"/>
              </a:spcAft>
              <a:buClr>
                <a:srgbClr val="000000"/>
              </a:buClr>
              <a:buSzPts val="2400"/>
              <a:buFont typeface="Open Sans"/>
              <a:buNone/>
            </a:pPr>
            <a:r>
              <a:rPr b="0" i="0" lang="en-US" sz="2400" u="none" cap="none" strike="noStrike">
                <a:solidFill>
                  <a:srgbClr val="000000"/>
                </a:solidFill>
                <a:latin typeface="Open Sans"/>
                <a:ea typeface="Open Sans"/>
                <a:cs typeface="Open Sans"/>
                <a:sym typeface="Open Sans"/>
              </a:rPr>
              <a:t>in Emergency Settings Program (STDP)</a:t>
            </a:r>
            <a:endParaRPr b="0" i="0" sz="2400" u="none" cap="none" strike="noStrike">
              <a:solidFill>
                <a:srgbClr val="000000"/>
              </a:solidFill>
              <a:latin typeface="Arial"/>
              <a:ea typeface="Arial"/>
              <a:cs typeface="Arial"/>
              <a:sym typeface="Arial"/>
            </a:endParaRPr>
          </a:p>
        </p:txBody>
      </p:sp>
      <p:sp>
        <p:nvSpPr>
          <p:cNvPr id="592" name="Google Shape;592;p13"/>
          <p:cNvSpPr txBox="1"/>
          <p:nvPr/>
        </p:nvSpPr>
        <p:spPr>
          <a:xfrm>
            <a:off x="378689" y="6041803"/>
            <a:ext cx="384119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Eng. Hussam Hawwa – Lead Evaluator</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CEO Difaf SAL</a:t>
            </a:r>
            <a:endParaRPr/>
          </a:p>
        </p:txBody>
      </p:sp>
      <p:sp>
        <p:nvSpPr>
          <p:cNvPr id="593" name="Google Shape;593;p13"/>
          <p:cNvSpPr txBox="1"/>
          <p:nvPr/>
        </p:nvSpPr>
        <p:spPr>
          <a:xfrm>
            <a:off x="-336120" y="3760810"/>
            <a:ext cx="626430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GWC FSM TWIG Presentation</a:t>
            </a:r>
            <a:endParaRPr/>
          </a:p>
        </p:txBody>
      </p:sp>
      <p:sp>
        <p:nvSpPr>
          <p:cNvPr id="594" name="Google Shape;594;p13"/>
          <p:cNvSpPr txBox="1"/>
          <p:nvPr>
            <p:ph idx="11" type="ftr"/>
          </p:nvPr>
        </p:nvSpPr>
        <p:spPr>
          <a:xfrm>
            <a:off x="893230" y="4229557"/>
            <a:ext cx="2207878"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5/4/2023</a:t>
            </a:r>
            <a:endParaRPr b="1" i="0" sz="12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14"/>
          <p:cNvSpPr txBox="1"/>
          <p:nvPr>
            <p:ph type="title"/>
          </p:nvPr>
        </p:nvSpPr>
        <p:spPr>
          <a:xfrm>
            <a:off x="1069849" y="789448"/>
            <a:ext cx="8824885" cy="953669"/>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br>
              <a:rPr lang="en-US"/>
            </a:br>
            <a:r>
              <a:rPr lang="en-US" sz="3600"/>
              <a:t>Objective</a:t>
            </a:r>
            <a:endParaRPr/>
          </a:p>
        </p:txBody>
      </p:sp>
      <p:sp>
        <p:nvSpPr>
          <p:cNvPr id="600" name="Google Shape;600;p14"/>
          <p:cNvSpPr txBox="1"/>
          <p:nvPr>
            <p:ph idx="1" type="body"/>
          </p:nvPr>
        </p:nvSpPr>
        <p:spPr>
          <a:xfrm>
            <a:off x="1069849" y="2089483"/>
            <a:ext cx="9531476" cy="3677683"/>
          </a:xfrm>
          <a:prstGeom prst="rect">
            <a:avLst/>
          </a:prstGeom>
          <a:noFill/>
          <a:ln>
            <a:noFill/>
          </a:ln>
        </p:spPr>
        <p:txBody>
          <a:bodyPr anchorCtr="0" anchor="t" bIns="45700" lIns="91425" spcFirstLastPara="1" rIns="91425" wrap="square" tIns="45700">
            <a:normAutofit/>
          </a:bodyPr>
          <a:lstStyle/>
          <a:p>
            <a:pPr indent="0" lvl="0" marL="0" rtl="0" algn="just">
              <a:lnSpc>
                <a:spcPct val="120000"/>
              </a:lnSpc>
              <a:spcBef>
                <a:spcPts val="0"/>
              </a:spcBef>
              <a:spcAft>
                <a:spcPts val="0"/>
              </a:spcAft>
              <a:buClr>
                <a:schemeClr val="dk1"/>
              </a:buClr>
              <a:buSzPts val="2000"/>
              <a:buNone/>
            </a:pPr>
            <a:r>
              <a:rPr lang="en-US" sz="2000">
                <a:latin typeface="Calibri"/>
                <a:ea typeface="Calibri"/>
                <a:cs typeface="Calibri"/>
                <a:sym typeface="Calibri"/>
              </a:rPr>
              <a:t>To provide lessons about the challenges and success factors of implementing innovative WASH solutions in humanitarian &amp; host community contexts through:</a:t>
            </a:r>
            <a:endParaRPr/>
          </a:p>
          <a:p>
            <a:pPr indent="-228600" lvl="0" marL="228600" rtl="0" algn="just">
              <a:lnSpc>
                <a:spcPct val="120000"/>
              </a:lnSpc>
              <a:spcBef>
                <a:spcPts val="1000"/>
              </a:spcBef>
              <a:spcAft>
                <a:spcPts val="0"/>
              </a:spcAft>
              <a:buClr>
                <a:schemeClr val="dk1"/>
              </a:buClr>
              <a:buSzPts val="2000"/>
              <a:buFont typeface="Noto Sans Symbols"/>
              <a:buChar char="🡪"/>
            </a:pPr>
            <a:r>
              <a:rPr lang="en-US" sz="2000">
                <a:latin typeface="Calibri"/>
                <a:ea typeface="Calibri"/>
                <a:cs typeface="Calibri"/>
                <a:sym typeface="Calibri"/>
              </a:rPr>
              <a:t>an independent assessment of the STDP design, implementation, and performance by </a:t>
            </a:r>
            <a:endParaRPr/>
          </a:p>
          <a:p>
            <a:pPr indent="-228600" lvl="0" marL="228600" rtl="0" algn="just">
              <a:lnSpc>
                <a:spcPct val="120000"/>
              </a:lnSpc>
              <a:spcBef>
                <a:spcPts val="1000"/>
              </a:spcBef>
              <a:spcAft>
                <a:spcPts val="0"/>
              </a:spcAft>
              <a:buClr>
                <a:schemeClr val="dk1"/>
              </a:buClr>
              <a:buSzPts val="2000"/>
              <a:buFont typeface="Noto Sans Symbols"/>
              <a:buChar char="🡪"/>
            </a:pPr>
            <a:r>
              <a:rPr lang="en-US" sz="2000">
                <a:latin typeface="Calibri"/>
                <a:ea typeface="Calibri"/>
                <a:cs typeface="Calibri"/>
                <a:sym typeface="Calibri"/>
              </a:rPr>
              <a:t>identifying success/failure factors, critical barriers and enablers to adapting, </a:t>
            </a:r>
            <a:endParaRPr/>
          </a:p>
          <a:p>
            <a:pPr indent="-228600" lvl="0" marL="228600" rtl="0" algn="just">
              <a:lnSpc>
                <a:spcPct val="120000"/>
              </a:lnSpc>
              <a:spcBef>
                <a:spcPts val="1000"/>
              </a:spcBef>
              <a:spcAft>
                <a:spcPts val="0"/>
              </a:spcAft>
              <a:buClr>
                <a:schemeClr val="dk1"/>
              </a:buClr>
              <a:buSzPts val="2000"/>
              <a:buFont typeface="Noto Sans Symbols"/>
              <a:buChar char="🡪"/>
            </a:pPr>
            <a:r>
              <a:rPr lang="en-US" sz="2000">
                <a:latin typeface="Calibri"/>
                <a:ea typeface="Calibri"/>
                <a:cs typeface="Calibri"/>
                <a:sym typeface="Calibri"/>
              </a:rPr>
              <a:t>testing and mainstreaming requirements.  </a:t>
            </a:r>
            <a:endParaRPr/>
          </a:p>
          <a:p>
            <a:pPr indent="0" lvl="0" marL="0" rtl="0" algn="just">
              <a:lnSpc>
                <a:spcPct val="120000"/>
              </a:lnSpc>
              <a:spcBef>
                <a:spcPts val="1000"/>
              </a:spcBef>
              <a:spcAft>
                <a:spcPts val="0"/>
              </a:spcAft>
              <a:buClr>
                <a:schemeClr val="dk1"/>
              </a:buClr>
              <a:buSzPts val="2000"/>
              <a:buNone/>
            </a:pPr>
            <a:r>
              <a:t/>
            </a:r>
            <a:endParaRPr sz="2000">
              <a:latin typeface="Calibri"/>
              <a:ea typeface="Calibri"/>
              <a:cs typeface="Calibri"/>
              <a:sym typeface="Calibri"/>
            </a:endParaRPr>
          </a:p>
        </p:txBody>
      </p:sp>
      <p:sp>
        <p:nvSpPr>
          <p:cNvPr id="601" name="Google Shape;601;p14"/>
          <p:cNvSpPr txBox="1"/>
          <p:nvPr/>
        </p:nvSpPr>
        <p:spPr>
          <a:xfrm>
            <a:off x="1069850" y="4571088"/>
            <a:ext cx="95314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The evaluation took place between April &amp; December 2022 at the final stage of the SDTP.</a:t>
            </a:r>
            <a:endParaRPr b="0" i="0" sz="1800" u="none" cap="none" strike="noStrike">
              <a:solidFill>
                <a:srgbClr val="000000"/>
              </a:solidFill>
              <a:latin typeface="Arial"/>
              <a:ea typeface="Arial"/>
              <a:cs typeface="Arial"/>
              <a:sym typeface="Arial"/>
            </a:endParaRPr>
          </a:p>
        </p:txBody>
      </p:sp>
      <p:sp>
        <p:nvSpPr>
          <p:cNvPr id="602" name="Google Shape;602;p14"/>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5/4/2023</a:t>
            </a:r>
            <a:endParaRPr b="0" i="0" sz="900" u="none" cap="none" strike="noStrike">
              <a:solidFill>
                <a:srgbClr val="000000"/>
              </a:solidFill>
              <a:latin typeface="Arial"/>
              <a:ea typeface="Arial"/>
              <a:cs typeface="Arial"/>
              <a:sym typeface="Arial"/>
            </a:endParaRPr>
          </a:p>
        </p:txBody>
      </p:sp>
      <p:sp>
        <p:nvSpPr>
          <p:cNvPr id="603" name="Google Shape;603;p14"/>
          <p:cNvSpPr txBox="1"/>
          <p:nvPr>
            <p:ph idx="11" type="ftr"/>
          </p:nvPr>
        </p:nvSpPr>
        <p:spPr>
          <a:xfrm>
            <a:off x="1069849" y="6395547"/>
            <a:ext cx="2175733"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Open Sans"/>
              <a:buNone/>
            </a:pPr>
            <a:r>
              <a:rPr b="0" i="0" lang="en-US" sz="900" u="none" cap="none" strike="noStrike">
                <a:solidFill>
                  <a:srgbClr val="000000"/>
                </a:solidFill>
                <a:latin typeface="Open Sans"/>
                <a:ea typeface="Open Sans"/>
                <a:cs typeface="Open Sans"/>
                <a:sym typeface="Open Sans"/>
              </a:rPr>
              <a:t>End of Project Evaluation - STDP</a:t>
            </a:r>
            <a:endParaRPr b="0" i="0" sz="9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04" name="Google Shape;604;p14"/>
          <p:cNvSpPr txBox="1"/>
          <p:nvPr>
            <p:ph idx="12" type="sldNum"/>
          </p:nvPr>
        </p:nvSpPr>
        <p:spPr>
          <a:xfrm>
            <a:off x="11401301" y="6425485"/>
            <a:ext cx="61569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000000"/>
                </a:solidFill>
                <a:latin typeface="Arial"/>
                <a:ea typeface="Arial"/>
                <a:cs typeface="Arial"/>
                <a:sym typeface="Arial"/>
              </a:rPr>
              <a:t>‹#›</a:t>
            </a:fld>
            <a:endParaRPr b="1" i="0" sz="16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15"/>
          <p:cNvSpPr txBox="1"/>
          <p:nvPr>
            <p:ph type="title"/>
          </p:nvPr>
        </p:nvSpPr>
        <p:spPr>
          <a:xfrm>
            <a:off x="1099458" y="730253"/>
            <a:ext cx="8824885" cy="9536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Arial"/>
              <a:buNone/>
            </a:pPr>
            <a:r>
              <a:rPr lang="en-US"/>
              <a:t>Evaluation Criteria &amp; Lenses</a:t>
            </a:r>
            <a:endParaRPr/>
          </a:p>
        </p:txBody>
      </p:sp>
      <p:sp>
        <p:nvSpPr>
          <p:cNvPr id="610" name="Google Shape;610;p15"/>
          <p:cNvSpPr/>
          <p:nvPr/>
        </p:nvSpPr>
        <p:spPr>
          <a:xfrm>
            <a:off x="4920095" y="1929404"/>
            <a:ext cx="2114638" cy="2114638"/>
          </a:xfrm>
          <a:custGeom>
            <a:rect b="b" l="l" r="r" t="t"/>
            <a:pathLst>
              <a:path extrusionOk="0" h="2114638" w="2114638">
                <a:moveTo>
                  <a:pt x="0" y="1057319"/>
                </a:moveTo>
                <a:cubicBezTo>
                  <a:pt x="0" y="473378"/>
                  <a:pt x="473378" y="0"/>
                  <a:pt x="1057319" y="0"/>
                </a:cubicBezTo>
                <a:cubicBezTo>
                  <a:pt x="1641260" y="0"/>
                  <a:pt x="2114638" y="473378"/>
                  <a:pt x="2114638" y="1057319"/>
                </a:cubicBezTo>
                <a:cubicBezTo>
                  <a:pt x="2114638" y="1641260"/>
                  <a:pt x="1641260" y="2114638"/>
                  <a:pt x="1057319" y="2114638"/>
                </a:cubicBezTo>
                <a:cubicBezTo>
                  <a:pt x="473378" y="2114638"/>
                  <a:pt x="0" y="1641260"/>
                  <a:pt x="0" y="1057319"/>
                </a:cubicBezTo>
                <a:close/>
              </a:path>
            </a:pathLst>
          </a:custGeom>
          <a:solidFill>
            <a:srgbClr val="304744">
              <a:alpha val="49803"/>
            </a:srgbClr>
          </a:solidFill>
          <a:ln cap="flat" cmpd="sng" w="12700">
            <a:solidFill>
              <a:schemeClr val="lt1"/>
            </a:solidFill>
            <a:prstDash val="solid"/>
            <a:miter lim="800000"/>
            <a:headEnd len="sm" w="sm" type="none"/>
            <a:tailEnd len="sm" w="sm" type="none"/>
          </a:ln>
        </p:spPr>
        <p:txBody>
          <a:bodyPr anchorCtr="0" anchor="ctr" bIns="327450" lIns="426050" spcFirstLastPara="1" rIns="426050" wrap="square" tIns="327450">
            <a:noAutofit/>
          </a:bodyPr>
          <a:lstStyle/>
          <a:p>
            <a:pPr indent="0" lvl="0" marL="0" marR="0" rtl="0" algn="ctr">
              <a:lnSpc>
                <a:spcPct val="9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Relevance</a:t>
            </a:r>
            <a:endParaRPr/>
          </a:p>
          <a:p>
            <a:pPr indent="0" lvl="0" marL="0" marR="0" rtl="0" algn="ctr">
              <a:lnSpc>
                <a:spcPct val="90000"/>
              </a:lnSpc>
              <a:spcBef>
                <a:spcPts val="49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Does it meet needs?</a:t>
            </a:r>
            <a:endParaRPr/>
          </a:p>
        </p:txBody>
      </p:sp>
      <p:sp>
        <p:nvSpPr>
          <p:cNvPr id="611" name="Google Shape;611;p15"/>
          <p:cNvSpPr/>
          <p:nvPr/>
        </p:nvSpPr>
        <p:spPr>
          <a:xfrm>
            <a:off x="4920095" y="1929404"/>
            <a:ext cx="2114638" cy="2114638"/>
          </a:xfrm>
          <a:custGeom>
            <a:rect b="b" l="l" r="r" t="t"/>
            <a:pathLst>
              <a:path extrusionOk="0" h="2114638" w="2114638">
                <a:moveTo>
                  <a:pt x="0" y="1057319"/>
                </a:moveTo>
                <a:cubicBezTo>
                  <a:pt x="0" y="473378"/>
                  <a:pt x="473378" y="0"/>
                  <a:pt x="1057319" y="0"/>
                </a:cubicBezTo>
                <a:cubicBezTo>
                  <a:pt x="1641260" y="0"/>
                  <a:pt x="2114638" y="473378"/>
                  <a:pt x="2114638" y="1057319"/>
                </a:cubicBezTo>
                <a:cubicBezTo>
                  <a:pt x="2114638" y="1641260"/>
                  <a:pt x="1641260" y="2114638"/>
                  <a:pt x="1057319" y="2114638"/>
                </a:cubicBezTo>
                <a:cubicBezTo>
                  <a:pt x="473378" y="2114638"/>
                  <a:pt x="0" y="1641260"/>
                  <a:pt x="0" y="1057319"/>
                </a:cubicBezTo>
                <a:close/>
              </a:path>
            </a:pathLst>
          </a:custGeom>
          <a:solidFill>
            <a:srgbClr val="486B66">
              <a:alpha val="49803"/>
            </a:srgbClr>
          </a:solidFill>
          <a:ln cap="flat" cmpd="sng" w="12700">
            <a:solidFill>
              <a:schemeClr val="lt1"/>
            </a:solidFill>
            <a:prstDash val="solid"/>
            <a:miter lim="800000"/>
            <a:headEnd len="sm" w="sm" type="none"/>
            <a:tailEnd len="sm" w="sm" type="none"/>
          </a:ln>
        </p:spPr>
        <p:txBody>
          <a:bodyPr anchorCtr="0" anchor="ctr" bIns="327450" lIns="426050" spcFirstLastPara="1" rIns="426050" wrap="square" tIns="327450">
            <a:noAutofit/>
          </a:bodyPr>
          <a:lstStyle/>
          <a:p>
            <a:pPr indent="0" lvl="0" marL="0" marR="0" rtl="0" algn="ctr">
              <a:lnSpc>
                <a:spcPct val="9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Efficiency</a:t>
            </a:r>
            <a:endParaRPr/>
          </a:p>
          <a:p>
            <a:pPr indent="0" lvl="0" marL="0" marR="0" rtl="0" algn="ctr">
              <a:lnSpc>
                <a:spcPct val="90000"/>
              </a:lnSpc>
              <a:spcBef>
                <a:spcPts val="49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Cost effectiveness and partnerships</a:t>
            </a:r>
            <a:endParaRPr/>
          </a:p>
        </p:txBody>
      </p:sp>
      <p:sp>
        <p:nvSpPr>
          <p:cNvPr id="612" name="Google Shape;612;p15"/>
          <p:cNvSpPr/>
          <p:nvPr/>
        </p:nvSpPr>
        <p:spPr>
          <a:xfrm>
            <a:off x="4920095" y="1929404"/>
            <a:ext cx="2114638" cy="2114638"/>
          </a:xfrm>
          <a:custGeom>
            <a:rect b="b" l="l" r="r" t="t"/>
            <a:pathLst>
              <a:path extrusionOk="0" h="2114638" w="2114638">
                <a:moveTo>
                  <a:pt x="0" y="1057319"/>
                </a:moveTo>
                <a:cubicBezTo>
                  <a:pt x="0" y="473378"/>
                  <a:pt x="473378" y="0"/>
                  <a:pt x="1057319" y="0"/>
                </a:cubicBezTo>
                <a:cubicBezTo>
                  <a:pt x="1641260" y="0"/>
                  <a:pt x="2114638" y="473378"/>
                  <a:pt x="2114638" y="1057319"/>
                </a:cubicBezTo>
                <a:cubicBezTo>
                  <a:pt x="2114638" y="1641260"/>
                  <a:pt x="1641260" y="2114638"/>
                  <a:pt x="1057319" y="2114638"/>
                </a:cubicBezTo>
                <a:cubicBezTo>
                  <a:pt x="473378" y="2114638"/>
                  <a:pt x="0" y="1641260"/>
                  <a:pt x="0" y="1057319"/>
                </a:cubicBezTo>
                <a:close/>
              </a:path>
            </a:pathLst>
          </a:custGeom>
          <a:solidFill>
            <a:srgbClr val="9EBCB8">
              <a:alpha val="49803"/>
            </a:srgbClr>
          </a:solidFill>
          <a:ln cap="flat" cmpd="sng" w="12700">
            <a:solidFill>
              <a:schemeClr val="lt1"/>
            </a:solidFill>
            <a:prstDash val="solid"/>
            <a:miter lim="800000"/>
            <a:headEnd len="sm" w="sm" type="none"/>
            <a:tailEnd len="sm" w="sm" type="none"/>
          </a:ln>
        </p:spPr>
        <p:txBody>
          <a:bodyPr anchorCtr="0" anchor="ctr" bIns="327450" lIns="426050" spcFirstLastPara="1" rIns="426050" wrap="square" tIns="327450">
            <a:noAutofit/>
          </a:bodyPr>
          <a:lstStyle/>
          <a:p>
            <a:pPr indent="0" lvl="0" marL="0" marR="0" rtl="0" algn="ctr">
              <a:lnSpc>
                <a:spcPct val="9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Effectiveness</a:t>
            </a:r>
            <a:r>
              <a:rPr b="0" i="0" lang="en-US" sz="1100" u="none" cap="none" strike="noStrike">
                <a:solidFill>
                  <a:srgbClr val="000000"/>
                </a:solidFill>
                <a:latin typeface="Calibri"/>
                <a:ea typeface="Calibri"/>
                <a:cs typeface="Calibri"/>
                <a:sym typeface="Calibri"/>
              </a:rPr>
              <a:t>    </a:t>
            </a:r>
            <a:r>
              <a:rPr b="0" i="0" lang="en-US" sz="1200" u="none" cap="none" strike="noStrike">
                <a:solidFill>
                  <a:srgbClr val="000000"/>
                </a:solidFill>
                <a:latin typeface="Calibri"/>
                <a:ea typeface="Calibri"/>
                <a:cs typeface="Calibri"/>
                <a:sym typeface="Calibri"/>
              </a:rPr>
              <a:t>Innovative? Was knowledge built? Unintended consequences?</a:t>
            </a:r>
            <a:endParaRPr/>
          </a:p>
        </p:txBody>
      </p:sp>
      <p:sp>
        <p:nvSpPr>
          <p:cNvPr id="613" name="Google Shape;613;p15"/>
          <p:cNvSpPr/>
          <p:nvPr/>
        </p:nvSpPr>
        <p:spPr>
          <a:xfrm>
            <a:off x="4920095" y="1929404"/>
            <a:ext cx="2114638" cy="2114638"/>
          </a:xfrm>
          <a:custGeom>
            <a:rect b="b" l="l" r="r" t="t"/>
            <a:pathLst>
              <a:path extrusionOk="0" h="2114638" w="2114638">
                <a:moveTo>
                  <a:pt x="0" y="1057319"/>
                </a:moveTo>
                <a:cubicBezTo>
                  <a:pt x="0" y="473378"/>
                  <a:pt x="473378" y="0"/>
                  <a:pt x="1057319" y="0"/>
                </a:cubicBezTo>
                <a:cubicBezTo>
                  <a:pt x="1641260" y="0"/>
                  <a:pt x="2114638" y="473378"/>
                  <a:pt x="2114638" y="1057319"/>
                </a:cubicBezTo>
                <a:cubicBezTo>
                  <a:pt x="2114638" y="1641260"/>
                  <a:pt x="1641260" y="2114638"/>
                  <a:pt x="1057319" y="2114638"/>
                </a:cubicBezTo>
                <a:cubicBezTo>
                  <a:pt x="473378" y="2114638"/>
                  <a:pt x="0" y="1641260"/>
                  <a:pt x="0" y="1057319"/>
                </a:cubicBezTo>
                <a:close/>
              </a:path>
            </a:pathLst>
          </a:custGeom>
          <a:solidFill>
            <a:srgbClr val="BDD3CF">
              <a:alpha val="49803"/>
            </a:srgbClr>
          </a:solidFill>
          <a:ln cap="flat" cmpd="sng" w="12700">
            <a:solidFill>
              <a:schemeClr val="lt1"/>
            </a:solidFill>
            <a:prstDash val="solid"/>
            <a:miter lim="800000"/>
            <a:headEnd len="sm" w="sm" type="none"/>
            <a:tailEnd len="sm" w="sm" type="none"/>
          </a:ln>
        </p:spPr>
        <p:txBody>
          <a:bodyPr anchorCtr="0" anchor="ctr" bIns="327450" lIns="426050" spcFirstLastPara="1" rIns="426050" wrap="square" tIns="327450">
            <a:noAutofit/>
          </a:bodyPr>
          <a:lstStyle/>
          <a:p>
            <a:pPr indent="0" lvl="0" marL="0" marR="0" rtl="0" algn="ctr">
              <a:lnSpc>
                <a:spcPct val="9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Sustainability &amp; Barrier to Scale          </a:t>
            </a:r>
            <a:r>
              <a:rPr b="0" i="0" lang="en-US" sz="1400" u="none" cap="none" strike="noStrike">
                <a:solidFill>
                  <a:srgbClr val="000000"/>
                </a:solidFill>
                <a:latin typeface="Calibri"/>
                <a:ea typeface="Calibri"/>
                <a:cs typeface="Calibri"/>
                <a:sym typeface="Calibri"/>
              </a:rPr>
              <a:t> What will remain operational?</a:t>
            </a:r>
            <a:endParaRPr/>
          </a:p>
          <a:p>
            <a:pPr indent="0" lvl="0" marL="0" marR="0" rtl="0" algn="ctr">
              <a:lnSpc>
                <a:spcPct val="90000"/>
              </a:lnSpc>
              <a:spcBef>
                <a:spcPts val="49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Obstacles?</a:t>
            </a:r>
            <a:endParaRPr/>
          </a:p>
        </p:txBody>
      </p:sp>
      <p:sp>
        <p:nvSpPr>
          <p:cNvPr id="614" name="Google Shape;614;p15"/>
          <p:cNvSpPr/>
          <p:nvPr/>
        </p:nvSpPr>
        <p:spPr>
          <a:xfrm>
            <a:off x="4920095" y="1929404"/>
            <a:ext cx="2114638" cy="2114638"/>
          </a:xfrm>
          <a:custGeom>
            <a:rect b="b" l="l" r="r" t="t"/>
            <a:pathLst>
              <a:path extrusionOk="0" h="2114638" w="2114638">
                <a:moveTo>
                  <a:pt x="0" y="1057319"/>
                </a:moveTo>
                <a:cubicBezTo>
                  <a:pt x="0" y="473378"/>
                  <a:pt x="473378" y="0"/>
                  <a:pt x="1057319" y="0"/>
                </a:cubicBezTo>
                <a:cubicBezTo>
                  <a:pt x="1641260" y="0"/>
                  <a:pt x="2114638" y="473378"/>
                  <a:pt x="2114638" y="1057319"/>
                </a:cubicBezTo>
                <a:cubicBezTo>
                  <a:pt x="2114638" y="1641260"/>
                  <a:pt x="1641260" y="2114638"/>
                  <a:pt x="1057319" y="2114638"/>
                </a:cubicBezTo>
                <a:cubicBezTo>
                  <a:pt x="473378" y="2114638"/>
                  <a:pt x="0" y="1641260"/>
                  <a:pt x="0" y="1057319"/>
                </a:cubicBezTo>
                <a:close/>
              </a:path>
            </a:pathLst>
          </a:custGeom>
          <a:solidFill>
            <a:srgbClr val="DEE8E7">
              <a:alpha val="49803"/>
            </a:srgbClr>
          </a:solidFill>
          <a:ln cap="flat" cmpd="sng" w="12700">
            <a:solidFill>
              <a:schemeClr val="lt1"/>
            </a:solidFill>
            <a:prstDash val="solid"/>
            <a:miter lim="800000"/>
            <a:headEnd len="sm" w="sm" type="none"/>
            <a:tailEnd len="sm" w="sm" type="none"/>
          </a:ln>
        </p:spPr>
        <p:txBody>
          <a:bodyPr anchorCtr="0" anchor="ctr" bIns="327450" lIns="426050" spcFirstLastPara="1" rIns="426050" wrap="square" tIns="327450">
            <a:noAutofit/>
          </a:bodyPr>
          <a:lstStyle/>
          <a:p>
            <a:pPr indent="0" lvl="0" marL="0" marR="0" rtl="0" algn="ctr">
              <a:lnSpc>
                <a:spcPct val="9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Gender &amp; Inclusion</a:t>
            </a:r>
            <a:r>
              <a:rPr b="0" i="0" lang="en-US" sz="1800" u="none" cap="none" strike="noStrike">
                <a:solidFill>
                  <a:srgbClr val="000000"/>
                </a:solidFill>
                <a:latin typeface="Calibri"/>
                <a:ea typeface="Calibri"/>
                <a:cs typeface="Calibri"/>
                <a:sym typeface="Calibri"/>
              </a:rPr>
              <a:t> </a:t>
            </a:r>
            <a:endParaRPr/>
          </a:p>
          <a:p>
            <a:pPr indent="0" lvl="0" marL="0" marR="0" rtl="0" algn="ctr">
              <a:lnSpc>
                <a:spcPct val="90000"/>
              </a:lnSpc>
              <a:spcBef>
                <a:spcPts val="63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Was it considered?</a:t>
            </a:r>
            <a:endParaRPr/>
          </a:p>
        </p:txBody>
      </p:sp>
      <p:sp>
        <p:nvSpPr>
          <p:cNvPr id="615" name="Google Shape;615;p15"/>
          <p:cNvSpPr txBox="1"/>
          <p:nvPr/>
        </p:nvSpPr>
        <p:spPr>
          <a:xfrm>
            <a:off x="1718230" y="4289524"/>
            <a:ext cx="7117237" cy="236988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80808"/>
              </a:buClr>
              <a:buSzPts val="1600"/>
              <a:buFont typeface="Arial"/>
              <a:buAutoNum type="arabicPeriod"/>
            </a:pPr>
            <a:r>
              <a:rPr b="1" i="0" lang="en-US" sz="1600" u="none" cap="none" strike="noStrike">
                <a:solidFill>
                  <a:srgbClr val="080808"/>
                </a:solidFill>
                <a:latin typeface="Calibri"/>
                <a:ea typeface="Calibri"/>
                <a:cs typeface="Calibri"/>
                <a:sym typeface="Calibri"/>
              </a:rPr>
              <a:t>Project Level Lens: </a:t>
            </a:r>
            <a:r>
              <a:rPr b="0" i="0" lang="en-US" sz="1600" u="none" cap="none" strike="noStrike">
                <a:solidFill>
                  <a:srgbClr val="080808"/>
                </a:solidFill>
                <a:latin typeface="Calibri"/>
                <a:ea typeface="Calibri"/>
                <a:cs typeface="Calibri"/>
                <a:sym typeface="Calibri"/>
              </a:rPr>
              <a:t> conceptual value, implementation success, coordination, troubleshooting, diffusion</a:t>
            </a:r>
            <a:endParaRPr/>
          </a:p>
          <a:p>
            <a:pPr indent="-241300" lvl="0" marL="342900" marR="0" rtl="0" algn="l">
              <a:lnSpc>
                <a:spcPct val="100000"/>
              </a:lnSpc>
              <a:spcBef>
                <a:spcPts val="0"/>
              </a:spcBef>
              <a:spcAft>
                <a:spcPts val="0"/>
              </a:spcAft>
              <a:buClr>
                <a:schemeClr val="dk1"/>
              </a:buClr>
              <a:buSzPts val="1600"/>
              <a:buFont typeface="Arial"/>
              <a:buNone/>
            </a:pPr>
            <a:r>
              <a:t/>
            </a:r>
            <a:endParaRPr b="0" i="0" sz="1600" u="none" cap="none" strike="noStrike">
              <a:solidFill>
                <a:srgbClr val="080808"/>
              </a:solidFill>
              <a:latin typeface="Calibri"/>
              <a:ea typeface="Calibri"/>
              <a:cs typeface="Calibri"/>
              <a:sym typeface="Calibri"/>
            </a:endParaRPr>
          </a:p>
          <a:p>
            <a:pPr indent="-342900" lvl="0" marL="342900" marR="0" rtl="0" algn="l">
              <a:lnSpc>
                <a:spcPct val="100000"/>
              </a:lnSpc>
              <a:spcBef>
                <a:spcPts val="0"/>
              </a:spcBef>
              <a:spcAft>
                <a:spcPts val="0"/>
              </a:spcAft>
              <a:buClr>
                <a:srgbClr val="080808"/>
              </a:buClr>
              <a:buSzPts val="1600"/>
              <a:buFont typeface="Arial"/>
              <a:buAutoNum type="arabicPeriod"/>
            </a:pPr>
            <a:r>
              <a:rPr b="1" i="0" lang="en-US" sz="1600" u="none" cap="none" strike="noStrike">
                <a:solidFill>
                  <a:srgbClr val="080808"/>
                </a:solidFill>
                <a:latin typeface="Calibri"/>
                <a:ea typeface="Calibri"/>
                <a:cs typeface="Calibri"/>
                <a:sym typeface="Calibri"/>
              </a:rPr>
              <a:t>Technical Lens: </a:t>
            </a:r>
            <a:r>
              <a:rPr b="0" i="0" lang="en-US" sz="1600" u="none" cap="none" strike="noStrike">
                <a:solidFill>
                  <a:srgbClr val="080808"/>
                </a:solidFill>
                <a:latin typeface="Calibri"/>
                <a:ea typeface="Calibri"/>
                <a:cs typeface="Calibri"/>
                <a:sym typeface="Calibri"/>
              </a:rPr>
              <a:t>functionality of system components, treatment efficiency, successful batch models</a:t>
            </a:r>
            <a:endParaRPr/>
          </a:p>
          <a:p>
            <a:pPr indent="-228600" lvl="1" marL="66294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80808"/>
              </a:solidFill>
              <a:latin typeface="Calibri"/>
              <a:ea typeface="Calibri"/>
              <a:cs typeface="Calibri"/>
              <a:sym typeface="Calibri"/>
            </a:endParaRPr>
          </a:p>
          <a:p>
            <a:pPr indent="-342900" lvl="0" marL="342900" marR="0" rtl="0" algn="l">
              <a:lnSpc>
                <a:spcPct val="100000"/>
              </a:lnSpc>
              <a:spcBef>
                <a:spcPts val="0"/>
              </a:spcBef>
              <a:spcAft>
                <a:spcPts val="0"/>
              </a:spcAft>
              <a:buClr>
                <a:srgbClr val="080808"/>
              </a:buClr>
              <a:buSzPts val="1600"/>
              <a:buFont typeface="Arial"/>
              <a:buAutoNum type="arabicPeriod"/>
            </a:pPr>
            <a:r>
              <a:rPr b="1" i="0" lang="en-US" sz="1600" u="none" cap="none" strike="noStrike">
                <a:solidFill>
                  <a:srgbClr val="080808"/>
                </a:solidFill>
                <a:latin typeface="Calibri"/>
                <a:ea typeface="Calibri"/>
                <a:cs typeface="Calibri"/>
                <a:sym typeface="Calibri"/>
              </a:rPr>
              <a:t>Innovation Lens: </a:t>
            </a:r>
            <a:r>
              <a:rPr b="0" i="0" lang="en-US" sz="1600" u="none" cap="none" strike="noStrike">
                <a:solidFill>
                  <a:srgbClr val="080808"/>
                </a:solidFill>
                <a:latin typeface="Calibri"/>
                <a:ea typeface="Calibri"/>
                <a:cs typeface="Calibri"/>
                <a:sym typeface="Calibri"/>
              </a:rPr>
              <a:t>Iteration</a:t>
            </a:r>
            <a:r>
              <a:rPr b="1" i="0" lang="en-US" sz="1600" u="none" cap="none" strike="noStrike">
                <a:solidFill>
                  <a:srgbClr val="080808"/>
                </a:solidFill>
                <a:latin typeface="Calibri"/>
                <a:ea typeface="Calibri"/>
                <a:cs typeface="Calibri"/>
                <a:sym typeface="Calibri"/>
              </a:rPr>
              <a:t> </a:t>
            </a:r>
            <a:r>
              <a:rPr b="0" i="0" lang="en-US" sz="1600" u="none" cap="none" strike="noStrike">
                <a:solidFill>
                  <a:srgbClr val="080808"/>
                </a:solidFill>
                <a:latin typeface="Calibri"/>
                <a:ea typeface="Calibri"/>
                <a:cs typeface="Calibri"/>
                <a:sym typeface="Calibri"/>
              </a:rPr>
              <a:t>process: batch model combinations, success of innovative ideas, &amp; maturation (- market analysis - discontinued )</a:t>
            </a:r>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6" name="Google Shape;616;p15"/>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5/4/2023</a:t>
            </a:r>
            <a:endParaRPr b="0" i="0" sz="900" u="none" cap="none" strike="noStrike">
              <a:solidFill>
                <a:srgbClr val="000000"/>
              </a:solidFill>
              <a:latin typeface="Arial"/>
              <a:ea typeface="Arial"/>
              <a:cs typeface="Arial"/>
              <a:sym typeface="Arial"/>
            </a:endParaRPr>
          </a:p>
        </p:txBody>
      </p:sp>
      <p:sp>
        <p:nvSpPr>
          <p:cNvPr id="617" name="Google Shape;617;p15"/>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18" name="Google Shape;618;p15"/>
          <p:cNvSpPr txBox="1"/>
          <p:nvPr>
            <p:ph idx="12" type="sldNum"/>
          </p:nvPr>
        </p:nvSpPr>
        <p:spPr>
          <a:xfrm>
            <a:off x="11401301" y="6425485"/>
            <a:ext cx="61569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000000"/>
                </a:solidFill>
                <a:latin typeface="Arial"/>
                <a:ea typeface="Arial"/>
                <a:cs typeface="Arial"/>
                <a:sym typeface="Arial"/>
              </a:rPr>
              <a:t>‹#›</a:t>
            </a:fld>
            <a:endParaRPr b="1"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xEl>
                                              <p:pRg end="0" st="0"/>
                                            </p:txEl>
                                          </p:spTgt>
                                        </p:tgtEl>
                                        <p:attrNameLst>
                                          <p:attrName>style.visibility</p:attrName>
                                        </p:attrNameLst>
                                      </p:cBhvr>
                                      <p:to>
                                        <p:strVal val="visible"/>
                                      </p:to>
                                    </p:set>
                                    <p:animEffect filter="fade" transition="in">
                                      <p:cBhvr>
                                        <p:cTn dur="1000"/>
                                        <p:tgtEl>
                                          <p:spTgt spid="6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xEl>
                                              <p:pRg end="1" st="1"/>
                                            </p:txEl>
                                          </p:spTgt>
                                        </p:tgtEl>
                                        <p:attrNameLst>
                                          <p:attrName>style.visibility</p:attrName>
                                        </p:attrNameLst>
                                      </p:cBhvr>
                                      <p:to>
                                        <p:strVal val="visible"/>
                                      </p:to>
                                    </p:set>
                                    <p:animEffect filter="fade" transition="in">
                                      <p:cBhvr>
                                        <p:cTn dur="1000"/>
                                        <p:tgtEl>
                                          <p:spTgt spid="6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xEl>
                                              <p:pRg end="2" st="2"/>
                                            </p:txEl>
                                          </p:spTgt>
                                        </p:tgtEl>
                                        <p:attrNameLst>
                                          <p:attrName>style.visibility</p:attrName>
                                        </p:attrNameLst>
                                      </p:cBhvr>
                                      <p:to>
                                        <p:strVal val="visible"/>
                                      </p:to>
                                    </p:set>
                                    <p:animEffect filter="fade" transition="in">
                                      <p:cBhvr>
                                        <p:cTn dur="1000"/>
                                        <p:tgtEl>
                                          <p:spTgt spid="6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xEl>
                                              <p:pRg end="3" st="3"/>
                                            </p:txEl>
                                          </p:spTgt>
                                        </p:tgtEl>
                                        <p:attrNameLst>
                                          <p:attrName>style.visibility</p:attrName>
                                        </p:attrNameLst>
                                      </p:cBhvr>
                                      <p:to>
                                        <p:strVal val="visible"/>
                                      </p:to>
                                    </p:set>
                                    <p:animEffect filter="fade" transition="in">
                                      <p:cBhvr>
                                        <p:cTn dur="1000"/>
                                        <p:tgtEl>
                                          <p:spTgt spid="6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xEl>
                                              <p:pRg end="4" st="4"/>
                                            </p:txEl>
                                          </p:spTgt>
                                        </p:tgtEl>
                                        <p:attrNameLst>
                                          <p:attrName>style.visibility</p:attrName>
                                        </p:attrNameLst>
                                      </p:cBhvr>
                                      <p:to>
                                        <p:strVal val="visible"/>
                                      </p:to>
                                    </p:set>
                                    <p:animEffect filter="fade" transition="in">
                                      <p:cBhvr>
                                        <p:cTn dur="1000"/>
                                        <p:tgtEl>
                                          <p:spTgt spid="61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xEl>
                                              <p:pRg end="5" st="5"/>
                                            </p:txEl>
                                          </p:spTgt>
                                        </p:tgtEl>
                                        <p:attrNameLst>
                                          <p:attrName>style.visibility</p:attrName>
                                        </p:attrNameLst>
                                      </p:cBhvr>
                                      <p:to>
                                        <p:strVal val="visible"/>
                                      </p:to>
                                    </p:set>
                                    <p:animEffect filter="fade" transition="in">
                                      <p:cBhvr>
                                        <p:cTn dur="1000"/>
                                        <p:tgtEl>
                                          <p:spTgt spid="61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16"/>
          <p:cNvSpPr txBox="1"/>
          <p:nvPr>
            <p:ph type="title"/>
          </p:nvPr>
        </p:nvSpPr>
        <p:spPr>
          <a:xfrm>
            <a:off x="1066801" y="684571"/>
            <a:ext cx="8824885" cy="9536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Arial"/>
              <a:buNone/>
            </a:pPr>
            <a:r>
              <a:rPr lang="en-US"/>
              <a:t>Methodology</a:t>
            </a:r>
            <a:endParaRPr/>
          </a:p>
        </p:txBody>
      </p:sp>
      <p:sp>
        <p:nvSpPr>
          <p:cNvPr id="624" name="Google Shape;624;p16"/>
          <p:cNvSpPr txBox="1"/>
          <p:nvPr>
            <p:ph idx="1" type="body"/>
          </p:nvPr>
        </p:nvSpPr>
        <p:spPr>
          <a:xfrm>
            <a:off x="1066801" y="1377407"/>
            <a:ext cx="8247528" cy="58169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Arial"/>
              <a:buNone/>
            </a:pPr>
            <a:r>
              <a:t/>
            </a:r>
            <a:endParaRPr b="1" i="0" sz="2000" u="none" cap="none" strike="noStrike">
              <a:solidFill>
                <a:srgbClr val="080808"/>
              </a:solidFill>
              <a:latin typeface="Calibri"/>
              <a:ea typeface="Calibri"/>
              <a:cs typeface="Calibri"/>
              <a:sym typeface="Calibri"/>
            </a:endParaRPr>
          </a:p>
          <a:p>
            <a:pPr indent="-228600" lvl="0" marL="228600" rtl="0" algn="l">
              <a:lnSpc>
                <a:spcPct val="100000"/>
              </a:lnSpc>
              <a:spcBef>
                <a:spcPts val="0"/>
              </a:spcBef>
              <a:spcAft>
                <a:spcPts val="0"/>
              </a:spcAft>
              <a:buClr>
                <a:schemeClr val="dk1"/>
              </a:buClr>
              <a:buSzPts val="2000"/>
              <a:buChar char="•"/>
            </a:pPr>
            <a:r>
              <a:rPr b="1" lang="en-US" sz="2000">
                <a:latin typeface="Calibri"/>
                <a:ea typeface="Calibri"/>
                <a:cs typeface="Calibri"/>
                <a:sym typeface="Calibri"/>
              </a:rPr>
              <a:t>Secondary Sources</a:t>
            </a:r>
            <a:endParaRPr/>
          </a:p>
          <a:p>
            <a:pPr indent="-101600" lvl="0" marL="228600" rtl="0" algn="l">
              <a:lnSpc>
                <a:spcPct val="100000"/>
              </a:lnSpc>
              <a:spcBef>
                <a:spcPts val="0"/>
              </a:spcBef>
              <a:spcAft>
                <a:spcPts val="0"/>
              </a:spcAft>
              <a:buClr>
                <a:schemeClr val="dk1"/>
              </a:buClr>
              <a:buSzPts val="2000"/>
              <a:buNone/>
            </a:pPr>
            <a:r>
              <a:t/>
            </a:r>
            <a:endParaRPr b="1" sz="2000">
              <a:latin typeface="Calibri"/>
              <a:ea typeface="Calibri"/>
              <a:cs typeface="Calibri"/>
              <a:sym typeface="Calibri"/>
            </a:endParaRPr>
          </a:p>
          <a:p>
            <a:pPr indent="-228600" lvl="0" marL="228600" rtl="0" algn="l">
              <a:lnSpc>
                <a:spcPct val="100000"/>
              </a:lnSpc>
              <a:spcBef>
                <a:spcPts val="0"/>
              </a:spcBef>
              <a:spcAft>
                <a:spcPts val="0"/>
              </a:spcAft>
              <a:buClr>
                <a:schemeClr val="dk1"/>
              </a:buClr>
              <a:buSzPts val="2000"/>
              <a:buChar char="•"/>
            </a:pPr>
            <a:r>
              <a:rPr b="1" lang="en-US" sz="2000">
                <a:latin typeface="Calibri"/>
                <a:ea typeface="Calibri"/>
                <a:cs typeface="Calibri"/>
                <a:sym typeface="Calibri"/>
              </a:rPr>
              <a:t>Qualitative Methods: </a:t>
            </a:r>
            <a:r>
              <a:rPr lang="en-US" sz="2000">
                <a:latin typeface="Calibri"/>
                <a:ea typeface="Calibri"/>
                <a:cs typeface="Calibri"/>
                <a:sym typeface="Calibri"/>
              </a:rPr>
              <a:t>KIIs and FGDs with implementers &amp; beneficiaries, case studies</a:t>
            </a:r>
            <a:endParaRPr/>
          </a:p>
          <a:p>
            <a:pPr indent="-101600" lvl="0" marL="228600" rtl="0" algn="l">
              <a:lnSpc>
                <a:spcPct val="100000"/>
              </a:lnSpc>
              <a:spcBef>
                <a:spcPts val="0"/>
              </a:spcBef>
              <a:spcAft>
                <a:spcPts val="0"/>
              </a:spcAft>
              <a:buClr>
                <a:schemeClr val="dk1"/>
              </a:buClr>
              <a:buSzPts val="2000"/>
              <a:buNone/>
            </a:pPr>
            <a:r>
              <a:t/>
            </a:r>
            <a:endParaRPr b="1" sz="2000">
              <a:latin typeface="Calibri"/>
              <a:ea typeface="Calibri"/>
              <a:cs typeface="Calibri"/>
              <a:sym typeface="Calibri"/>
            </a:endParaRPr>
          </a:p>
          <a:p>
            <a:pPr indent="-228600" lvl="0" marL="228600" rtl="0" algn="l">
              <a:lnSpc>
                <a:spcPct val="100000"/>
              </a:lnSpc>
              <a:spcBef>
                <a:spcPts val="0"/>
              </a:spcBef>
              <a:spcAft>
                <a:spcPts val="0"/>
              </a:spcAft>
              <a:buClr>
                <a:schemeClr val="dk1"/>
              </a:buClr>
              <a:buSzPts val="2000"/>
              <a:buChar char="•"/>
            </a:pPr>
            <a:r>
              <a:rPr b="1" lang="en-US" sz="2000">
                <a:latin typeface="Calibri"/>
                <a:ea typeface="Calibri"/>
                <a:cs typeface="Calibri"/>
                <a:sym typeface="Calibri"/>
              </a:rPr>
              <a:t>Quantitative Methods: </a:t>
            </a:r>
            <a:r>
              <a:rPr lang="en-US" sz="2000">
                <a:latin typeface="Calibri"/>
                <a:ea typeface="Calibri"/>
                <a:cs typeface="Calibri"/>
                <a:sym typeface="Calibri"/>
              </a:rPr>
              <a:t>Technical assessment &amp; </a:t>
            </a:r>
            <a:r>
              <a:rPr lang="en-US" sz="2000">
                <a:solidFill>
                  <a:srgbClr val="080808"/>
                </a:solidFill>
                <a:latin typeface="Calibri"/>
                <a:ea typeface="Calibri"/>
                <a:cs typeface="Calibri"/>
                <a:sym typeface="Calibri"/>
              </a:rPr>
              <a:t>Sampling: </a:t>
            </a:r>
            <a:endParaRPr/>
          </a:p>
          <a:p>
            <a:pPr indent="0" lvl="0" marL="0" rtl="0" algn="l">
              <a:lnSpc>
                <a:spcPct val="100000"/>
              </a:lnSpc>
              <a:spcBef>
                <a:spcPts val="0"/>
              </a:spcBef>
              <a:spcAft>
                <a:spcPts val="0"/>
              </a:spcAft>
              <a:buClr>
                <a:srgbClr val="080808"/>
              </a:buClr>
              <a:buSzPts val="2000"/>
              <a:buNone/>
            </a:pPr>
            <a:r>
              <a:rPr lang="en-US" sz="2000">
                <a:solidFill>
                  <a:srgbClr val="080808"/>
                </a:solidFill>
                <a:latin typeface="Calibri"/>
                <a:ea typeface="Calibri"/>
                <a:cs typeface="Calibri"/>
                <a:sym typeface="Calibri"/>
              </a:rPr>
              <a:t>   </a:t>
            </a:r>
            <a:r>
              <a:rPr lang="en-US" sz="2000">
                <a:latin typeface="Calibri"/>
                <a:ea typeface="Calibri"/>
                <a:cs typeface="Calibri"/>
                <a:sym typeface="Calibri"/>
              </a:rPr>
              <a:t> 16 systems at 13 sites</a:t>
            </a:r>
            <a:endParaRPr/>
          </a:p>
          <a:p>
            <a:pPr indent="0" lvl="1" marL="320040" rtl="0" algn="l">
              <a:lnSpc>
                <a:spcPct val="100000"/>
              </a:lnSpc>
              <a:spcBef>
                <a:spcPts val="0"/>
              </a:spcBef>
              <a:spcAft>
                <a:spcPts val="0"/>
              </a:spcAft>
              <a:buClr>
                <a:schemeClr val="dk1"/>
              </a:buClr>
              <a:buSzPts val="2000"/>
              <a:buNone/>
            </a:pPr>
            <a:r>
              <a:t/>
            </a:r>
            <a:endParaRPr sz="2000">
              <a:solidFill>
                <a:srgbClr val="080808"/>
              </a:solidFill>
              <a:latin typeface="Calibri"/>
              <a:ea typeface="Calibri"/>
              <a:cs typeface="Calibri"/>
              <a:sym typeface="Calibri"/>
            </a:endParaRPr>
          </a:p>
          <a:p>
            <a:pPr indent="-228600" lvl="1" marL="548640" rtl="0" algn="l">
              <a:lnSpc>
                <a:spcPct val="100000"/>
              </a:lnSpc>
              <a:spcBef>
                <a:spcPts val="0"/>
              </a:spcBef>
              <a:spcAft>
                <a:spcPts val="0"/>
              </a:spcAft>
              <a:buClr>
                <a:srgbClr val="080808"/>
              </a:buClr>
              <a:buSzPts val="1800"/>
              <a:buFont typeface="Noto Sans Symbols"/>
              <a:buChar char="🡪"/>
            </a:pPr>
            <a:r>
              <a:rPr lang="en-US" sz="1800">
                <a:solidFill>
                  <a:srgbClr val="080808"/>
                </a:solidFill>
                <a:latin typeface="Calibri"/>
                <a:ea typeface="Calibri"/>
                <a:cs typeface="Calibri"/>
                <a:sym typeface="Calibri"/>
              </a:rPr>
              <a:t>Site / Systems Selection</a:t>
            </a:r>
            <a:endParaRPr sz="1800">
              <a:solidFill>
                <a:srgbClr val="080808"/>
              </a:solidFill>
              <a:latin typeface="Calibri"/>
              <a:ea typeface="Calibri"/>
              <a:cs typeface="Calibri"/>
              <a:sym typeface="Calibri"/>
            </a:endParaRPr>
          </a:p>
          <a:p>
            <a:pPr indent="-228600" lvl="1" marL="548640" rtl="0" algn="l">
              <a:lnSpc>
                <a:spcPct val="100000"/>
              </a:lnSpc>
              <a:spcBef>
                <a:spcPts val="0"/>
              </a:spcBef>
              <a:spcAft>
                <a:spcPts val="0"/>
              </a:spcAft>
              <a:buClr>
                <a:srgbClr val="080808"/>
              </a:buClr>
              <a:buSzPts val="1800"/>
              <a:buFont typeface="Noto Sans Symbols"/>
              <a:buChar char="🡪"/>
            </a:pPr>
            <a:r>
              <a:rPr lang="en-US" sz="1800">
                <a:solidFill>
                  <a:srgbClr val="080808"/>
                </a:solidFill>
                <a:latin typeface="Calibri"/>
                <a:ea typeface="Calibri"/>
                <a:cs typeface="Calibri"/>
                <a:sym typeface="Calibri"/>
              </a:rPr>
              <a:t>Scientific method</a:t>
            </a:r>
            <a:endParaRPr sz="1800">
              <a:solidFill>
                <a:srgbClr val="080808"/>
              </a:solidFill>
              <a:latin typeface="Calibri"/>
              <a:ea typeface="Calibri"/>
              <a:cs typeface="Calibri"/>
              <a:sym typeface="Calibri"/>
            </a:endParaRPr>
          </a:p>
          <a:p>
            <a:pPr indent="-228600" lvl="1" marL="548640" rtl="0" algn="l">
              <a:lnSpc>
                <a:spcPct val="100000"/>
              </a:lnSpc>
              <a:spcBef>
                <a:spcPts val="0"/>
              </a:spcBef>
              <a:spcAft>
                <a:spcPts val="0"/>
              </a:spcAft>
              <a:buClr>
                <a:srgbClr val="080808"/>
              </a:buClr>
              <a:buSzPts val="1800"/>
              <a:buFont typeface="Noto Sans Symbols"/>
              <a:buChar char="🡪"/>
            </a:pPr>
            <a:r>
              <a:rPr lang="en-US" sz="1800">
                <a:solidFill>
                  <a:srgbClr val="080808"/>
                </a:solidFill>
                <a:latin typeface="Calibri"/>
                <a:ea typeface="Calibri"/>
                <a:cs typeface="Calibri"/>
                <a:sym typeface="Calibri"/>
              </a:rPr>
              <a:t>Focus on Batch 3 models</a:t>
            </a:r>
            <a:endParaRPr/>
          </a:p>
          <a:p>
            <a:pPr indent="-228600" lvl="1" marL="548640" rtl="0" algn="l">
              <a:lnSpc>
                <a:spcPct val="100000"/>
              </a:lnSpc>
              <a:spcBef>
                <a:spcPts val="0"/>
              </a:spcBef>
              <a:spcAft>
                <a:spcPts val="0"/>
              </a:spcAft>
              <a:buClr>
                <a:srgbClr val="080808"/>
              </a:buClr>
              <a:buSzPts val="1800"/>
              <a:buFont typeface="Noto Sans Symbols"/>
              <a:buChar char="🡪"/>
            </a:pPr>
            <a:r>
              <a:rPr lang="en-US" sz="1800">
                <a:solidFill>
                  <a:srgbClr val="080808"/>
                </a:solidFill>
                <a:latin typeface="Calibri"/>
                <a:ea typeface="Calibri"/>
                <a:cs typeface="Calibri"/>
                <a:sym typeface="Calibri"/>
              </a:rPr>
              <a:t>Assumptions</a:t>
            </a:r>
            <a:endParaRPr/>
          </a:p>
          <a:p>
            <a:pPr indent="0" lvl="0" marL="0" rtl="0" algn="l">
              <a:lnSpc>
                <a:spcPct val="120000"/>
              </a:lnSpc>
              <a:spcBef>
                <a:spcPts val="0"/>
              </a:spcBef>
              <a:spcAft>
                <a:spcPts val="0"/>
              </a:spcAft>
              <a:buClr>
                <a:schemeClr val="dk1"/>
              </a:buClr>
              <a:buSzPts val="2000"/>
              <a:buNone/>
            </a:pPr>
            <a:r>
              <a:t/>
            </a:r>
            <a:endParaRPr b="1" sz="2000">
              <a:latin typeface="Calibri"/>
              <a:ea typeface="Calibri"/>
              <a:cs typeface="Calibri"/>
              <a:sym typeface="Calibri"/>
            </a:endParaRPr>
          </a:p>
          <a:p>
            <a:pPr indent="-228600" lvl="0" marL="228600" rtl="0" algn="l">
              <a:lnSpc>
                <a:spcPct val="120000"/>
              </a:lnSpc>
              <a:spcBef>
                <a:spcPts val="0"/>
              </a:spcBef>
              <a:spcAft>
                <a:spcPts val="0"/>
              </a:spcAft>
              <a:buClr>
                <a:schemeClr val="dk1"/>
              </a:buClr>
              <a:buSzPts val="2000"/>
              <a:buChar char="•"/>
            </a:pPr>
            <a:r>
              <a:rPr b="1" lang="en-US" sz="2000">
                <a:latin typeface="Calibri"/>
                <a:ea typeface="Calibri"/>
                <a:cs typeface="Calibri"/>
                <a:sym typeface="Calibri"/>
              </a:rPr>
              <a:t>Case studies</a:t>
            </a:r>
            <a:endParaRPr/>
          </a:p>
          <a:p>
            <a:pPr indent="0" lvl="0" marL="0" rtl="0" algn="l">
              <a:lnSpc>
                <a:spcPct val="120000"/>
              </a:lnSpc>
              <a:spcBef>
                <a:spcPts val="0"/>
              </a:spcBef>
              <a:spcAft>
                <a:spcPts val="0"/>
              </a:spcAft>
              <a:buClr>
                <a:schemeClr val="dk1"/>
              </a:buClr>
              <a:buSzPts val="2000"/>
              <a:buNone/>
            </a:pPr>
            <a:r>
              <a:t/>
            </a:r>
            <a:endParaRPr b="1" sz="2000">
              <a:latin typeface="Calibri"/>
              <a:ea typeface="Calibri"/>
              <a:cs typeface="Calibri"/>
              <a:sym typeface="Calibri"/>
            </a:endParaRPr>
          </a:p>
          <a:p>
            <a:pPr indent="-87313" lvl="0" marL="214313" marR="0" rtl="0" algn="l">
              <a:lnSpc>
                <a:spcPct val="100000"/>
              </a:lnSpc>
              <a:spcBef>
                <a:spcPts val="0"/>
              </a:spcBef>
              <a:spcAft>
                <a:spcPts val="0"/>
              </a:spcAft>
              <a:buClr>
                <a:schemeClr val="dk1"/>
              </a:buClr>
              <a:buSzPts val="2000"/>
              <a:buFont typeface="Arial"/>
              <a:buNone/>
            </a:pPr>
            <a:r>
              <a:t/>
            </a:r>
            <a:endParaRPr b="1" i="0" sz="2000" u="none" cap="none" strike="noStrike">
              <a:solidFill>
                <a:srgbClr val="080808"/>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266F8B"/>
              </a:solidFill>
              <a:latin typeface="Calibri"/>
              <a:ea typeface="Calibri"/>
              <a:cs typeface="Calibri"/>
              <a:sym typeface="Calibri"/>
            </a:endParaRPr>
          </a:p>
        </p:txBody>
      </p:sp>
      <p:sp>
        <p:nvSpPr>
          <p:cNvPr id="625" name="Google Shape;625;p16"/>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5/4/2023</a:t>
            </a:r>
            <a:endParaRPr b="0" i="0" sz="900" u="none" cap="none" strike="noStrike">
              <a:solidFill>
                <a:srgbClr val="000000"/>
              </a:solidFill>
              <a:latin typeface="Arial"/>
              <a:ea typeface="Arial"/>
              <a:cs typeface="Arial"/>
              <a:sym typeface="Arial"/>
            </a:endParaRPr>
          </a:p>
        </p:txBody>
      </p:sp>
      <p:sp>
        <p:nvSpPr>
          <p:cNvPr id="626" name="Google Shape;626;p16"/>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27" name="Google Shape;627;p16"/>
          <p:cNvSpPr txBox="1"/>
          <p:nvPr>
            <p:ph idx="12" type="sldNum"/>
          </p:nvPr>
        </p:nvSpPr>
        <p:spPr>
          <a:xfrm>
            <a:off x="11401301" y="6425485"/>
            <a:ext cx="61569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000000"/>
                </a:solidFill>
                <a:latin typeface="Arial"/>
                <a:ea typeface="Arial"/>
                <a:cs typeface="Arial"/>
                <a:sym typeface="Arial"/>
              </a:rPr>
              <a:t>‹#›</a:t>
            </a:fld>
            <a:endParaRPr b="1" i="0" sz="1600" u="none" cap="none" strike="noStrike">
              <a:solidFill>
                <a:srgbClr val="000000"/>
              </a:solidFill>
              <a:latin typeface="Arial"/>
              <a:ea typeface="Arial"/>
              <a:cs typeface="Arial"/>
              <a:sym typeface="Arial"/>
            </a:endParaRPr>
          </a:p>
        </p:txBody>
      </p:sp>
      <p:sp>
        <p:nvSpPr>
          <p:cNvPr id="628" name="Google Shape;628;p16"/>
          <p:cNvSpPr/>
          <p:nvPr/>
        </p:nvSpPr>
        <p:spPr>
          <a:xfrm>
            <a:off x="8917321" y="1269448"/>
            <a:ext cx="2266255" cy="1880058"/>
          </a:xfrm>
          <a:prstGeom prst="triangle">
            <a:avLst>
              <a:gd fmla="val 50236" name="adj"/>
            </a:avLst>
          </a:prstGeom>
          <a:solidFill>
            <a:srgbClr val="EE7D31"/>
          </a:solidFill>
          <a:ln>
            <a:noFill/>
          </a:ln>
          <a:effectLst>
            <a:outerShdw blurRad="40000" rotWithShape="0" dir="5400000" dist="23000">
              <a:srgbClr val="808080">
                <a:alpha val="3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Open Sans"/>
              <a:buNone/>
            </a:pPr>
            <a:r>
              <a:rPr b="0" i="0" lang="en-US" sz="1100" u="none" cap="none" strike="noStrike">
                <a:solidFill>
                  <a:srgbClr val="FFFFFF"/>
                </a:solidFill>
                <a:latin typeface="Open Sans"/>
                <a:ea typeface="Open Sans"/>
                <a:cs typeface="Open Sans"/>
                <a:sym typeface="Open Sans"/>
              </a:rPr>
              <a:t>Technical  Quant (Field And Lab Results)</a:t>
            </a:r>
            <a:endParaRPr/>
          </a:p>
          <a:p>
            <a:pPr indent="0" lvl="0" marL="0" marR="0" rtl="0" algn="ctr">
              <a:lnSpc>
                <a:spcPct val="100000"/>
              </a:lnSpc>
              <a:spcBef>
                <a:spcPts val="0"/>
              </a:spcBef>
              <a:spcAft>
                <a:spcPts val="0"/>
              </a:spcAft>
              <a:buClr>
                <a:schemeClr val="dk1"/>
              </a:buClr>
              <a:buSzPts val="1100"/>
              <a:buFont typeface="Arial"/>
              <a:buNone/>
            </a:pPr>
            <a:r>
              <a:t/>
            </a:r>
            <a:endParaRPr b="0" i="0" sz="11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1100"/>
              <a:buFont typeface="Arial"/>
              <a:buNone/>
            </a:pPr>
            <a:r>
              <a:t/>
            </a:r>
            <a:endParaRPr b="0" i="0" sz="11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1100"/>
              <a:buFont typeface="Arial"/>
              <a:buNone/>
            </a:pPr>
            <a:r>
              <a:t/>
            </a:r>
            <a:endParaRPr b="0" i="0" sz="11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ts val="1100"/>
              <a:buFont typeface="Open Sans"/>
              <a:buNone/>
            </a:pPr>
            <a:r>
              <a:rPr b="0" i="0" lang="en-US" sz="1100" u="none" cap="none" strike="noStrike">
                <a:solidFill>
                  <a:srgbClr val="FFFFFF"/>
                </a:solidFill>
                <a:latin typeface="Open Sans"/>
                <a:ea typeface="Open Sans"/>
                <a:cs typeface="Open Sans"/>
                <a:sym typeface="Open Sans"/>
              </a:rPr>
              <a:t>)</a:t>
            </a:r>
            <a:endParaRPr b="0" i="0" sz="1100" u="none" cap="none" strike="noStrike">
              <a:solidFill>
                <a:srgbClr val="FFFFFF"/>
              </a:solidFill>
              <a:latin typeface="Open Sans"/>
              <a:ea typeface="Open Sans"/>
              <a:cs typeface="Open Sans"/>
              <a:sym typeface="Open Sans"/>
            </a:endParaRPr>
          </a:p>
        </p:txBody>
      </p:sp>
      <p:sp>
        <p:nvSpPr>
          <p:cNvPr id="629" name="Google Shape;629;p16"/>
          <p:cNvSpPr/>
          <p:nvPr/>
        </p:nvSpPr>
        <p:spPr>
          <a:xfrm>
            <a:off x="7787855" y="3170209"/>
            <a:ext cx="2200533" cy="1796672"/>
          </a:xfrm>
          <a:prstGeom prst="triangle">
            <a:avLst>
              <a:gd fmla="val 51331" name="adj"/>
            </a:avLst>
          </a:prstGeom>
          <a:solidFill>
            <a:srgbClr val="C00000"/>
          </a:solidFill>
          <a:ln>
            <a:noFill/>
          </a:ln>
          <a:effectLst>
            <a:outerShdw blurRad="40000" rotWithShape="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Open Sans"/>
              <a:buNone/>
            </a:pPr>
            <a:r>
              <a:rPr b="0" i="0" lang="en-US" sz="1100" u="none" cap="none" strike="noStrike">
                <a:solidFill>
                  <a:srgbClr val="FFFFFF"/>
                </a:solidFill>
                <a:latin typeface="Open Sans"/>
                <a:ea typeface="Open Sans"/>
                <a:cs typeface="Open Sans"/>
                <a:sym typeface="Open Sans"/>
              </a:rPr>
              <a:t>Qual </a:t>
            </a:r>
            <a:endParaRPr b="0" i="0" sz="11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ts val="1100"/>
              <a:buFont typeface="Open Sans"/>
              <a:buNone/>
            </a:pPr>
            <a:r>
              <a:rPr b="0" i="0" lang="en-US" sz="1100" u="none" cap="none" strike="noStrike">
                <a:solidFill>
                  <a:srgbClr val="FFFFFF"/>
                </a:solidFill>
                <a:latin typeface="Open Sans"/>
                <a:ea typeface="Open Sans"/>
                <a:cs typeface="Open Sans"/>
                <a:sym typeface="Open Sans"/>
              </a:rPr>
              <a:t>(Kiis, Fgd)</a:t>
            </a:r>
            <a:endParaRPr b="0" i="0" sz="1100" u="none" cap="none" strike="noStrike">
              <a:solidFill>
                <a:srgbClr val="FFFFFF"/>
              </a:solidFill>
              <a:latin typeface="Open Sans"/>
              <a:ea typeface="Open Sans"/>
              <a:cs typeface="Open Sans"/>
              <a:sym typeface="Open Sans"/>
            </a:endParaRPr>
          </a:p>
        </p:txBody>
      </p:sp>
      <p:sp>
        <p:nvSpPr>
          <p:cNvPr id="630" name="Google Shape;630;p16"/>
          <p:cNvSpPr/>
          <p:nvPr/>
        </p:nvSpPr>
        <p:spPr>
          <a:xfrm>
            <a:off x="9948472" y="3170361"/>
            <a:ext cx="2224197" cy="1796524"/>
          </a:xfrm>
          <a:prstGeom prst="triangle">
            <a:avLst>
              <a:gd fmla="val 54402" name="adj"/>
            </a:avLst>
          </a:prstGeom>
          <a:solidFill>
            <a:srgbClr val="0C151A"/>
          </a:solidFill>
          <a:ln>
            <a:noFill/>
          </a:ln>
          <a:effectLst>
            <a:outerShdw blurRad="40000" rotWithShape="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Open Sans"/>
              <a:buNone/>
            </a:pPr>
            <a:r>
              <a:rPr b="0" i="0" lang="en-US" sz="1100" u="none" cap="none" strike="noStrike">
                <a:solidFill>
                  <a:srgbClr val="FFFFFF"/>
                </a:solidFill>
                <a:latin typeface="Open Sans"/>
                <a:ea typeface="Open Sans"/>
                <a:cs typeface="Open Sans"/>
                <a:sym typeface="Open Sans"/>
              </a:rPr>
              <a:t>Secondary Sources (Reports, Monitoring Data)</a:t>
            </a:r>
            <a:endParaRPr b="0" i="0" sz="1100" u="none" cap="none" strike="noStrike">
              <a:solidFill>
                <a:srgbClr val="FFFFFF"/>
              </a:solidFill>
              <a:latin typeface="Open Sans"/>
              <a:ea typeface="Open Sans"/>
              <a:cs typeface="Open Sans"/>
              <a:sym typeface="Open Sans"/>
            </a:endParaRPr>
          </a:p>
        </p:txBody>
      </p:sp>
      <p:sp>
        <p:nvSpPr>
          <p:cNvPr id="631" name="Google Shape;631;p16"/>
          <p:cNvSpPr/>
          <p:nvPr/>
        </p:nvSpPr>
        <p:spPr>
          <a:xfrm>
            <a:off x="8920776" y="5013652"/>
            <a:ext cx="2200533" cy="1770446"/>
          </a:xfrm>
          <a:prstGeom prst="flowChartMerge">
            <a:avLst/>
          </a:prstGeom>
          <a:solidFill>
            <a:srgbClr val="FFC001"/>
          </a:solidFill>
          <a:ln>
            <a:noFill/>
          </a:ln>
          <a:effectLst>
            <a:outerShdw blurRad="40000" rotWithShape="0" dir="5400000" dist="23000">
              <a:srgbClr val="808080">
                <a:alpha val="3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t/>
            </a:r>
            <a:endParaRPr b="0" i="0" sz="11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1100"/>
              <a:buFont typeface="Arial"/>
              <a:buNone/>
            </a:pPr>
            <a:r>
              <a:t/>
            </a:r>
            <a:endParaRPr b="0" i="0" sz="11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100"/>
              <a:buFont typeface="Open Sans"/>
              <a:buNone/>
            </a:pPr>
            <a:r>
              <a:rPr b="0" i="0" lang="en-US" sz="1100" u="none" cap="none" strike="noStrike">
                <a:solidFill>
                  <a:srgbClr val="000000"/>
                </a:solidFill>
                <a:latin typeface="Open Sans"/>
                <a:ea typeface="Open Sans"/>
                <a:cs typeface="Open Sans"/>
                <a:sym typeface="Open Sans"/>
              </a:rPr>
              <a:t>Case Studies Bekaa 🡪 ITS Akkar🡪 Host</a:t>
            </a:r>
            <a:endParaRPr b="0" i="0" sz="11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1100"/>
              <a:buFont typeface="Arial"/>
              <a:buNone/>
            </a:pPr>
            <a:r>
              <a:t/>
            </a:r>
            <a:endParaRPr b="0" i="0" sz="11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1100"/>
              <a:buFont typeface="Arial"/>
              <a:buNone/>
            </a:pPr>
            <a:r>
              <a:t/>
            </a:r>
            <a:endParaRPr b="0" i="0" sz="11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1100"/>
              <a:buFont typeface="Arial"/>
              <a:buNone/>
            </a:pPr>
            <a:r>
              <a:t/>
            </a:r>
            <a:endParaRPr b="0" i="0" sz="1100" u="none" cap="none" strike="noStrike">
              <a:solidFill>
                <a:srgbClr val="FFFFFF"/>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17"/>
          <p:cNvSpPr txBox="1"/>
          <p:nvPr>
            <p:ph type="title"/>
          </p:nvPr>
        </p:nvSpPr>
        <p:spPr>
          <a:xfrm>
            <a:off x="1066801" y="748344"/>
            <a:ext cx="8824885" cy="9536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Arial"/>
              <a:buNone/>
            </a:pPr>
            <a:r>
              <a:rPr lang="en-US"/>
              <a:t>Relevance </a:t>
            </a:r>
            <a:endParaRPr/>
          </a:p>
        </p:txBody>
      </p:sp>
      <p:sp>
        <p:nvSpPr>
          <p:cNvPr id="637" name="Google Shape;637;p17"/>
          <p:cNvSpPr txBox="1"/>
          <p:nvPr>
            <p:ph idx="1" type="body"/>
          </p:nvPr>
        </p:nvSpPr>
        <p:spPr>
          <a:xfrm>
            <a:off x="1069849" y="1810870"/>
            <a:ext cx="9815865" cy="4042021"/>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just">
              <a:lnSpc>
                <a:spcPct val="120000"/>
              </a:lnSpc>
              <a:spcBef>
                <a:spcPts val="0"/>
              </a:spcBef>
              <a:spcAft>
                <a:spcPts val="0"/>
              </a:spcAft>
              <a:buClr>
                <a:srgbClr val="000000"/>
              </a:buClr>
              <a:buSzPct val="100000"/>
              <a:buFont typeface="Noto Sans Symbols"/>
              <a:buChar char="∙"/>
            </a:pPr>
            <a:r>
              <a:rPr lang="en-US">
                <a:solidFill>
                  <a:srgbClr val="000000"/>
                </a:solidFill>
                <a:latin typeface="Calibri"/>
                <a:ea typeface="Calibri"/>
                <a:cs typeface="Calibri"/>
                <a:sym typeface="Calibri"/>
              </a:rPr>
              <a:t>DEWATS technologies based on established references (e.g., BORDA) &amp; customized &amp; streamlined through extensive trials of various combinations </a:t>
            </a:r>
            <a:r>
              <a:rPr lang="en-US">
                <a:latin typeface="Calibri"/>
                <a:ea typeface="Calibri"/>
                <a:cs typeface="Calibri"/>
                <a:sym typeface="Calibri"/>
              </a:rPr>
              <a:t>meeting critical needs of refugees and host communities in Lebanon, </a:t>
            </a:r>
            <a:endParaRPr>
              <a:solidFill>
                <a:srgbClr val="000000"/>
              </a:solidFill>
              <a:latin typeface="Calibri"/>
              <a:ea typeface="Calibri"/>
              <a:cs typeface="Calibri"/>
              <a:sym typeface="Calibri"/>
            </a:endParaRPr>
          </a:p>
          <a:p>
            <a:pPr indent="-342900" lvl="0" marL="342900" rtl="0" algn="just">
              <a:lnSpc>
                <a:spcPct val="120000"/>
              </a:lnSpc>
              <a:spcBef>
                <a:spcPts val="1000"/>
              </a:spcBef>
              <a:spcAft>
                <a:spcPts val="0"/>
              </a:spcAft>
              <a:buClr>
                <a:schemeClr val="dk1"/>
              </a:buClr>
              <a:buSzPct val="100000"/>
              <a:buFont typeface="Noto Sans Symbols"/>
              <a:buChar char="∙"/>
            </a:pPr>
            <a:r>
              <a:rPr lang="en-US" sz="1800">
                <a:latin typeface="Calibri"/>
                <a:ea typeface="Calibri"/>
                <a:cs typeface="Calibri"/>
                <a:sym typeface="Calibri"/>
              </a:rPr>
              <a:t>Highly relevant</a:t>
            </a:r>
            <a:r>
              <a:rPr lang="en-US">
                <a:latin typeface="Calibri"/>
                <a:ea typeface="Calibri"/>
                <a:cs typeface="Calibri"/>
                <a:sym typeface="Calibri"/>
              </a:rPr>
              <a:t> for:</a:t>
            </a:r>
            <a:endParaRPr sz="1800">
              <a:latin typeface="Calibri"/>
              <a:ea typeface="Calibri"/>
              <a:cs typeface="Calibri"/>
              <a:sym typeface="Calibri"/>
            </a:endParaRPr>
          </a:p>
          <a:p>
            <a:pPr indent="-228631" lvl="1" marL="548640" rtl="0" algn="just">
              <a:lnSpc>
                <a:spcPct val="120000"/>
              </a:lnSpc>
              <a:spcBef>
                <a:spcPts val="500"/>
              </a:spcBef>
              <a:spcAft>
                <a:spcPts val="0"/>
              </a:spcAft>
              <a:buClr>
                <a:schemeClr val="dk1"/>
              </a:buClr>
              <a:buSzPct val="100000"/>
              <a:buChar char="–"/>
            </a:pPr>
            <a:r>
              <a:rPr lang="en-US" sz="1500">
                <a:latin typeface="Calibri"/>
                <a:ea typeface="Calibri"/>
                <a:cs typeface="Calibri"/>
                <a:sym typeface="Calibri"/>
              </a:rPr>
              <a:t>Environmental needs: potential for large pollution reduction + associated env &amp; health costs</a:t>
            </a:r>
            <a:endParaRPr/>
          </a:p>
          <a:p>
            <a:pPr indent="-228631" lvl="1" marL="548640" rtl="0" algn="just">
              <a:lnSpc>
                <a:spcPct val="120000"/>
              </a:lnSpc>
              <a:spcBef>
                <a:spcPts val="500"/>
              </a:spcBef>
              <a:spcAft>
                <a:spcPts val="0"/>
              </a:spcAft>
              <a:buClr>
                <a:schemeClr val="dk1"/>
              </a:buClr>
              <a:buSzPct val="100000"/>
              <a:buChar char="–"/>
            </a:pPr>
            <a:r>
              <a:rPr lang="en-US" sz="1500">
                <a:latin typeface="Calibri"/>
                <a:ea typeface="Calibri"/>
                <a:cs typeface="Calibri"/>
                <a:sym typeface="Calibri"/>
              </a:rPr>
              <a:t>diversity of Lebanese contexts &amp; variability </a:t>
            </a:r>
            <a:r>
              <a:rPr lang="en-US" sz="1500">
                <a:solidFill>
                  <a:srgbClr val="000000"/>
                </a:solidFill>
                <a:latin typeface="Calibri"/>
                <a:ea typeface="Calibri"/>
                <a:cs typeface="Calibri"/>
                <a:sym typeface="Calibri"/>
              </a:rPr>
              <a:t>(climatic, geographic, environ, economic, etc.)</a:t>
            </a:r>
            <a:endParaRPr sz="1500">
              <a:latin typeface="Calibri"/>
              <a:ea typeface="Calibri"/>
              <a:cs typeface="Calibri"/>
              <a:sym typeface="Calibri"/>
            </a:endParaRPr>
          </a:p>
          <a:p>
            <a:pPr indent="-228631" lvl="1" marL="548640" rtl="0" algn="just">
              <a:lnSpc>
                <a:spcPct val="120000"/>
              </a:lnSpc>
              <a:spcBef>
                <a:spcPts val="500"/>
              </a:spcBef>
              <a:spcAft>
                <a:spcPts val="0"/>
              </a:spcAft>
              <a:buClr>
                <a:schemeClr val="dk1"/>
              </a:buClr>
              <a:buSzPct val="100000"/>
              <a:buChar char="–"/>
            </a:pPr>
            <a:r>
              <a:rPr lang="en-US" sz="1500">
                <a:latin typeface="Calibri"/>
                <a:ea typeface="Calibri"/>
                <a:cs typeface="Calibri"/>
                <a:sym typeface="Calibri"/>
              </a:rPr>
              <a:t>for WASH intern’l / nat’l community 🡪 reports on desludging services &amp; costs can potentially be reduced (roi to yet be determined - market impasse) + timely in terms of knowledge / sector growth</a:t>
            </a:r>
            <a:endParaRPr/>
          </a:p>
          <a:p>
            <a:pPr indent="-228631" lvl="1" marL="548640" rtl="0" algn="just">
              <a:lnSpc>
                <a:spcPct val="120000"/>
              </a:lnSpc>
              <a:spcBef>
                <a:spcPts val="500"/>
              </a:spcBef>
              <a:spcAft>
                <a:spcPts val="0"/>
              </a:spcAft>
              <a:buClr>
                <a:schemeClr val="dk1"/>
              </a:buClr>
              <a:buSzPct val="100000"/>
              <a:buChar char="–"/>
            </a:pPr>
            <a:r>
              <a:rPr lang="en-US" sz="1500">
                <a:latin typeface="Calibri"/>
                <a:ea typeface="Calibri"/>
                <a:cs typeface="Calibri"/>
                <a:sym typeface="Calibri"/>
              </a:rPr>
              <a:t>national policies: mobility / performance= temporary context, policy alignment, for host communities, </a:t>
            </a:r>
            <a:endParaRPr sz="1500">
              <a:latin typeface="Calibri"/>
              <a:ea typeface="Calibri"/>
              <a:cs typeface="Calibri"/>
              <a:sym typeface="Calibri"/>
            </a:endParaRPr>
          </a:p>
          <a:p>
            <a:pPr indent="-228631" lvl="1" marL="548640" rtl="0" algn="just">
              <a:lnSpc>
                <a:spcPct val="120000"/>
              </a:lnSpc>
              <a:spcBef>
                <a:spcPts val="500"/>
              </a:spcBef>
              <a:spcAft>
                <a:spcPts val="0"/>
              </a:spcAft>
              <a:buClr>
                <a:schemeClr val="dk1"/>
              </a:buClr>
              <a:buSzPct val="100000"/>
              <a:buChar char="–"/>
            </a:pPr>
            <a:r>
              <a:rPr lang="en-US" sz="1500">
                <a:latin typeface="Calibri"/>
                <a:ea typeface="Calibri"/>
                <a:cs typeface="Calibri"/>
                <a:sym typeface="Calibri"/>
              </a:rPr>
              <a:t>Local market (available material)</a:t>
            </a:r>
            <a:endParaRPr/>
          </a:p>
          <a:p>
            <a:pPr indent="-228600" lvl="0" marL="228600" rtl="0" algn="just">
              <a:lnSpc>
                <a:spcPct val="120000"/>
              </a:lnSpc>
              <a:spcBef>
                <a:spcPts val="1000"/>
              </a:spcBef>
              <a:spcAft>
                <a:spcPts val="0"/>
              </a:spcAft>
              <a:buClr>
                <a:schemeClr val="dk1"/>
              </a:buClr>
              <a:buSzPct val="100000"/>
              <a:buChar char="•"/>
            </a:pPr>
            <a:r>
              <a:rPr lang="en-US">
                <a:latin typeface="Calibri"/>
                <a:ea typeface="Calibri"/>
                <a:cs typeface="Calibri"/>
                <a:sym typeface="Calibri"/>
              </a:rPr>
              <a:t>Nevertheless, challenges faced when rolled out due to emerging issues &amp; conflicting interests (landlord, MDC, refugee engagement)</a:t>
            </a:r>
            <a:endParaRPr/>
          </a:p>
          <a:p>
            <a:pPr indent="0" lvl="1" marL="320040" rtl="0" algn="just">
              <a:lnSpc>
                <a:spcPct val="120000"/>
              </a:lnSpc>
              <a:spcBef>
                <a:spcPts val="500"/>
              </a:spcBef>
              <a:spcAft>
                <a:spcPts val="0"/>
              </a:spcAft>
              <a:buClr>
                <a:schemeClr val="dk1"/>
              </a:buClr>
              <a:buSzPct val="100000"/>
              <a:buNone/>
            </a:pPr>
            <a:r>
              <a:t/>
            </a:r>
            <a:endParaRPr sz="1500">
              <a:latin typeface="Calibri"/>
              <a:ea typeface="Calibri"/>
              <a:cs typeface="Calibri"/>
              <a:sym typeface="Calibri"/>
            </a:endParaRPr>
          </a:p>
        </p:txBody>
      </p:sp>
      <p:sp>
        <p:nvSpPr>
          <p:cNvPr id="638" name="Google Shape;638;p17"/>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5/4/2023</a:t>
            </a:r>
            <a:endParaRPr b="0" i="0" sz="900" u="none" cap="none" strike="noStrike">
              <a:solidFill>
                <a:srgbClr val="000000"/>
              </a:solidFill>
              <a:latin typeface="Arial"/>
              <a:ea typeface="Arial"/>
              <a:cs typeface="Arial"/>
              <a:sym typeface="Arial"/>
            </a:endParaRPr>
          </a:p>
        </p:txBody>
      </p:sp>
      <p:sp>
        <p:nvSpPr>
          <p:cNvPr id="639" name="Google Shape;639;p17"/>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40" name="Google Shape;640;p17"/>
          <p:cNvSpPr txBox="1"/>
          <p:nvPr>
            <p:ph idx="12" type="sldNum"/>
          </p:nvPr>
        </p:nvSpPr>
        <p:spPr>
          <a:xfrm>
            <a:off x="11401301" y="6425485"/>
            <a:ext cx="61569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000000"/>
                </a:solidFill>
                <a:latin typeface="Arial"/>
                <a:ea typeface="Arial"/>
                <a:cs typeface="Arial"/>
                <a:sym typeface="Arial"/>
              </a:rPr>
              <a:t>‹#›</a:t>
            </a:fld>
            <a:endParaRPr b="1"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7">
                                            <p:txEl>
                                              <p:pRg end="0" st="0"/>
                                            </p:txEl>
                                          </p:spTgt>
                                        </p:tgtEl>
                                        <p:attrNameLst>
                                          <p:attrName>style.visibility</p:attrName>
                                        </p:attrNameLst>
                                      </p:cBhvr>
                                      <p:to>
                                        <p:strVal val="visible"/>
                                      </p:to>
                                    </p:set>
                                    <p:anim calcmode="lin" valueType="num">
                                      <p:cBhvr additive="base">
                                        <p:cTn dur="500"/>
                                        <p:tgtEl>
                                          <p:spTgt spid="63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7">
                                            <p:txEl>
                                              <p:pRg end="1" st="1"/>
                                            </p:txEl>
                                          </p:spTgt>
                                        </p:tgtEl>
                                        <p:attrNameLst>
                                          <p:attrName>style.visibility</p:attrName>
                                        </p:attrNameLst>
                                      </p:cBhvr>
                                      <p:to>
                                        <p:strVal val="visible"/>
                                      </p:to>
                                    </p:set>
                                    <p:anim calcmode="lin" valueType="num">
                                      <p:cBhvr additive="base">
                                        <p:cTn dur="500"/>
                                        <p:tgtEl>
                                          <p:spTgt spid="63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7">
                                            <p:txEl>
                                              <p:pRg end="2" st="2"/>
                                            </p:txEl>
                                          </p:spTgt>
                                        </p:tgtEl>
                                        <p:attrNameLst>
                                          <p:attrName>style.visibility</p:attrName>
                                        </p:attrNameLst>
                                      </p:cBhvr>
                                      <p:to>
                                        <p:strVal val="visible"/>
                                      </p:to>
                                    </p:set>
                                    <p:anim calcmode="lin" valueType="num">
                                      <p:cBhvr additive="base">
                                        <p:cTn dur="500"/>
                                        <p:tgtEl>
                                          <p:spTgt spid="63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7">
                                            <p:txEl>
                                              <p:pRg end="3" st="3"/>
                                            </p:txEl>
                                          </p:spTgt>
                                        </p:tgtEl>
                                        <p:attrNameLst>
                                          <p:attrName>style.visibility</p:attrName>
                                        </p:attrNameLst>
                                      </p:cBhvr>
                                      <p:to>
                                        <p:strVal val="visible"/>
                                      </p:to>
                                    </p:set>
                                    <p:anim calcmode="lin" valueType="num">
                                      <p:cBhvr additive="base">
                                        <p:cTn dur="500"/>
                                        <p:tgtEl>
                                          <p:spTgt spid="637">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7">
                                            <p:txEl>
                                              <p:pRg end="4" st="4"/>
                                            </p:txEl>
                                          </p:spTgt>
                                        </p:tgtEl>
                                        <p:attrNameLst>
                                          <p:attrName>style.visibility</p:attrName>
                                        </p:attrNameLst>
                                      </p:cBhvr>
                                      <p:to>
                                        <p:strVal val="visible"/>
                                      </p:to>
                                    </p:set>
                                    <p:anim calcmode="lin" valueType="num">
                                      <p:cBhvr additive="base">
                                        <p:cTn dur="500"/>
                                        <p:tgtEl>
                                          <p:spTgt spid="637">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7">
                                            <p:txEl>
                                              <p:pRg end="5" st="5"/>
                                            </p:txEl>
                                          </p:spTgt>
                                        </p:tgtEl>
                                        <p:attrNameLst>
                                          <p:attrName>style.visibility</p:attrName>
                                        </p:attrNameLst>
                                      </p:cBhvr>
                                      <p:to>
                                        <p:strVal val="visible"/>
                                      </p:to>
                                    </p:set>
                                    <p:anim calcmode="lin" valueType="num">
                                      <p:cBhvr additive="base">
                                        <p:cTn dur="500"/>
                                        <p:tgtEl>
                                          <p:spTgt spid="637">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7">
                                            <p:txEl>
                                              <p:pRg end="6" st="6"/>
                                            </p:txEl>
                                          </p:spTgt>
                                        </p:tgtEl>
                                        <p:attrNameLst>
                                          <p:attrName>style.visibility</p:attrName>
                                        </p:attrNameLst>
                                      </p:cBhvr>
                                      <p:to>
                                        <p:strVal val="visible"/>
                                      </p:to>
                                    </p:set>
                                    <p:anim calcmode="lin" valueType="num">
                                      <p:cBhvr additive="base">
                                        <p:cTn dur="500"/>
                                        <p:tgtEl>
                                          <p:spTgt spid="637">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7">
                                            <p:txEl>
                                              <p:pRg end="7" st="7"/>
                                            </p:txEl>
                                          </p:spTgt>
                                        </p:tgtEl>
                                        <p:attrNameLst>
                                          <p:attrName>style.visibility</p:attrName>
                                        </p:attrNameLst>
                                      </p:cBhvr>
                                      <p:to>
                                        <p:strVal val="visible"/>
                                      </p:to>
                                    </p:set>
                                    <p:anim calcmode="lin" valueType="num">
                                      <p:cBhvr additive="base">
                                        <p:cTn dur="500"/>
                                        <p:tgtEl>
                                          <p:spTgt spid="637">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7">
                                            <p:txEl>
                                              <p:pRg end="8" st="8"/>
                                            </p:txEl>
                                          </p:spTgt>
                                        </p:tgtEl>
                                        <p:attrNameLst>
                                          <p:attrName>style.visibility</p:attrName>
                                        </p:attrNameLst>
                                      </p:cBhvr>
                                      <p:to>
                                        <p:strVal val="visible"/>
                                      </p:to>
                                    </p:set>
                                    <p:anim calcmode="lin" valueType="num">
                                      <p:cBhvr additive="base">
                                        <p:cTn dur="500"/>
                                        <p:tgtEl>
                                          <p:spTgt spid="637">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18"/>
          <p:cNvSpPr txBox="1"/>
          <p:nvPr>
            <p:ph type="title"/>
          </p:nvPr>
        </p:nvSpPr>
        <p:spPr>
          <a:xfrm>
            <a:off x="1069849" y="573473"/>
            <a:ext cx="8824885" cy="9536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Arial"/>
              <a:buNone/>
            </a:pPr>
            <a:r>
              <a:rPr lang="en-US"/>
              <a:t>Efficiency </a:t>
            </a:r>
            <a:endParaRPr/>
          </a:p>
        </p:txBody>
      </p:sp>
      <p:sp>
        <p:nvSpPr>
          <p:cNvPr id="646" name="Google Shape;646;p18"/>
          <p:cNvSpPr txBox="1"/>
          <p:nvPr>
            <p:ph idx="1" type="body"/>
          </p:nvPr>
        </p:nvSpPr>
        <p:spPr>
          <a:xfrm>
            <a:off x="1072898" y="1701314"/>
            <a:ext cx="9029046" cy="4325750"/>
          </a:xfrm>
          <a:prstGeom prst="rect">
            <a:avLst/>
          </a:prstGeom>
          <a:noFill/>
          <a:ln>
            <a:noFill/>
          </a:ln>
        </p:spPr>
        <p:txBody>
          <a:bodyPr anchorCtr="0" anchor="t" bIns="45700" lIns="91425" spcFirstLastPara="1" rIns="91425" wrap="square" tIns="45700">
            <a:normAutofit/>
          </a:bodyPr>
          <a:lstStyle/>
          <a:p>
            <a:pPr indent="-342900" lvl="0" marL="342900" rtl="0" algn="just">
              <a:lnSpc>
                <a:spcPct val="12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Investments justified on technical &amp; projected scale-up / ROI potential; still iterations followed high emphasis on cost-effectiveness</a:t>
            </a:r>
            <a:endParaRPr/>
          </a:p>
          <a:p>
            <a:pPr indent="0" lvl="0" marL="0" rtl="0" algn="just">
              <a:lnSpc>
                <a:spcPct val="120000"/>
              </a:lnSpc>
              <a:spcBef>
                <a:spcPts val="1000"/>
              </a:spcBef>
              <a:spcAft>
                <a:spcPts val="0"/>
              </a:spcAft>
              <a:buClr>
                <a:schemeClr val="dk1"/>
              </a:buClr>
              <a:buSzPts val="1800"/>
              <a:buNone/>
            </a:pPr>
            <a:r>
              <a:t/>
            </a:r>
            <a:endParaRPr sz="1800">
              <a:latin typeface="Calibri"/>
              <a:ea typeface="Calibri"/>
              <a:cs typeface="Calibri"/>
              <a:sym typeface="Calibri"/>
            </a:endParaRPr>
          </a:p>
          <a:p>
            <a:pPr indent="-342900" lvl="0" marL="342900" rtl="0" algn="just">
              <a:lnSpc>
                <a:spcPct val="120000"/>
              </a:lnSpc>
              <a:spcBef>
                <a:spcPts val="1000"/>
              </a:spcBef>
              <a:spcAft>
                <a:spcPts val="0"/>
              </a:spcAft>
              <a:buClr>
                <a:schemeClr val="dk1"/>
              </a:buClr>
              <a:buSzPts val="1800"/>
              <a:buFont typeface="Noto Sans Symbols"/>
              <a:buChar char="∙"/>
            </a:pPr>
            <a:r>
              <a:rPr lang="en-US">
                <a:latin typeface="Calibri"/>
                <a:ea typeface="Calibri"/>
                <a:cs typeface="Calibri"/>
                <a:sym typeface="Calibri"/>
              </a:rPr>
              <a:t>increasingly present challenges due to deteriorating economic crisis situation, low engagement of c</a:t>
            </a:r>
            <a:r>
              <a:rPr lang="en-US" sz="1800">
                <a:latin typeface="Calibri"/>
                <a:ea typeface="Calibri"/>
                <a:cs typeface="Calibri"/>
                <a:sym typeface="Calibri"/>
              </a:rPr>
              <a:t>ommunities/beneficiaries as well as the large number of IPs (turnovers) led to some setbacks </a:t>
            </a:r>
            <a:r>
              <a:rPr lang="en-US">
                <a:solidFill>
                  <a:srgbClr val="000000"/>
                </a:solidFill>
                <a:latin typeface="Calibri"/>
                <a:ea typeface="Calibri"/>
                <a:cs typeface="Calibri"/>
                <a:sym typeface="Calibri"/>
              </a:rPr>
              <a:t>e.g. landlords, eviction rates from ITSs, vandalism, theft, disruptions in workflow / reporting channels, consumables for lab tests, etc.</a:t>
            </a:r>
            <a:endParaRPr/>
          </a:p>
          <a:p>
            <a:pPr indent="0" lvl="0" marL="0" rtl="0" algn="just">
              <a:lnSpc>
                <a:spcPct val="120000"/>
              </a:lnSpc>
              <a:spcBef>
                <a:spcPts val="1000"/>
              </a:spcBef>
              <a:spcAft>
                <a:spcPts val="0"/>
              </a:spcAft>
              <a:buClr>
                <a:schemeClr val="dk1"/>
              </a:buClr>
              <a:buSzPts val="1800"/>
              <a:buNone/>
            </a:pPr>
            <a:r>
              <a:t/>
            </a:r>
            <a:endParaRPr>
              <a:solidFill>
                <a:srgbClr val="000000"/>
              </a:solidFill>
              <a:latin typeface="Calibri"/>
              <a:ea typeface="Calibri"/>
              <a:cs typeface="Calibri"/>
              <a:sym typeface="Calibri"/>
            </a:endParaRPr>
          </a:p>
          <a:p>
            <a:pPr indent="-342900" lvl="0" marL="342900" rtl="0" algn="just">
              <a:lnSpc>
                <a:spcPct val="120000"/>
              </a:lnSpc>
              <a:spcBef>
                <a:spcPts val="1000"/>
              </a:spcBef>
              <a:spcAft>
                <a:spcPts val="0"/>
              </a:spcAft>
              <a:buClr>
                <a:schemeClr val="dk1"/>
              </a:buClr>
              <a:buSzPts val="1800"/>
              <a:buFont typeface="Noto Sans Symbols"/>
              <a:buChar char="∙"/>
            </a:pPr>
            <a:r>
              <a:rPr lang="en-US" sz="1800">
                <a:latin typeface="Calibri"/>
                <a:ea typeface="Calibri"/>
                <a:cs typeface="Calibri"/>
                <a:sym typeface="Calibri"/>
              </a:rPr>
              <a:t>PMU / IPs dedication, relative flexibility, engagement, system robustness, led to continued efficiency and resiliency throughout the unfolding multi-dimensional crisis. </a:t>
            </a:r>
            <a:endParaRPr/>
          </a:p>
          <a:p>
            <a:pPr indent="0" lvl="0" marL="0" rtl="0" algn="just">
              <a:lnSpc>
                <a:spcPct val="120000"/>
              </a:lnSpc>
              <a:spcBef>
                <a:spcPts val="1000"/>
              </a:spcBef>
              <a:spcAft>
                <a:spcPts val="0"/>
              </a:spcAft>
              <a:buClr>
                <a:schemeClr val="dk1"/>
              </a:buClr>
              <a:buSzPts val="1800"/>
              <a:buNone/>
            </a:pPr>
            <a:r>
              <a:t/>
            </a:r>
            <a:endParaRPr>
              <a:latin typeface="Calibri"/>
              <a:ea typeface="Calibri"/>
              <a:cs typeface="Calibri"/>
              <a:sym typeface="Calibri"/>
            </a:endParaRPr>
          </a:p>
        </p:txBody>
      </p:sp>
      <p:sp>
        <p:nvSpPr>
          <p:cNvPr id="647" name="Google Shape;647;p18"/>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5/4/2023</a:t>
            </a:r>
            <a:endParaRPr b="0" i="0" sz="900" u="none" cap="none" strike="noStrike">
              <a:solidFill>
                <a:srgbClr val="000000"/>
              </a:solidFill>
              <a:latin typeface="Arial"/>
              <a:ea typeface="Arial"/>
              <a:cs typeface="Arial"/>
              <a:sym typeface="Arial"/>
            </a:endParaRPr>
          </a:p>
        </p:txBody>
      </p:sp>
      <p:sp>
        <p:nvSpPr>
          <p:cNvPr id="648" name="Google Shape;648;p18"/>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49" name="Google Shape;649;p18"/>
          <p:cNvSpPr txBox="1"/>
          <p:nvPr>
            <p:ph idx="12" type="sldNum"/>
          </p:nvPr>
        </p:nvSpPr>
        <p:spPr>
          <a:xfrm>
            <a:off x="11401301" y="6425485"/>
            <a:ext cx="61569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000000"/>
                </a:solidFill>
                <a:latin typeface="Arial"/>
                <a:ea typeface="Arial"/>
                <a:cs typeface="Arial"/>
                <a:sym typeface="Arial"/>
              </a:rPr>
              <a:t>‹#›</a:t>
            </a:fld>
            <a:endParaRPr b="1"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xEl>
                                              <p:pRg end="0" st="0"/>
                                            </p:txEl>
                                          </p:spTgt>
                                        </p:tgtEl>
                                        <p:attrNameLst>
                                          <p:attrName>style.visibility</p:attrName>
                                        </p:attrNameLst>
                                      </p:cBhvr>
                                      <p:to>
                                        <p:strVal val="visible"/>
                                      </p:to>
                                    </p:set>
                                    <p:animEffect filter="fade" transition="in">
                                      <p:cBhvr>
                                        <p:cTn dur="1000"/>
                                        <p:tgtEl>
                                          <p:spTgt spid="6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xEl>
                                              <p:pRg end="1" st="1"/>
                                            </p:txEl>
                                          </p:spTgt>
                                        </p:tgtEl>
                                        <p:attrNameLst>
                                          <p:attrName>style.visibility</p:attrName>
                                        </p:attrNameLst>
                                      </p:cBhvr>
                                      <p:to>
                                        <p:strVal val="visible"/>
                                      </p:to>
                                    </p:set>
                                    <p:animEffect filter="fade" transition="in">
                                      <p:cBhvr>
                                        <p:cTn dur="1000"/>
                                        <p:tgtEl>
                                          <p:spTgt spid="6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xEl>
                                              <p:pRg end="2" st="2"/>
                                            </p:txEl>
                                          </p:spTgt>
                                        </p:tgtEl>
                                        <p:attrNameLst>
                                          <p:attrName>style.visibility</p:attrName>
                                        </p:attrNameLst>
                                      </p:cBhvr>
                                      <p:to>
                                        <p:strVal val="visible"/>
                                      </p:to>
                                    </p:set>
                                    <p:animEffect filter="fade" transition="in">
                                      <p:cBhvr>
                                        <p:cTn dur="1000"/>
                                        <p:tgtEl>
                                          <p:spTgt spid="64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xEl>
                                              <p:pRg end="3" st="3"/>
                                            </p:txEl>
                                          </p:spTgt>
                                        </p:tgtEl>
                                        <p:attrNameLst>
                                          <p:attrName>style.visibility</p:attrName>
                                        </p:attrNameLst>
                                      </p:cBhvr>
                                      <p:to>
                                        <p:strVal val="visible"/>
                                      </p:to>
                                    </p:set>
                                    <p:animEffect filter="fade" transition="in">
                                      <p:cBhvr>
                                        <p:cTn dur="1000"/>
                                        <p:tgtEl>
                                          <p:spTgt spid="64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xEl>
                                              <p:pRg end="4" st="4"/>
                                            </p:txEl>
                                          </p:spTgt>
                                        </p:tgtEl>
                                        <p:attrNameLst>
                                          <p:attrName>style.visibility</p:attrName>
                                        </p:attrNameLst>
                                      </p:cBhvr>
                                      <p:to>
                                        <p:strVal val="visible"/>
                                      </p:to>
                                    </p:set>
                                    <p:animEffect filter="fade" transition="in">
                                      <p:cBhvr>
                                        <p:cTn dur="1000"/>
                                        <p:tgtEl>
                                          <p:spTgt spid="64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xEl>
                                              <p:pRg end="5" st="5"/>
                                            </p:txEl>
                                          </p:spTgt>
                                        </p:tgtEl>
                                        <p:attrNameLst>
                                          <p:attrName>style.visibility</p:attrName>
                                        </p:attrNameLst>
                                      </p:cBhvr>
                                      <p:to>
                                        <p:strVal val="visible"/>
                                      </p:to>
                                    </p:set>
                                    <p:animEffect filter="fade" transition="in">
                                      <p:cBhvr>
                                        <p:cTn dur="1000"/>
                                        <p:tgtEl>
                                          <p:spTgt spid="64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19"/>
          <p:cNvSpPr txBox="1"/>
          <p:nvPr>
            <p:ph type="title"/>
          </p:nvPr>
        </p:nvSpPr>
        <p:spPr>
          <a:xfrm>
            <a:off x="1066801" y="456073"/>
            <a:ext cx="8824885" cy="9536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Arial"/>
              <a:buNone/>
            </a:pPr>
            <a:r>
              <a:rPr lang="en-US"/>
              <a:t>Effectiveness</a:t>
            </a:r>
            <a:endParaRPr/>
          </a:p>
        </p:txBody>
      </p:sp>
      <p:sp>
        <p:nvSpPr>
          <p:cNvPr id="655" name="Google Shape;655;p19"/>
          <p:cNvSpPr txBox="1"/>
          <p:nvPr>
            <p:ph idx="1" type="body"/>
          </p:nvPr>
        </p:nvSpPr>
        <p:spPr>
          <a:xfrm>
            <a:off x="1066801" y="1685638"/>
            <a:ext cx="9402208" cy="4325750"/>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just">
              <a:lnSpc>
                <a:spcPct val="120000"/>
              </a:lnSpc>
              <a:spcBef>
                <a:spcPts val="0"/>
              </a:spcBef>
              <a:spcAft>
                <a:spcPts val="0"/>
              </a:spcAft>
              <a:buClr>
                <a:schemeClr val="dk1"/>
              </a:buClr>
              <a:buSzPct val="100000"/>
              <a:buChar char="•"/>
            </a:pPr>
            <a:r>
              <a:rPr lang="en-US" sz="1800">
                <a:latin typeface="Calibri"/>
                <a:ea typeface="Calibri"/>
                <a:cs typeface="Calibri"/>
                <a:sym typeface="Calibri"/>
              </a:rPr>
              <a:t>DEWATS demonstrate good performance (as per international standards and guidelines), exceptional in terms of removal of organic pollutants. Reaching 85% to 95% reduction in BOD5 and COD. Considered robust with 79% of the systems actively treating wastewater (of various loads, climates, handling). </a:t>
            </a:r>
            <a:endParaRPr/>
          </a:p>
          <a:p>
            <a:pPr indent="-228600" lvl="0" marL="228600" rtl="0" algn="just">
              <a:lnSpc>
                <a:spcPct val="120000"/>
              </a:lnSpc>
              <a:spcBef>
                <a:spcPts val="1000"/>
              </a:spcBef>
              <a:spcAft>
                <a:spcPts val="0"/>
              </a:spcAft>
              <a:buClr>
                <a:schemeClr val="dk1"/>
              </a:buClr>
              <a:buSzPct val="100000"/>
              <a:buChar char="•"/>
            </a:pPr>
            <a:r>
              <a:rPr lang="en-US" sz="1800">
                <a:latin typeface="Calibri"/>
                <a:ea typeface="Calibri"/>
                <a:cs typeface="Calibri"/>
                <a:sym typeface="Calibri"/>
              </a:rPr>
              <a:t>Approach through iterative batch process (selection, design and contextualization, redesign) was instrumental 🡪 </a:t>
            </a:r>
            <a:r>
              <a:rPr lang="en-US">
                <a:latin typeface="Calibri"/>
                <a:ea typeface="Calibri"/>
                <a:cs typeface="Calibri"/>
                <a:sym typeface="Calibri"/>
              </a:rPr>
              <a:t>experimenting with different types of materials e.g. fixed-bed filter media, power / space requirements, variable effluent loads,..</a:t>
            </a:r>
            <a:endParaRPr/>
          </a:p>
          <a:p>
            <a:pPr indent="-228600" lvl="0" marL="228600" rtl="0" algn="l">
              <a:lnSpc>
                <a:spcPct val="120000"/>
              </a:lnSpc>
              <a:spcBef>
                <a:spcPts val="1000"/>
              </a:spcBef>
              <a:spcAft>
                <a:spcPts val="0"/>
              </a:spcAft>
              <a:buClr>
                <a:schemeClr val="dk1"/>
              </a:buClr>
              <a:buSzPct val="100000"/>
              <a:buChar char="•"/>
            </a:pPr>
            <a:r>
              <a:rPr lang="en-US">
                <a:latin typeface="Calibri"/>
                <a:ea typeface="Calibri"/>
                <a:cs typeface="Calibri"/>
                <a:sym typeface="Calibri"/>
              </a:rPr>
              <a:t>Technical innovation in having several options, incl. mini aerated wetlands and biological aerated filters to the context of DEWATS, tipping bucket + Modular designs that allow for swift motility, business dev, upscaling</a:t>
            </a:r>
            <a:endParaRPr/>
          </a:p>
          <a:p>
            <a:pPr indent="-228600" lvl="0" marL="228600" rtl="0" algn="l">
              <a:lnSpc>
                <a:spcPct val="120000"/>
              </a:lnSpc>
              <a:spcBef>
                <a:spcPts val="1450"/>
              </a:spcBef>
              <a:spcAft>
                <a:spcPts val="0"/>
              </a:spcAft>
              <a:buClr>
                <a:schemeClr val="dk1"/>
              </a:buClr>
              <a:buSzPct val="100000"/>
              <a:buChar char="•"/>
            </a:pPr>
            <a:r>
              <a:rPr lang="en-US" sz="1800">
                <a:latin typeface="Calibri"/>
                <a:ea typeface="Calibri"/>
                <a:cs typeface="Calibri"/>
                <a:sym typeface="Calibri"/>
              </a:rPr>
              <a:t>UNICEF’s skill at managing partnerships led to emergent positive outcomes</a:t>
            </a:r>
            <a:r>
              <a:rPr lang="en-US">
                <a:latin typeface="Calibri"/>
                <a:ea typeface="Calibri"/>
                <a:cs typeface="Calibri"/>
                <a:sym typeface="Calibri"/>
              </a:rPr>
              <a:t> e.g., setting the foundation for culture of DEWATS, through continuous engagement, knowledge build-up, SMEs to take on services or manufacturing, encouraged by the launch of the open-source designs. </a:t>
            </a:r>
            <a:endParaRPr/>
          </a:p>
          <a:p>
            <a:pPr indent="-228600" lvl="0" marL="228600" rtl="0" algn="l">
              <a:lnSpc>
                <a:spcPct val="120000"/>
              </a:lnSpc>
              <a:spcBef>
                <a:spcPts val="1450"/>
              </a:spcBef>
              <a:spcAft>
                <a:spcPts val="0"/>
              </a:spcAft>
              <a:buClr>
                <a:srgbClr val="000000"/>
              </a:buClr>
              <a:buSzPct val="100000"/>
              <a:buChar char="•"/>
            </a:pPr>
            <a:r>
              <a:rPr lang="en-US">
                <a:solidFill>
                  <a:srgbClr val="000000"/>
                </a:solidFill>
                <a:latin typeface="Calibri"/>
                <a:ea typeface="Calibri"/>
                <a:cs typeface="Calibri"/>
                <a:sym typeface="Calibri"/>
              </a:rPr>
              <a:t>Tertiary treatment units to be improved, community engagement, by-product end-use, cost-recovery, market &amp; economic validation. Decision support mechanism lacking</a:t>
            </a:r>
            <a:endParaRPr/>
          </a:p>
          <a:p>
            <a:pPr indent="0" lvl="0" marL="0" rtl="0" algn="l">
              <a:lnSpc>
                <a:spcPct val="120000"/>
              </a:lnSpc>
              <a:spcBef>
                <a:spcPts val="1450"/>
              </a:spcBef>
              <a:spcAft>
                <a:spcPts val="0"/>
              </a:spcAft>
              <a:buClr>
                <a:schemeClr val="dk1"/>
              </a:buClr>
              <a:buSzPct val="100000"/>
              <a:buNone/>
            </a:pPr>
            <a:r>
              <a:t/>
            </a:r>
            <a:endParaRPr>
              <a:latin typeface="Calibri"/>
              <a:ea typeface="Calibri"/>
              <a:cs typeface="Calibri"/>
              <a:sym typeface="Calibri"/>
            </a:endParaRPr>
          </a:p>
        </p:txBody>
      </p:sp>
      <p:sp>
        <p:nvSpPr>
          <p:cNvPr id="656" name="Google Shape;656;p19"/>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5/4/2023</a:t>
            </a:r>
            <a:endParaRPr b="0" i="0" sz="900" u="none" cap="none" strike="noStrike">
              <a:solidFill>
                <a:srgbClr val="000000"/>
              </a:solidFill>
              <a:latin typeface="Arial"/>
              <a:ea typeface="Arial"/>
              <a:cs typeface="Arial"/>
              <a:sym typeface="Arial"/>
            </a:endParaRPr>
          </a:p>
        </p:txBody>
      </p:sp>
      <p:sp>
        <p:nvSpPr>
          <p:cNvPr id="657" name="Google Shape;657;p19"/>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58" name="Google Shape;658;p19"/>
          <p:cNvSpPr txBox="1"/>
          <p:nvPr>
            <p:ph idx="12" type="sldNum"/>
          </p:nvPr>
        </p:nvSpPr>
        <p:spPr>
          <a:xfrm>
            <a:off x="11401301" y="6425485"/>
            <a:ext cx="61569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000000"/>
                </a:solidFill>
                <a:latin typeface="Arial"/>
                <a:ea typeface="Arial"/>
                <a:cs typeface="Arial"/>
                <a:sym typeface="Arial"/>
              </a:rPr>
              <a:t>‹#›</a:t>
            </a:fld>
            <a:endParaRPr b="1"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55">
                                            <p:txEl>
                                              <p:pRg end="0" st="0"/>
                                            </p:txEl>
                                          </p:spTgt>
                                        </p:tgtEl>
                                        <p:attrNameLst>
                                          <p:attrName>style.visibility</p:attrName>
                                        </p:attrNameLst>
                                      </p:cBhvr>
                                      <p:to>
                                        <p:strVal val="visible"/>
                                      </p:to>
                                    </p:set>
                                    <p:anim calcmode="lin" valueType="num">
                                      <p:cBhvr additive="base">
                                        <p:cTn dur="500"/>
                                        <p:tgtEl>
                                          <p:spTgt spid="65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55">
                                            <p:txEl>
                                              <p:pRg end="1" st="1"/>
                                            </p:txEl>
                                          </p:spTgt>
                                        </p:tgtEl>
                                        <p:attrNameLst>
                                          <p:attrName>style.visibility</p:attrName>
                                        </p:attrNameLst>
                                      </p:cBhvr>
                                      <p:to>
                                        <p:strVal val="visible"/>
                                      </p:to>
                                    </p:set>
                                    <p:anim calcmode="lin" valueType="num">
                                      <p:cBhvr additive="base">
                                        <p:cTn dur="500"/>
                                        <p:tgtEl>
                                          <p:spTgt spid="65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55">
                                            <p:txEl>
                                              <p:pRg end="2" st="2"/>
                                            </p:txEl>
                                          </p:spTgt>
                                        </p:tgtEl>
                                        <p:attrNameLst>
                                          <p:attrName>style.visibility</p:attrName>
                                        </p:attrNameLst>
                                      </p:cBhvr>
                                      <p:to>
                                        <p:strVal val="visible"/>
                                      </p:to>
                                    </p:set>
                                    <p:anim calcmode="lin" valueType="num">
                                      <p:cBhvr additive="base">
                                        <p:cTn dur="500"/>
                                        <p:tgtEl>
                                          <p:spTgt spid="65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55">
                                            <p:txEl>
                                              <p:pRg end="3" st="3"/>
                                            </p:txEl>
                                          </p:spTgt>
                                        </p:tgtEl>
                                        <p:attrNameLst>
                                          <p:attrName>style.visibility</p:attrName>
                                        </p:attrNameLst>
                                      </p:cBhvr>
                                      <p:to>
                                        <p:strVal val="visible"/>
                                      </p:to>
                                    </p:set>
                                    <p:anim calcmode="lin" valueType="num">
                                      <p:cBhvr additive="base">
                                        <p:cTn dur="500"/>
                                        <p:tgtEl>
                                          <p:spTgt spid="655">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55">
                                            <p:txEl>
                                              <p:pRg end="4" st="4"/>
                                            </p:txEl>
                                          </p:spTgt>
                                        </p:tgtEl>
                                        <p:attrNameLst>
                                          <p:attrName>style.visibility</p:attrName>
                                        </p:attrNameLst>
                                      </p:cBhvr>
                                      <p:to>
                                        <p:strVal val="visible"/>
                                      </p:to>
                                    </p:set>
                                    <p:anim calcmode="lin" valueType="num">
                                      <p:cBhvr additive="base">
                                        <p:cTn dur="500"/>
                                        <p:tgtEl>
                                          <p:spTgt spid="655">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55">
                                            <p:txEl>
                                              <p:pRg end="5" st="5"/>
                                            </p:txEl>
                                          </p:spTgt>
                                        </p:tgtEl>
                                        <p:attrNameLst>
                                          <p:attrName>style.visibility</p:attrName>
                                        </p:attrNameLst>
                                      </p:cBhvr>
                                      <p:to>
                                        <p:strVal val="visible"/>
                                      </p:to>
                                    </p:set>
                                    <p:anim calcmode="lin" valueType="num">
                                      <p:cBhvr additive="base">
                                        <p:cTn dur="500"/>
                                        <p:tgtEl>
                                          <p:spTgt spid="655">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0" name="Shape 450"/>
        <p:cNvGrpSpPr/>
        <p:nvPr/>
      </p:nvGrpSpPr>
      <p:grpSpPr>
        <a:xfrm>
          <a:off x="0" y="0"/>
          <a:ext cx="0" cy="0"/>
          <a:chOff x="0" y="0"/>
          <a:chExt cx="0" cy="0"/>
        </a:xfrm>
      </p:grpSpPr>
      <p:sp>
        <p:nvSpPr>
          <p:cNvPr id="451" name="Google Shape;451;p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2" name="Google Shape;452;p2"/>
          <p:cNvSpPr txBox="1"/>
          <p:nvPr>
            <p:ph type="title"/>
          </p:nvPr>
        </p:nvSpPr>
        <p:spPr>
          <a:xfrm>
            <a:off x="638881" y="417576"/>
            <a:ext cx="10909640" cy="124939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600"/>
              <a:buFont typeface="Calibri"/>
              <a:buNone/>
            </a:pPr>
            <a:r>
              <a:rPr lang="en-US" sz="6600">
                <a:solidFill>
                  <a:schemeClr val="dk1"/>
                </a:solidFill>
                <a:latin typeface="Calibri"/>
                <a:ea typeface="Calibri"/>
                <a:cs typeface="Calibri"/>
                <a:sym typeface="Calibri"/>
              </a:rPr>
              <a:t>Agenda</a:t>
            </a:r>
            <a:endParaRPr/>
          </a:p>
        </p:txBody>
      </p:sp>
      <p:sp>
        <p:nvSpPr>
          <p:cNvPr id="453" name="Google Shape;453;p2"/>
          <p:cNvSpPr/>
          <p:nvPr/>
        </p:nvSpPr>
        <p:spPr>
          <a:xfrm>
            <a:off x="3807702" y="1733454"/>
            <a:ext cx="4572000" cy="18288"/>
          </a:xfrm>
          <a:custGeom>
            <a:rect b="b" l="l" r="r" t="t"/>
            <a:pathLst>
              <a:path extrusionOk="0" fill="none" h="18288" w="457200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extrusionOk="0" h="18288" w="457200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54" name="Google Shape;454;p2"/>
          <p:cNvPicPr preferRelativeResize="0"/>
          <p:nvPr>
            <p:ph idx="1" type="body"/>
          </p:nvPr>
        </p:nvPicPr>
        <p:blipFill rotWithShape="1">
          <a:blip r:embed="rId3">
            <a:alphaModFix/>
          </a:blip>
          <a:srcRect b="0" l="0" r="0" t="0"/>
          <a:stretch/>
        </p:blipFill>
        <p:spPr>
          <a:xfrm>
            <a:off x="473222" y="2236184"/>
            <a:ext cx="11245555" cy="34304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20"/>
          <p:cNvSpPr txBox="1"/>
          <p:nvPr>
            <p:ph type="title"/>
          </p:nvPr>
        </p:nvSpPr>
        <p:spPr>
          <a:xfrm>
            <a:off x="1066801" y="456073"/>
            <a:ext cx="8824885" cy="9536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Arial"/>
              <a:buNone/>
            </a:pPr>
            <a:r>
              <a:rPr lang="en-US" sz="2800"/>
              <a:t>COD Removal Efficiencies in Batch 3</a:t>
            </a:r>
            <a:endParaRPr sz="2800"/>
          </a:p>
        </p:txBody>
      </p:sp>
      <p:pic>
        <p:nvPicPr>
          <p:cNvPr id="665" name="Google Shape;665;p20"/>
          <p:cNvPicPr preferRelativeResize="0"/>
          <p:nvPr/>
        </p:nvPicPr>
        <p:blipFill rotWithShape="1">
          <a:blip r:embed="rId3">
            <a:alphaModFix/>
          </a:blip>
          <a:srcRect b="0" l="0" r="0" t="0"/>
          <a:stretch/>
        </p:blipFill>
        <p:spPr>
          <a:xfrm>
            <a:off x="1850652" y="1536192"/>
            <a:ext cx="8161965" cy="5244238"/>
          </a:xfrm>
          <a:prstGeom prst="rect">
            <a:avLst/>
          </a:prstGeom>
          <a:noFill/>
          <a:ln>
            <a:noFill/>
          </a:ln>
        </p:spPr>
      </p:pic>
      <p:sp>
        <p:nvSpPr>
          <p:cNvPr id="666" name="Google Shape;666;p20"/>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5/4/2023</a:t>
            </a:r>
            <a:endParaRPr b="0" i="0" sz="900" u="none" cap="none" strike="noStrike">
              <a:solidFill>
                <a:srgbClr val="000000"/>
              </a:solidFill>
              <a:latin typeface="Arial"/>
              <a:ea typeface="Arial"/>
              <a:cs typeface="Arial"/>
              <a:sym typeface="Arial"/>
            </a:endParaRPr>
          </a:p>
        </p:txBody>
      </p:sp>
      <p:sp>
        <p:nvSpPr>
          <p:cNvPr id="667" name="Google Shape;667;p20"/>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68" name="Google Shape;668;p20"/>
          <p:cNvSpPr txBox="1"/>
          <p:nvPr>
            <p:ph idx="12" type="sldNum"/>
          </p:nvPr>
        </p:nvSpPr>
        <p:spPr>
          <a:xfrm>
            <a:off x="5788152" y="6415305"/>
            <a:ext cx="61569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000000"/>
                </a:solidFill>
                <a:latin typeface="Arial"/>
                <a:ea typeface="Arial"/>
                <a:cs typeface="Arial"/>
                <a:sym typeface="Arial"/>
              </a:rPr>
              <a:t>‹#›</a:t>
            </a:fld>
            <a:endParaRPr b="1" i="0" sz="16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21"/>
          <p:cNvSpPr txBox="1"/>
          <p:nvPr>
            <p:ph type="title"/>
          </p:nvPr>
        </p:nvSpPr>
        <p:spPr>
          <a:xfrm>
            <a:off x="1069849" y="573473"/>
            <a:ext cx="8824885" cy="9536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Arial"/>
              <a:buNone/>
            </a:pPr>
            <a:r>
              <a:rPr lang="en-US"/>
              <a:t>Sustainability vs. Barriers</a:t>
            </a:r>
            <a:endParaRPr/>
          </a:p>
        </p:txBody>
      </p:sp>
      <p:sp>
        <p:nvSpPr>
          <p:cNvPr id="674" name="Google Shape;674;p21"/>
          <p:cNvSpPr txBox="1"/>
          <p:nvPr>
            <p:ph idx="1" type="body"/>
          </p:nvPr>
        </p:nvSpPr>
        <p:spPr>
          <a:xfrm>
            <a:off x="1072897" y="1657771"/>
            <a:ext cx="10074074" cy="4325750"/>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just">
              <a:lnSpc>
                <a:spcPct val="120000"/>
              </a:lnSpc>
              <a:spcBef>
                <a:spcPts val="0"/>
              </a:spcBef>
              <a:spcAft>
                <a:spcPts val="0"/>
              </a:spcAft>
              <a:buClr>
                <a:schemeClr val="dk1"/>
              </a:buClr>
              <a:buSzPct val="100000"/>
              <a:buChar char="•"/>
            </a:pPr>
            <a:r>
              <a:rPr lang="en-US">
                <a:latin typeface="Calibri"/>
                <a:ea typeface="Calibri"/>
                <a:cs typeface="Calibri"/>
                <a:sym typeface="Calibri"/>
              </a:rPr>
              <a:t>Given the worsening MDC, sustainability was subject to factors outside the scope of the STDP 🡪 amplifying an already complex reality &amp; challenges</a:t>
            </a:r>
            <a:endParaRPr>
              <a:latin typeface="Calibri"/>
              <a:ea typeface="Calibri"/>
              <a:cs typeface="Calibri"/>
              <a:sym typeface="Calibri"/>
            </a:endParaRPr>
          </a:p>
          <a:p>
            <a:pPr indent="-228600" lvl="0" marL="228600" rtl="0" algn="l">
              <a:lnSpc>
                <a:spcPct val="120000"/>
              </a:lnSpc>
              <a:spcBef>
                <a:spcPts val="1000"/>
              </a:spcBef>
              <a:spcAft>
                <a:spcPts val="0"/>
              </a:spcAft>
              <a:buClr>
                <a:schemeClr val="dk1"/>
              </a:buClr>
              <a:buSzPct val="100000"/>
              <a:buChar char="•"/>
            </a:pPr>
            <a:r>
              <a:rPr lang="en-US">
                <a:latin typeface="Calibri"/>
                <a:ea typeface="Calibri"/>
                <a:cs typeface="Calibri"/>
                <a:sym typeface="Calibri"/>
              </a:rPr>
              <a:t>Modularization also presents an innovation in sustainability-oriented planning; systems can be moved from ITSs to other active ITSs or to Lebanese communities</a:t>
            </a:r>
            <a:endParaRPr/>
          </a:p>
          <a:p>
            <a:pPr indent="-228600" lvl="0" marL="228600" rtl="0" algn="l">
              <a:lnSpc>
                <a:spcPct val="120000"/>
              </a:lnSpc>
              <a:spcBef>
                <a:spcPts val="1000"/>
              </a:spcBef>
              <a:spcAft>
                <a:spcPts val="0"/>
              </a:spcAft>
              <a:buClr>
                <a:schemeClr val="dk1"/>
              </a:buClr>
              <a:buSzPct val="100000"/>
              <a:buChar char="•"/>
            </a:pPr>
            <a:r>
              <a:rPr lang="en-US">
                <a:latin typeface="Calibri"/>
                <a:ea typeface="Calibri"/>
                <a:cs typeface="Calibri"/>
                <a:sym typeface="Calibri"/>
              </a:rPr>
              <a:t>Systematic communications &amp; partnerships have led to improved institutional knowledge, which will extend beyond project (partnerships, SMEs, now operate beyond UNICEF’s involvement), </a:t>
            </a:r>
            <a:endParaRPr/>
          </a:p>
          <a:p>
            <a:pPr indent="-228600" lvl="0" marL="228600" rtl="0" algn="l">
              <a:lnSpc>
                <a:spcPct val="120000"/>
              </a:lnSpc>
              <a:spcBef>
                <a:spcPts val="1000"/>
              </a:spcBef>
              <a:spcAft>
                <a:spcPts val="0"/>
              </a:spcAft>
              <a:buClr>
                <a:schemeClr val="dk1"/>
              </a:buClr>
              <a:buSzPct val="100000"/>
              <a:buChar char="•"/>
            </a:pPr>
            <a:r>
              <a:rPr lang="en-US">
                <a:latin typeface="Calibri"/>
                <a:ea typeface="Calibri"/>
                <a:cs typeface="Calibri"/>
                <a:sym typeface="Calibri"/>
              </a:rPr>
              <a:t>However, deeper participatory approach could have presented unforeseen solutions</a:t>
            </a:r>
            <a:endParaRPr/>
          </a:p>
          <a:p>
            <a:pPr indent="-228600" lvl="0" marL="228600" rtl="0" algn="l">
              <a:lnSpc>
                <a:spcPct val="120000"/>
              </a:lnSpc>
              <a:spcBef>
                <a:spcPts val="1000"/>
              </a:spcBef>
              <a:spcAft>
                <a:spcPts val="0"/>
              </a:spcAft>
              <a:buClr>
                <a:schemeClr val="dk1"/>
              </a:buClr>
              <a:buSzPct val="100000"/>
              <a:buChar char="•"/>
            </a:pPr>
            <a:r>
              <a:rPr lang="en-US">
                <a:latin typeface="Calibri"/>
                <a:ea typeface="Calibri"/>
                <a:cs typeface="Calibri"/>
                <a:sym typeface="Calibri"/>
              </a:rPr>
              <a:t>Policy changes (DEWATS) in national strategies &amp; standards,  market stability, current landlord vs refugee set-up, cost recovery mechanisms, post-development phases was only partially addressed: partially because an O&amp;M planning, SOPs &amp; implementation frameworks cannot be not fully realized.</a:t>
            </a:r>
            <a:endParaRPr/>
          </a:p>
          <a:p>
            <a:pPr indent="-228600" lvl="0" marL="228600" rtl="0" algn="l">
              <a:lnSpc>
                <a:spcPct val="120000"/>
              </a:lnSpc>
              <a:spcBef>
                <a:spcPts val="1000"/>
              </a:spcBef>
              <a:spcAft>
                <a:spcPts val="0"/>
              </a:spcAft>
              <a:buClr>
                <a:schemeClr val="dk1"/>
              </a:buClr>
              <a:buSzPct val="100000"/>
              <a:buChar char="•"/>
            </a:pPr>
            <a:r>
              <a:rPr lang="en-US">
                <a:latin typeface="Calibri"/>
                <a:ea typeface="Calibri"/>
                <a:cs typeface="Calibri"/>
                <a:sym typeface="Calibri"/>
              </a:rPr>
              <a:t>may eventually fall into perpetual “piloting” mode instead of upscaling 🡪 donor funds will likely be needed, eventual resistance of MoE / MoEW</a:t>
            </a:r>
            <a:endParaRPr>
              <a:latin typeface="Calibri"/>
              <a:ea typeface="Calibri"/>
              <a:cs typeface="Calibri"/>
              <a:sym typeface="Calibri"/>
            </a:endParaRPr>
          </a:p>
          <a:p>
            <a:pPr indent="-122872" lvl="0" marL="228600" rtl="0" algn="l">
              <a:lnSpc>
                <a:spcPct val="120000"/>
              </a:lnSpc>
              <a:spcBef>
                <a:spcPts val="1000"/>
              </a:spcBef>
              <a:spcAft>
                <a:spcPts val="0"/>
              </a:spcAft>
              <a:buClr>
                <a:schemeClr val="dk1"/>
              </a:buClr>
              <a:buSzPct val="100000"/>
              <a:buNone/>
            </a:pPr>
            <a:r>
              <a:t/>
            </a:r>
            <a:endParaRPr>
              <a:latin typeface="Calibri"/>
              <a:ea typeface="Calibri"/>
              <a:cs typeface="Calibri"/>
              <a:sym typeface="Calibri"/>
            </a:endParaRPr>
          </a:p>
          <a:p>
            <a:pPr indent="-122872" lvl="0" marL="228600" rtl="0" algn="l">
              <a:lnSpc>
                <a:spcPct val="120000"/>
              </a:lnSpc>
              <a:spcBef>
                <a:spcPts val="1000"/>
              </a:spcBef>
              <a:spcAft>
                <a:spcPts val="0"/>
              </a:spcAft>
              <a:buClr>
                <a:schemeClr val="dk1"/>
              </a:buClr>
              <a:buSzPct val="100000"/>
              <a:buNone/>
            </a:pPr>
            <a:r>
              <a:t/>
            </a:r>
            <a:endParaRPr/>
          </a:p>
        </p:txBody>
      </p:sp>
      <p:sp>
        <p:nvSpPr>
          <p:cNvPr id="675" name="Google Shape;675;p21"/>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5/4/2023</a:t>
            </a:r>
            <a:endParaRPr b="0" i="0" sz="900" u="none" cap="none" strike="noStrike">
              <a:solidFill>
                <a:srgbClr val="000000"/>
              </a:solidFill>
              <a:latin typeface="Arial"/>
              <a:ea typeface="Arial"/>
              <a:cs typeface="Arial"/>
              <a:sym typeface="Arial"/>
            </a:endParaRPr>
          </a:p>
        </p:txBody>
      </p:sp>
      <p:sp>
        <p:nvSpPr>
          <p:cNvPr id="676" name="Google Shape;676;p21"/>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77" name="Google Shape;677;p21"/>
          <p:cNvSpPr txBox="1"/>
          <p:nvPr>
            <p:ph idx="12" type="sldNum"/>
          </p:nvPr>
        </p:nvSpPr>
        <p:spPr>
          <a:xfrm>
            <a:off x="11401301" y="6425485"/>
            <a:ext cx="61569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000000"/>
                </a:solidFill>
                <a:latin typeface="Arial"/>
                <a:ea typeface="Arial"/>
                <a:cs typeface="Arial"/>
                <a:sym typeface="Arial"/>
              </a:rPr>
              <a:t>‹#›</a:t>
            </a:fld>
            <a:endParaRPr b="1"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74">
                                            <p:txEl>
                                              <p:pRg end="0" st="0"/>
                                            </p:txEl>
                                          </p:spTgt>
                                        </p:tgtEl>
                                        <p:attrNameLst>
                                          <p:attrName>style.visibility</p:attrName>
                                        </p:attrNameLst>
                                      </p:cBhvr>
                                      <p:to>
                                        <p:strVal val="visible"/>
                                      </p:to>
                                    </p:set>
                                    <p:anim calcmode="lin" valueType="num">
                                      <p:cBhvr additive="base">
                                        <p:cTn dur="500"/>
                                        <p:tgtEl>
                                          <p:spTgt spid="67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74">
                                            <p:txEl>
                                              <p:pRg end="1" st="1"/>
                                            </p:txEl>
                                          </p:spTgt>
                                        </p:tgtEl>
                                        <p:attrNameLst>
                                          <p:attrName>style.visibility</p:attrName>
                                        </p:attrNameLst>
                                      </p:cBhvr>
                                      <p:to>
                                        <p:strVal val="visible"/>
                                      </p:to>
                                    </p:set>
                                    <p:anim calcmode="lin" valueType="num">
                                      <p:cBhvr additive="base">
                                        <p:cTn dur="500"/>
                                        <p:tgtEl>
                                          <p:spTgt spid="674">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74">
                                            <p:txEl>
                                              <p:pRg end="2" st="2"/>
                                            </p:txEl>
                                          </p:spTgt>
                                        </p:tgtEl>
                                        <p:attrNameLst>
                                          <p:attrName>style.visibility</p:attrName>
                                        </p:attrNameLst>
                                      </p:cBhvr>
                                      <p:to>
                                        <p:strVal val="visible"/>
                                      </p:to>
                                    </p:set>
                                    <p:anim calcmode="lin" valueType="num">
                                      <p:cBhvr additive="base">
                                        <p:cTn dur="500"/>
                                        <p:tgtEl>
                                          <p:spTgt spid="674">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74">
                                            <p:txEl>
                                              <p:pRg end="3" st="3"/>
                                            </p:txEl>
                                          </p:spTgt>
                                        </p:tgtEl>
                                        <p:attrNameLst>
                                          <p:attrName>style.visibility</p:attrName>
                                        </p:attrNameLst>
                                      </p:cBhvr>
                                      <p:to>
                                        <p:strVal val="visible"/>
                                      </p:to>
                                    </p:set>
                                    <p:anim calcmode="lin" valueType="num">
                                      <p:cBhvr additive="base">
                                        <p:cTn dur="500"/>
                                        <p:tgtEl>
                                          <p:spTgt spid="674">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74">
                                            <p:txEl>
                                              <p:pRg end="4" st="4"/>
                                            </p:txEl>
                                          </p:spTgt>
                                        </p:tgtEl>
                                        <p:attrNameLst>
                                          <p:attrName>style.visibility</p:attrName>
                                        </p:attrNameLst>
                                      </p:cBhvr>
                                      <p:to>
                                        <p:strVal val="visible"/>
                                      </p:to>
                                    </p:set>
                                    <p:anim calcmode="lin" valueType="num">
                                      <p:cBhvr additive="base">
                                        <p:cTn dur="500"/>
                                        <p:tgtEl>
                                          <p:spTgt spid="674">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74">
                                            <p:txEl>
                                              <p:pRg end="5" st="5"/>
                                            </p:txEl>
                                          </p:spTgt>
                                        </p:tgtEl>
                                        <p:attrNameLst>
                                          <p:attrName>style.visibility</p:attrName>
                                        </p:attrNameLst>
                                      </p:cBhvr>
                                      <p:to>
                                        <p:strVal val="visible"/>
                                      </p:to>
                                    </p:set>
                                    <p:anim calcmode="lin" valueType="num">
                                      <p:cBhvr additive="base">
                                        <p:cTn dur="500"/>
                                        <p:tgtEl>
                                          <p:spTgt spid="674">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74">
                                            <p:txEl>
                                              <p:pRg end="6" st="6"/>
                                            </p:txEl>
                                          </p:spTgt>
                                        </p:tgtEl>
                                        <p:attrNameLst>
                                          <p:attrName>style.visibility</p:attrName>
                                        </p:attrNameLst>
                                      </p:cBhvr>
                                      <p:to>
                                        <p:strVal val="visible"/>
                                      </p:to>
                                    </p:set>
                                    <p:anim calcmode="lin" valueType="num">
                                      <p:cBhvr additive="base">
                                        <p:cTn dur="500"/>
                                        <p:tgtEl>
                                          <p:spTgt spid="674">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74">
                                            <p:txEl>
                                              <p:pRg end="7" st="7"/>
                                            </p:txEl>
                                          </p:spTgt>
                                        </p:tgtEl>
                                        <p:attrNameLst>
                                          <p:attrName>style.visibility</p:attrName>
                                        </p:attrNameLst>
                                      </p:cBhvr>
                                      <p:to>
                                        <p:strVal val="visible"/>
                                      </p:to>
                                    </p:set>
                                    <p:anim calcmode="lin" valueType="num">
                                      <p:cBhvr additive="base">
                                        <p:cTn dur="500"/>
                                        <p:tgtEl>
                                          <p:spTgt spid="674">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22"/>
          <p:cNvSpPr txBox="1"/>
          <p:nvPr>
            <p:ph type="title"/>
          </p:nvPr>
        </p:nvSpPr>
        <p:spPr>
          <a:xfrm>
            <a:off x="1066801" y="456073"/>
            <a:ext cx="8824885" cy="9536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Arial"/>
              <a:buNone/>
            </a:pPr>
            <a:r>
              <a:rPr lang="en-US"/>
              <a:t>Gender &amp; Inclusion</a:t>
            </a:r>
            <a:endParaRPr/>
          </a:p>
        </p:txBody>
      </p:sp>
      <p:sp>
        <p:nvSpPr>
          <p:cNvPr id="683" name="Google Shape;683;p22"/>
          <p:cNvSpPr txBox="1"/>
          <p:nvPr>
            <p:ph idx="1" type="body"/>
          </p:nvPr>
        </p:nvSpPr>
        <p:spPr>
          <a:xfrm>
            <a:off x="1066801" y="1661254"/>
            <a:ext cx="8821837" cy="4325750"/>
          </a:xfrm>
          <a:prstGeom prst="rect">
            <a:avLst/>
          </a:prstGeom>
          <a:noFill/>
          <a:ln>
            <a:noFill/>
          </a:ln>
        </p:spPr>
        <p:txBody>
          <a:bodyPr anchorCtr="0" anchor="t" bIns="45700" lIns="91425" spcFirstLastPara="1" rIns="91425" wrap="square" tIns="45700">
            <a:normAutofit/>
          </a:bodyPr>
          <a:lstStyle/>
          <a:p>
            <a:pPr indent="-228600" lvl="0" marL="342900" rtl="0" algn="just">
              <a:lnSpc>
                <a:spcPct val="120000"/>
              </a:lnSpc>
              <a:spcBef>
                <a:spcPts val="0"/>
              </a:spcBef>
              <a:spcAft>
                <a:spcPts val="0"/>
              </a:spcAft>
              <a:buClr>
                <a:schemeClr val="dk1"/>
              </a:buClr>
              <a:buSzPts val="1800"/>
              <a:buFont typeface="Noto Sans Symbols"/>
              <a:buNone/>
            </a:pPr>
            <a:r>
              <a:t/>
            </a:r>
            <a:endParaRPr sz="1800">
              <a:latin typeface="Arial"/>
              <a:ea typeface="Arial"/>
              <a:cs typeface="Arial"/>
              <a:sym typeface="Arial"/>
            </a:endParaRPr>
          </a:p>
          <a:p>
            <a:pPr indent="-342900" lvl="0" marL="342900" rtl="0" algn="just">
              <a:lnSpc>
                <a:spcPct val="120000"/>
              </a:lnSpc>
              <a:spcBef>
                <a:spcPts val="1000"/>
              </a:spcBef>
              <a:spcAft>
                <a:spcPts val="0"/>
              </a:spcAft>
              <a:buClr>
                <a:schemeClr val="dk1"/>
              </a:buClr>
              <a:buSzPts val="1800"/>
              <a:buFont typeface="Noto Sans Symbols"/>
              <a:buChar char="∙"/>
            </a:pPr>
            <a:r>
              <a:rPr lang="en-US" sz="1800">
                <a:latin typeface="Arial"/>
                <a:ea typeface="Arial"/>
                <a:cs typeface="Arial"/>
                <a:sym typeface="Arial"/>
              </a:rPr>
              <a:t>The project design made no clear reference to gender considerations so lacked gender related indicators, although some women’s participation in the programme was noted. This can partly be explained by the low interactive element of DEWATS and indirect benefits that need to be surfaced, and gende</a:t>
            </a:r>
            <a:r>
              <a:rPr lang="en-US">
                <a:latin typeface="Arial"/>
                <a:ea typeface="Arial"/>
                <a:cs typeface="Arial"/>
                <a:sym typeface="Arial"/>
              </a:rPr>
              <a:t>r mainstreaming not attempted. </a:t>
            </a:r>
            <a:endParaRPr/>
          </a:p>
          <a:p>
            <a:pPr indent="0" lvl="0" marL="0" rtl="0" algn="just">
              <a:lnSpc>
                <a:spcPct val="120000"/>
              </a:lnSpc>
              <a:spcBef>
                <a:spcPts val="1000"/>
              </a:spcBef>
              <a:spcAft>
                <a:spcPts val="0"/>
              </a:spcAft>
              <a:buClr>
                <a:schemeClr val="dk1"/>
              </a:buClr>
              <a:buSzPts val="1800"/>
              <a:buNone/>
            </a:pPr>
            <a:r>
              <a:t/>
            </a:r>
            <a:endParaRPr sz="1800">
              <a:latin typeface="Arial"/>
              <a:ea typeface="Arial"/>
              <a:cs typeface="Arial"/>
              <a:sym typeface="Arial"/>
            </a:endParaRPr>
          </a:p>
          <a:p>
            <a:pPr indent="-342900" lvl="0" marL="342900" rtl="0" algn="just">
              <a:lnSpc>
                <a:spcPct val="120000"/>
              </a:lnSpc>
              <a:spcBef>
                <a:spcPts val="1000"/>
              </a:spcBef>
              <a:spcAft>
                <a:spcPts val="0"/>
              </a:spcAft>
              <a:buClr>
                <a:schemeClr val="dk1"/>
              </a:buClr>
              <a:buSzPts val="1800"/>
              <a:buFont typeface="Noto Sans Symbols"/>
              <a:buChar char="∙"/>
            </a:pPr>
            <a:r>
              <a:rPr lang="en-US" sz="1800">
                <a:latin typeface="Arial"/>
                <a:ea typeface="Arial"/>
                <a:cs typeface="Arial"/>
                <a:sym typeface="Arial"/>
              </a:rPr>
              <a:t>However, indirect benefits to women and children resulting from the programme were noted.</a:t>
            </a:r>
            <a:endParaRPr sz="1800">
              <a:latin typeface="Arial"/>
              <a:ea typeface="Arial"/>
              <a:cs typeface="Arial"/>
              <a:sym typeface="Arial"/>
            </a:endParaRPr>
          </a:p>
          <a:p>
            <a:pPr indent="-114300" lvl="0" marL="228600" rtl="0" algn="l">
              <a:lnSpc>
                <a:spcPct val="120000"/>
              </a:lnSpc>
              <a:spcBef>
                <a:spcPts val="1000"/>
              </a:spcBef>
              <a:spcAft>
                <a:spcPts val="0"/>
              </a:spcAft>
              <a:buClr>
                <a:schemeClr val="dk1"/>
              </a:buClr>
              <a:buSzPts val="1800"/>
              <a:buNone/>
            </a:pPr>
            <a:r>
              <a:t/>
            </a:r>
            <a:endParaRPr/>
          </a:p>
        </p:txBody>
      </p:sp>
      <p:sp>
        <p:nvSpPr>
          <p:cNvPr id="684" name="Google Shape;684;p22"/>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5/4/2023</a:t>
            </a:r>
            <a:endParaRPr b="0" i="0" sz="900" u="none" cap="none" strike="noStrike">
              <a:solidFill>
                <a:srgbClr val="000000"/>
              </a:solidFill>
              <a:latin typeface="Arial"/>
              <a:ea typeface="Arial"/>
              <a:cs typeface="Arial"/>
              <a:sym typeface="Arial"/>
            </a:endParaRPr>
          </a:p>
        </p:txBody>
      </p:sp>
      <p:sp>
        <p:nvSpPr>
          <p:cNvPr id="685" name="Google Shape;685;p22"/>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86" name="Google Shape;686;p22"/>
          <p:cNvSpPr txBox="1"/>
          <p:nvPr>
            <p:ph idx="12" type="sldNum"/>
          </p:nvPr>
        </p:nvSpPr>
        <p:spPr>
          <a:xfrm>
            <a:off x="11401301" y="6425485"/>
            <a:ext cx="61569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000000"/>
                </a:solidFill>
                <a:latin typeface="Arial"/>
                <a:ea typeface="Arial"/>
                <a:cs typeface="Arial"/>
                <a:sym typeface="Arial"/>
              </a:rPr>
              <a:t>‹#›</a:t>
            </a:fld>
            <a:endParaRPr b="1" i="0" sz="16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23"/>
          <p:cNvSpPr txBox="1"/>
          <p:nvPr>
            <p:ph type="title"/>
          </p:nvPr>
        </p:nvSpPr>
        <p:spPr>
          <a:xfrm>
            <a:off x="1066801" y="456073"/>
            <a:ext cx="8824885" cy="9536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Arial"/>
              <a:buNone/>
            </a:pPr>
            <a:r>
              <a:rPr lang="en-US"/>
              <a:t>Conclusions</a:t>
            </a:r>
            <a:endParaRPr/>
          </a:p>
        </p:txBody>
      </p:sp>
      <p:sp>
        <p:nvSpPr>
          <p:cNvPr id="692" name="Google Shape;692;p23"/>
          <p:cNvSpPr txBox="1"/>
          <p:nvPr>
            <p:ph idx="1" type="body"/>
          </p:nvPr>
        </p:nvSpPr>
        <p:spPr>
          <a:xfrm>
            <a:off x="1037324" y="1554722"/>
            <a:ext cx="10089385" cy="4621959"/>
          </a:xfrm>
          <a:prstGeom prst="rect">
            <a:avLst/>
          </a:prstGeom>
          <a:noFill/>
          <a:ln>
            <a:noFill/>
          </a:ln>
        </p:spPr>
        <p:txBody>
          <a:bodyPr anchorCtr="0" anchor="t" bIns="45700" lIns="91425" spcFirstLastPara="1" rIns="91425" wrap="square" tIns="45700">
            <a:normAutofit fontScale="47500" lnSpcReduction="20000"/>
          </a:bodyPr>
          <a:lstStyle/>
          <a:p>
            <a:pPr indent="-228631" lvl="0" marL="228600" rtl="0" algn="l">
              <a:lnSpc>
                <a:spcPct val="120000"/>
              </a:lnSpc>
              <a:spcBef>
                <a:spcPts val="0"/>
              </a:spcBef>
              <a:spcAft>
                <a:spcPts val="0"/>
              </a:spcAft>
              <a:buClr>
                <a:schemeClr val="dk1"/>
              </a:buClr>
              <a:buSzPct val="100000"/>
              <a:buChar char="•"/>
            </a:pPr>
            <a:r>
              <a:rPr lang="en-US" sz="2900">
                <a:latin typeface="Calibri"/>
                <a:ea typeface="Calibri"/>
                <a:cs typeface="Calibri"/>
                <a:sym typeface="Calibri"/>
              </a:rPr>
              <a:t>The 3 batch approach led to a notable success, an iterative approach was a crucial step in innovation design 🡪 developed a DEWATS option that is appropriate for the complex emergency and in establishing proof of concept even for host</a:t>
            </a:r>
            <a:endParaRPr/>
          </a:p>
          <a:p>
            <a:pPr indent="0" lvl="0" marL="0" rtl="0" algn="l">
              <a:lnSpc>
                <a:spcPct val="120000"/>
              </a:lnSpc>
              <a:spcBef>
                <a:spcPts val="1000"/>
              </a:spcBef>
              <a:spcAft>
                <a:spcPts val="0"/>
              </a:spcAft>
              <a:buClr>
                <a:schemeClr val="dk1"/>
              </a:buClr>
              <a:buSzPct val="100000"/>
              <a:buNone/>
            </a:pPr>
            <a:r>
              <a:t/>
            </a:r>
            <a:endParaRPr sz="2900">
              <a:latin typeface="Calibri"/>
              <a:ea typeface="Calibri"/>
              <a:cs typeface="Calibri"/>
              <a:sym typeface="Calibri"/>
            </a:endParaRPr>
          </a:p>
          <a:p>
            <a:pPr indent="-228631" lvl="0" marL="228600" rtl="0" algn="l">
              <a:lnSpc>
                <a:spcPct val="120000"/>
              </a:lnSpc>
              <a:spcBef>
                <a:spcPts val="1000"/>
              </a:spcBef>
              <a:spcAft>
                <a:spcPts val="0"/>
              </a:spcAft>
              <a:buClr>
                <a:schemeClr val="dk1"/>
              </a:buClr>
              <a:buSzPct val="100000"/>
              <a:buChar char="•"/>
            </a:pPr>
            <a:r>
              <a:rPr lang="en-US" sz="2900">
                <a:latin typeface="Calibri"/>
                <a:ea typeface="Calibri"/>
                <a:cs typeface="Calibri"/>
                <a:sym typeface="Calibri"/>
              </a:rPr>
              <a:t>Cost recovery is extremely challenging in complex, protracted emergencies. An enabling environment is needed to maintain and build on successes, benefits, beyond direct system operations.</a:t>
            </a:r>
            <a:endParaRPr/>
          </a:p>
          <a:p>
            <a:pPr indent="0" lvl="0" marL="0" rtl="0" algn="l">
              <a:lnSpc>
                <a:spcPct val="120000"/>
              </a:lnSpc>
              <a:spcBef>
                <a:spcPts val="1000"/>
              </a:spcBef>
              <a:spcAft>
                <a:spcPts val="0"/>
              </a:spcAft>
              <a:buClr>
                <a:schemeClr val="dk1"/>
              </a:buClr>
              <a:buSzPct val="100000"/>
              <a:buNone/>
            </a:pPr>
            <a:r>
              <a:t/>
            </a:r>
            <a:endParaRPr sz="2900">
              <a:latin typeface="Calibri"/>
              <a:ea typeface="Calibri"/>
              <a:cs typeface="Calibri"/>
              <a:sym typeface="Calibri"/>
            </a:endParaRPr>
          </a:p>
          <a:p>
            <a:pPr indent="-228631" lvl="0" marL="228600" rtl="0" algn="l">
              <a:lnSpc>
                <a:spcPct val="120000"/>
              </a:lnSpc>
              <a:spcBef>
                <a:spcPts val="1000"/>
              </a:spcBef>
              <a:spcAft>
                <a:spcPts val="0"/>
              </a:spcAft>
              <a:buClr>
                <a:schemeClr val="dk1"/>
              </a:buClr>
              <a:buSzPct val="100000"/>
              <a:buChar char="•"/>
            </a:pPr>
            <a:r>
              <a:rPr lang="en-US" sz="2900">
                <a:latin typeface="Calibri"/>
                <a:ea typeface="Calibri"/>
                <a:cs typeface="Calibri"/>
                <a:sym typeface="Calibri"/>
              </a:rPr>
              <a:t>The STDP spear-headed a DEWATS learning culture (sharing success /failures) and stakeholder participation, albeit missing at ground level 🡪 WASH market activated 🡪  open-source designs instrumental in igniting SMEs interest &amp; BD 🡪  Local manufacturing and local capacities enabler for production and scale up. </a:t>
            </a:r>
            <a:endParaRPr/>
          </a:p>
          <a:p>
            <a:pPr indent="-141160" lvl="0" marL="228600" rtl="0" algn="l">
              <a:lnSpc>
                <a:spcPct val="120000"/>
              </a:lnSpc>
              <a:spcBef>
                <a:spcPts val="1000"/>
              </a:spcBef>
              <a:spcAft>
                <a:spcPts val="0"/>
              </a:spcAft>
              <a:buClr>
                <a:schemeClr val="dk1"/>
              </a:buClr>
              <a:buSzPct val="100000"/>
              <a:buNone/>
            </a:pPr>
            <a:r>
              <a:t/>
            </a:r>
            <a:endParaRPr sz="2900">
              <a:latin typeface="Calibri"/>
              <a:ea typeface="Calibri"/>
              <a:cs typeface="Calibri"/>
              <a:sym typeface="Calibri"/>
            </a:endParaRPr>
          </a:p>
          <a:p>
            <a:pPr indent="-228631" lvl="0" marL="228600" rtl="0" algn="l">
              <a:lnSpc>
                <a:spcPct val="120000"/>
              </a:lnSpc>
              <a:spcBef>
                <a:spcPts val="1000"/>
              </a:spcBef>
              <a:spcAft>
                <a:spcPts val="0"/>
              </a:spcAft>
              <a:buClr>
                <a:schemeClr val="dk1"/>
              </a:buClr>
              <a:buSzPct val="100000"/>
              <a:buChar char="•"/>
            </a:pPr>
            <a:r>
              <a:rPr lang="en-US" sz="2900">
                <a:latin typeface="Calibri"/>
                <a:ea typeface="Calibri"/>
                <a:cs typeface="Calibri"/>
                <a:sym typeface="Calibri"/>
              </a:rPr>
              <a:t>Social, economic and physical conditions must be analyzed in depth for DEWATS in protracted emergencies – even a priori and continuously esp if emergent issues – with project strategy re-adaptations</a:t>
            </a:r>
            <a:endParaRPr/>
          </a:p>
          <a:p>
            <a:pPr indent="0" lvl="0" marL="0" rtl="0" algn="l">
              <a:lnSpc>
                <a:spcPct val="120000"/>
              </a:lnSpc>
              <a:spcBef>
                <a:spcPts val="1000"/>
              </a:spcBef>
              <a:spcAft>
                <a:spcPts val="0"/>
              </a:spcAft>
              <a:buClr>
                <a:schemeClr val="dk1"/>
              </a:buClr>
              <a:buSzPct val="100000"/>
              <a:buNone/>
            </a:pPr>
            <a:r>
              <a:t/>
            </a:r>
            <a:endParaRPr sz="2900">
              <a:latin typeface="Calibri"/>
              <a:ea typeface="Calibri"/>
              <a:cs typeface="Calibri"/>
              <a:sym typeface="Calibri"/>
            </a:endParaRPr>
          </a:p>
          <a:p>
            <a:pPr indent="-228631" lvl="0" marL="228600" rtl="0" algn="l">
              <a:lnSpc>
                <a:spcPct val="120000"/>
              </a:lnSpc>
              <a:spcBef>
                <a:spcPts val="1000"/>
              </a:spcBef>
              <a:spcAft>
                <a:spcPts val="0"/>
              </a:spcAft>
              <a:buClr>
                <a:schemeClr val="dk1"/>
              </a:buClr>
              <a:buSzPct val="100000"/>
              <a:buChar char="•"/>
            </a:pPr>
            <a:r>
              <a:rPr lang="en-US" sz="2900">
                <a:latin typeface="Calibri"/>
                <a:ea typeface="Calibri"/>
                <a:cs typeface="Calibri"/>
                <a:sym typeface="Calibri"/>
              </a:rPr>
              <a:t>Forming partnerships with local key players, leaders (including municipalities) is instrumental in dealing with unforeseen problems  🡪 Participatory approach is key even before roll out, and key for sustainability after..</a:t>
            </a:r>
            <a:endParaRPr>
              <a:latin typeface="Calibri"/>
              <a:ea typeface="Calibri"/>
              <a:cs typeface="Calibri"/>
              <a:sym typeface="Calibri"/>
            </a:endParaRPr>
          </a:p>
        </p:txBody>
      </p:sp>
      <p:sp>
        <p:nvSpPr>
          <p:cNvPr id="693" name="Google Shape;693;p23"/>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5/4/2023</a:t>
            </a:r>
            <a:endParaRPr b="0" i="0" sz="900" u="none" cap="none" strike="noStrike">
              <a:solidFill>
                <a:srgbClr val="000000"/>
              </a:solidFill>
              <a:latin typeface="Arial"/>
              <a:ea typeface="Arial"/>
              <a:cs typeface="Arial"/>
              <a:sym typeface="Arial"/>
            </a:endParaRPr>
          </a:p>
        </p:txBody>
      </p:sp>
      <p:sp>
        <p:nvSpPr>
          <p:cNvPr id="694" name="Google Shape;694;p23"/>
          <p:cNvSpPr txBox="1"/>
          <p:nvPr>
            <p:ph idx="11" type="ftr"/>
          </p:nvPr>
        </p:nvSpPr>
        <p:spPr>
          <a:xfrm>
            <a:off x="1066801" y="6415305"/>
            <a:ext cx="220787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95" name="Google Shape;695;p23"/>
          <p:cNvSpPr txBox="1"/>
          <p:nvPr>
            <p:ph idx="12" type="sldNum"/>
          </p:nvPr>
        </p:nvSpPr>
        <p:spPr>
          <a:xfrm>
            <a:off x="11401301" y="6425485"/>
            <a:ext cx="61569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000000"/>
                </a:solidFill>
                <a:latin typeface="Arial"/>
                <a:ea typeface="Arial"/>
                <a:cs typeface="Arial"/>
                <a:sym typeface="Arial"/>
              </a:rPr>
              <a:t>‹#›</a:t>
            </a:fld>
            <a:endParaRPr b="1"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2">
                                            <p:txEl>
                                              <p:pRg end="0" st="0"/>
                                            </p:txEl>
                                          </p:spTgt>
                                        </p:tgtEl>
                                        <p:attrNameLst>
                                          <p:attrName>style.visibility</p:attrName>
                                        </p:attrNameLst>
                                      </p:cBhvr>
                                      <p:to>
                                        <p:strVal val="visible"/>
                                      </p:to>
                                    </p:set>
                                    <p:anim calcmode="lin" valueType="num">
                                      <p:cBhvr additive="base">
                                        <p:cTn dur="500"/>
                                        <p:tgtEl>
                                          <p:spTgt spid="69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2">
                                            <p:txEl>
                                              <p:pRg end="1" st="1"/>
                                            </p:txEl>
                                          </p:spTgt>
                                        </p:tgtEl>
                                        <p:attrNameLst>
                                          <p:attrName>style.visibility</p:attrName>
                                        </p:attrNameLst>
                                      </p:cBhvr>
                                      <p:to>
                                        <p:strVal val="visible"/>
                                      </p:to>
                                    </p:set>
                                    <p:anim calcmode="lin" valueType="num">
                                      <p:cBhvr additive="base">
                                        <p:cTn dur="500"/>
                                        <p:tgtEl>
                                          <p:spTgt spid="692">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2">
                                            <p:txEl>
                                              <p:pRg end="2" st="2"/>
                                            </p:txEl>
                                          </p:spTgt>
                                        </p:tgtEl>
                                        <p:attrNameLst>
                                          <p:attrName>style.visibility</p:attrName>
                                        </p:attrNameLst>
                                      </p:cBhvr>
                                      <p:to>
                                        <p:strVal val="visible"/>
                                      </p:to>
                                    </p:set>
                                    <p:anim calcmode="lin" valueType="num">
                                      <p:cBhvr additive="base">
                                        <p:cTn dur="500"/>
                                        <p:tgtEl>
                                          <p:spTgt spid="692">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2">
                                            <p:txEl>
                                              <p:pRg end="3" st="3"/>
                                            </p:txEl>
                                          </p:spTgt>
                                        </p:tgtEl>
                                        <p:attrNameLst>
                                          <p:attrName>style.visibility</p:attrName>
                                        </p:attrNameLst>
                                      </p:cBhvr>
                                      <p:to>
                                        <p:strVal val="visible"/>
                                      </p:to>
                                    </p:set>
                                    <p:anim calcmode="lin" valueType="num">
                                      <p:cBhvr additive="base">
                                        <p:cTn dur="500"/>
                                        <p:tgtEl>
                                          <p:spTgt spid="692">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2">
                                            <p:txEl>
                                              <p:pRg end="4" st="4"/>
                                            </p:txEl>
                                          </p:spTgt>
                                        </p:tgtEl>
                                        <p:attrNameLst>
                                          <p:attrName>style.visibility</p:attrName>
                                        </p:attrNameLst>
                                      </p:cBhvr>
                                      <p:to>
                                        <p:strVal val="visible"/>
                                      </p:to>
                                    </p:set>
                                    <p:anim calcmode="lin" valueType="num">
                                      <p:cBhvr additive="base">
                                        <p:cTn dur="500"/>
                                        <p:tgtEl>
                                          <p:spTgt spid="692">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2">
                                            <p:txEl>
                                              <p:pRg end="5" st="5"/>
                                            </p:txEl>
                                          </p:spTgt>
                                        </p:tgtEl>
                                        <p:attrNameLst>
                                          <p:attrName>style.visibility</p:attrName>
                                        </p:attrNameLst>
                                      </p:cBhvr>
                                      <p:to>
                                        <p:strVal val="visible"/>
                                      </p:to>
                                    </p:set>
                                    <p:anim calcmode="lin" valueType="num">
                                      <p:cBhvr additive="base">
                                        <p:cTn dur="500"/>
                                        <p:tgtEl>
                                          <p:spTgt spid="692">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2">
                                            <p:txEl>
                                              <p:pRg end="6" st="6"/>
                                            </p:txEl>
                                          </p:spTgt>
                                        </p:tgtEl>
                                        <p:attrNameLst>
                                          <p:attrName>style.visibility</p:attrName>
                                        </p:attrNameLst>
                                      </p:cBhvr>
                                      <p:to>
                                        <p:strVal val="visible"/>
                                      </p:to>
                                    </p:set>
                                    <p:anim calcmode="lin" valueType="num">
                                      <p:cBhvr additive="base">
                                        <p:cTn dur="500"/>
                                        <p:tgtEl>
                                          <p:spTgt spid="692">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2">
                                            <p:txEl>
                                              <p:pRg end="7" st="7"/>
                                            </p:txEl>
                                          </p:spTgt>
                                        </p:tgtEl>
                                        <p:attrNameLst>
                                          <p:attrName>style.visibility</p:attrName>
                                        </p:attrNameLst>
                                      </p:cBhvr>
                                      <p:to>
                                        <p:strVal val="visible"/>
                                      </p:to>
                                    </p:set>
                                    <p:anim calcmode="lin" valueType="num">
                                      <p:cBhvr additive="base">
                                        <p:cTn dur="500"/>
                                        <p:tgtEl>
                                          <p:spTgt spid="692">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2">
                                            <p:txEl>
                                              <p:pRg end="8" st="8"/>
                                            </p:txEl>
                                          </p:spTgt>
                                        </p:tgtEl>
                                        <p:attrNameLst>
                                          <p:attrName>style.visibility</p:attrName>
                                        </p:attrNameLst>
                                      </p:cBhvr>
                                      <p:to>
                                        <p:strVal val="visible"/>
                                      </p:to>
                                    </p:set>
                                    <p:anim calcmode="lin" valueType="num">
                                      <p:cBhvr additive="base">
                                        <p:cTn dur="500"/>
                                        <p:tgtEl>
                                          <p:spTgt spid="692">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24"/>
          <p:cNvSpPr txBox="1"/>
          <p:nvPr>
            <p:ph type="title"/>
          </p:nvPr>
        </p:nvSpPr>
        <p:spPr>
          <a:xfrm>
            <a:off x="950260" y="201737"/>
            <a:ext cx="8886884" cy="9536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Arial"/>
              <a:buNone/>
            </a:pPr>
            <a:r>
              <a:rPr lang="en-US"/>
              <a:t>Recommendations</a:t>
            </a:r>
            <a:endParaRPr/>
          </a:p>
        </p:txBody>
      </p:sp>
      <p:sp>
        <p:nvSpPr>
          <p:cNvPr id="701" name="Google Shape;701;p24"/>
          <p:cNvSpPr/>
          <p:nvPr/>
        </p:nvSpPr>
        <p:spPr>
          <a:xfrm>
            <a:off x="2624257" y="1155406"/>
            <a:ext cx="5702594" cy="5702594"/>
          </a:xfrm>
          <a:prstGeom prst="quadArrow">
            <a:avLst>
              <a:gd fmla="val 2000" name="adj1"/>
              <a:gd fmla="val 4000" name="adj2"/>
              <a:gd fmla="val 5000" name="adj3"/>
            </a:avLst>
          </a:prstGeom>
          <a:solidFill>
            <a:srgbClr val="D6DD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4"/>
          <p:cNvSpPr/>
          <p:nvPr/>
        </p:nvSpPr>
        <p:spPr>
          <a:xfrm>
            <a:off x="2109370" y="1366903"/>
            <a:ext cx="3204743" cy="2399332"/>
          </a:xfrm>
          <a:custGeom>
            <a:rect b="b" l="l" r="r" t="t"/>
            <a:pathLst>
              <a:path extrusionOk="0" h="2399332" w="3204743">
                <a:moveTo>
                  <a:pt x="0" y="399897"/>
                </a:moveTo>
                <a:cubicBezTo>
                  <a:pt x="0" y="179040"/>
                  <a:pt x="179040" y="0"/>
                  <a:pt x="399897" y="0"/>
                </a:cubicBezTo>
                <a:lnTo>
                  <a:pt x="2804846" y="0"/>
                </a:lnTo>
                <a:cubicBezTo>
                  <a:pt x="3025703" y="0"/>
                  <a:pt x="3204743" y="179040"/>
                  <a:pt x="3204743" y="399897"/>
                </a:cubicBezTo>
                <a:lnTo>
                  <a:pt x="3204743" y="1999435"/>
                </a:lnTo>
                <a:cubicBezTo>
                  <a:pt x="3204743" y="2220292"/>
                  <a:pt x="3025703" y="2399332"/>
                  <a:pt x="2804846" y="2399332"/>
                </a:cubicBezTo>
                <a:lnTo>
                  <a:pt x="399897" y="2399332"/>
                </a:lnTo>
                <a:cubicBezTo>
                  <a:pt x="179040" y="2399332"/>
                  <a:pt x="0" y="2220292"/>
                  <a:pt x="0" y="1999435"/>
                </a:cubicBezTo>
                <a:lnTo>
                  <a:pt x="0" y="399897"/>
                </a:lnTo>
                <a:close/>
              </a:path>
            </a:pathLst>
          </a:custGeom>
          <a:solidFill>
            <a:schemeClr val="accent4">
              <a:alpha val="49803"/>
            </a:schemeClr>
          </a:solidFill>
          <a:ln>
            <a:noFill/>
          </a:ln>
        </p:spPr>
        <p:txBody>
          <a:bodyPr anchorCtr="0" anchor="ctr" bIns="162825" lIns="162825" spcFirstLastPara="1" rIns="162825" wrap="square" tIns="162825">
            <a:noAutofit/>
          </a:bodyPr>
          <a:lstStyle/>
          <a:p>
            <a:pPr indent="0" lvl="0" marL="0" marR="0" rtl="0" algn="ctr">
              <a:lnSpc>
                <a:spcPct val="90000"/>
              </a:lnSpc>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Enabling Environment</a:t>
            </a:r>
            <a:endParaRPr/>
          </a:p>
          <a:p>
            <a:pPr indent="0" lvl="0" marL="0" marR="0" rtl="0" algn="ctr">
              <a:lnSpc>
                <a:spcPct val="90000"/>
              </a:lnSpc>
              <a:spcBef>
                <a:spcPts val="42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Humanitarian – Development Nexus 🡪 Parallelism with host community trials key PMU to engage institutional partners </a:t>
            </a:r>
            <a:endParaRPr/>
          </a:p>
          <a:p>
            <a:pPr indent="0" lvl="0" marL="0" marR="0" rtl="0" algn="ctr">
              <a:lnSpc>
                <a:spcPct val="90000"/>
              </a:lnSpc>
              <a:spcBef>
                <a:spcPts val="420"/>
              </a:spcBef>
              <a:spcAft>
                <a:spcPts val="0"/>
              </a:spcAft>
              <a:buClr>
                <a:schemeClr val="lt1"/>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ctr">
              <a:lnSpc>
                <a:spcPct val="90000"/>
              </a:lnSpc>
              <a:spcBef>
                <a:spcPts val="42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Attempt to cont develop sector policy frameworks</a:t>
            </a:r>
            <a:endParaRPr b="0" i="0" sz="1200" u="none" cap="none" strike="noStrike">
              <a:solidFill>
                <a:srgbClr val="000000"/>
              </a:solidFill>
              <a:latin typeface="Calibri"/>
              <a:ea typeface="Calibri"/>
              <a:cs typeface="Calibri"/>
              <a:sym typeface="Calibri"/>
            </a:endParaRPr>
          </a:p>
          <a:p>
            <a:pPr indent="0" lvl="0" marL="0" marR="0" rtl="0" algn="ctr">
              <a:lnSpc>
                <a:spcPct val="90000"/>
              </a:lnSpc>
              <a:spcBef>
                <a:spcPts val="420"/>
              </a:spcBef>
              <a:spcAft>
                <a:spcPts val="0"/>
              </a:spcAft>
              <a:buClr>
                <a:schemeClr val="lt1"/>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ctr">
              <a:lnSpc>
                <a:spcPct val="90000"/>
              </a:lnSpc>
              <a:spcBef>
                <a:spcPts val="42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Map out potential relocation / repurposing options</a:t>
            </a:r>
            <a:endParaRPr b="0" i="0" sz="1200" u="none" cap="none" strike="noStrike">
              <a:solidFill>
                <a:srgbClr val="000000"/>
              </a:solidFill>
              <a:latin typeface="Calibri"/>
              <a:ea typeface="Calibri"/>
              <a:cs typeface="Calibri"/>
              <a:sym typeface="Calibri"/>
            </a:endParaRPr>
          </a:p>
        </p:txBody>
      </p:sp>
      <p:sp>
        <p:nvSpPr>
          <p:cNvPr id="703" name="Google Shape;703;p24"/>
          <p:cNvSpPr/>
          <p:nvPr/>
        </p:nvSpPr>
        <p:spPr>
          <a:xfrm>
            <a:off x="5687040" y="1315671"/>
            <a:ext cx="3354242" cy="2465892"/>
          </a:xfrm>
          <a:custGeom>
            <a:rect b="b" l="l" r="r" t="t"/>
            <a:pathLst>
              <a:path extrusionOk="0" h="2465892" w="3354242">
                <a:moveTo>
                  <a:pt x="0" y="410990"/>
                </a:moveTo>
                <a:cubicBezTo>
                  <a:pt x="0" y="184006"/>
                  <a:pt x="184006" y="0"/>
                  <a:pt x="410990" y="0"/>
                </a:cubicBezTo>
                <a:lnTo>
                  <a:pt x="2943252" y="0"/>
                </a:lnTo>
                <a:cubicBezTo>
                  <a:pt x="3170236" y="0"/>
                  <a:pt x="3354242" y="184006"/>
                  <a:pt x="3354242" y="410990"/>
                </a:cubicBezTo>
                <a:lnTo>
                  <a:pt x="3354242" y="2054902"/>
                </a:lnTo>
                <a:cubicBezTo>
                  <a:pt x="3354242" y="2281886"/>
                  <a:pt x="3170236" y="2465892"/>
                  <a:pt x="2943252" y="2465892"/>
                </a:cubicBezTo>
                <a:lnTo>
                  <a:pt x="410990" y="2465892"/>
                </a:lnTo>
                <a:cubicBezTo>
                  <a:pt x="184006" y="2465892"/>
                  <a:pt x="0" y="2281886"/>
                  <a:pt x="0" y="2054902"/>
                </a:cubicBezTo>
                <a:lnTo>
                  <a:pt x="0" y="410990"/>
                </a:lnTo>
                <a:close/>
              </a:path>
            </a:pathLst>
          </a:custGeom>
          <a:solidFill>
            <a:schemeClr val="accent3">
              <a:alpha val="49803"/>
            </a:schemeClr>
          </a:solidFill>
          <a:ln>
            <a:noFill/>
          </a:ln>
        </p:spPr>
        <p:txBody>
          <a:bodyPr anchorCtr="0" anchor="ctr" bIns="166075" lIns="166075" spcFirstLastPara="1" rIns="166075" wrap="square" tIns="166075">
            <a:noAutofit/>
          </a:bodyPr>
          <a:lstStyle/>
          <a:p>
            <a:pPr indent="0" lvl="0" marL="0" marR="0" rtl="0" algn="ctr">
              <a:lnSpc>
                <a:spcPct val="90000"/>
              </a:lnSpc>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DEWATS</a:t>
            </a:r>
            <a:endParaRPr b="0" i="0" sz="1200" u="none" cap="none" strike="noStrike">
              <a:solidFill>
                <a:srgbClr val="000000"/>
              </a:solidFill>
              <a:latin typeface="Calibri"/>
              <a:ea typeface="Calibri"/>
              <a:cs typeface="Calibri"/>
              <a:sym typeface="Calibri"/>
            </a:endParaRPr>
          </a:p>
          <a:p>
            <a:pPr indent="0" lvl="0" marL="0" marR="0" rtl="0" algn="ctr">
              <a:lnSpc>
                <a:spcPct val="90000"/>
              </a:lnSpc>
              <a:spcBef>
                <a:spcPts val="42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Tertiary system improvements</a:t>
            </a:r>
            <a:endParaRPr/>
          </a:p>
          <a:p>
            <a:pPr indent="0" lvl="0" marL="0" marR="0" rtl="0" algn="ctr">
              <a:lnSpc>
                <a:spcPct val="90000"/>
              </a:lnSpc>
              <a:spcBef>
                <a:spcPts val="42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Explore all possible economic benefits &amp; cost-recovery mechanisms, including irrigation on-site, energy, sludge re-use</a:t>
            </a:r>
            <a:endParaRPr/>
          </a:p>
          <a:p>
            <a:pPr indent="0" lvl="0" marL="0" marR="0" rtl="0" algn="ctr">
              <a:lnSpc>
                <a:spcPct val="90000"/>
              </a:lnSpc>
              <a:spcBef>
                <a:spcPts val="420"/>
              </a:spcBef>
              <a:spcAft>
                <a:spcPts val="0"/>
              </a:spcAft>
              <a:buClr>
                <a:schemeClr val="lt1"/>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ctr">
              <a:lnSpc>
                <a:spcPct val="90000"/>
              </a:lnSpc>
              <a:spcBef>
                <a:spcPts val="42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Effluent sink: re-use / disposal standards, environmental costs save</a:t>
            </a:r>
            <a:endParaRPr/>
          </a:p>
          <a:p>
            <a:pPr indent="0" lvl="0" marL="0" marR="0" rtl="0" algn="ctr">
              <a:lnSpc>
                <a:spcPct val="90000"/>
              </a:lnSpc>
              <a:spcBef>
                <a:spcPts val="420"/>
              </a:spcBef>
              <a:spcAft>
                <a:spcPts val="0"/>
              </a:spcAft>
              <a:buClr>
                <a:schemeClr val="lt1"/>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ctr">
              <a:lnSpc>
                <a:spcPct val="90000"/>
              </a:lnSpc>
              <a:spcBef>
                <a:spcPts val="42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Secondary level treatment can be enough?</a:t>
            </a:r>
            <a:endParaRPr b="0" i="0" sz="1200" u="none" cap="none" strike="noStrike">
              <a:solidFill>
                <a:srgbClr val="000000"/>
              </a:solidFill>
              <a:latin typeface="Calibri"/>
              <a:ea typeface="Calibri"/>
              <a:cs typeface="Calibri"/>
              <a:sym typeface="Calibri"/>
            </a:endParaRPr>
          </a:p>
        </p:txBody>
      </p:sp>
      <p:sp>
        <p:nvSpPr>
          <p:cNvPr id="704" name="Google Shape;704;p24"/>
          <p:cNvSpPr/>
          <p:nvPr/>
        </p:nvSpPr>
        <p:spPr>
          <a:xfrm>
            <a:off x="2024070" y="4251492"/>
            <a:ext cx="3317769" cy="2528507"/>
          </a:xfrm>
          <a:custGeom>
            <a:rect b="b" l="l" r="r" t="t"/>
            <a:pathLst>
              <a:path extrusionOk="0" h="2528507" w="3317769">
                <a:moveTo>
                  <a:pt x="0" y="421426"/>
                </a:moveTo>
                <a:cubicBezTo>
                  <a:pt x="0" y="188679"/>
                  <a:pt x="188679" y="0"/>
                  <a:pt x="421426" y="0"/>
                </a:cubicBezTo>
                <a:lnTo>
                  <a:pt x="2896343" y="0"/>
                </a:lnTo>
                <a:cubicBezTo>
                  <a:pt x="3129090" y="0"/>
                  <a:pt x="3317769" y="188679"/>
                  <a:pt x="3317769" y="421426"/>
                </a:cubicBezTo>
                <a:lnTo>
                  <a:pt x="3317769" y="2107081"/>
                </a:lnTo>
                <a:cubicBezTo>
                  <a:pt x="3317769" y="2339828"/>
                  <a:pt x="3129090" y="2528507"/>
                  <a:pt x="2896343" y="2528507"/>
                </a:cubicBezTo>
                <a:lnTo>
                  <a:pt x="421426" y="2528507"/>
                </a:lnTo>
                <a:cubicBezTo>
                  <a:pt x="188679" y="2528507"/>
                  <a:pt x="0" y="2339828"/>
                  <a:pt x="0" y="2107081"/>
                </a:cubicBezTo>
                <a:lnTo>
                  <a:pt x="0" y="421426"/>
                </a:lnTo>
                <a:close/>
              </a:path>
            </a:pathLst>
          </a:custGeom>
          <a:solidFill>
            <a:schemeClr val="accent3"/>
          </a:solidFill>
          <a:ln cap="flat" cmpd="sng" w="12700">
            <a:solidFill>
              <a:schemeClr val="lt1"/>
            </a:solidFill>
            <a:prstDash val="solid"/>
            <a:miter lim="800000"/>
            <a:headEnd len="sm" w="sm" type="none"/>
            <a:tailEnd len="sm" w="sm" type="none"/>
          </a:ln>
        </p:spPr>
        <p:txBody>
          <a:bodyPr anchorCtr="0" anchor="ctr" bIns="169150" lIns="169150" spcFirstLastPara="1" rIns="169150" wrap="square" tIns="169150">
            <a:noAutofit/>
          </a:bodyPr>
          <a:lstStyle/>
          <a:p>
            <a:pPr indent="0" lvl="0" marL="0" marR="0" rtl="0" algn="ctr">
              <a:lnSpc>
                <a:spcPct val="90000"/>
              </a:lnSpc>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Future Strategies</a:t>
            </a:r>
            <a:endParaRPr b="0" i="0" sz="1200" u="none" cap="none" strike="noStrike">
              <a:solidFill>
                <a:srgbClr val="000000"/>
              </a:solidFill>
              <a:latin typeface="Calibri"/>
              <a:ea typeface="Calibri"/>
              <a:cs typeface="Calibri"/>
              <a:sym typeface="Calibri"/>
            </a:endParaRPr>
          </a:p>
          <a:p>
            <a:pPr indent="0" lvl="0" marL="0" marR="0" rtl="0" algn="ctr">
              <a:lnSpc>
                <a:spcPct val="90000"/>
              </a:lnSpc>
              <a:spcBef>
                <a:spcPts val="42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Avoid Complex Operating set-ups  = few operating partners , focus more on local </a:t>
            </a:r>
            <a:endParaRPr/>
          </a:p>
          <a:p>
            <a:pPr indent="0" lvl="0" marL="0" marR="0" rtl="0" algn="ctr">
              <a:lnSpc>
                <a:spcPct val="90000"/>
              </a:lnSpc>
              <a:spcBef>
                <a:spcPts val="42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More Socio-political, SH analyses &amp; Participatory approach, gender, landowners, refugees, muni e.g. Ownership &amp; OM, PDM</a:t>
            </a:r>
            <a:endParaRPr/>
          </a:p>
          <a:p>
            <a:pPr indent="0" lvl="0" marL="0" marR="0" rtl="0" algn="ctr">
              <a:lnSpc>
                <a:spcPct val="90000"/>
              </a:lnSpc>
              <a:spcBef>
                <a:spcPts val="42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Iron out all possible agreements / benefits / capitalizations  legal , government backing </a:t>
            </a:r>
            <a:endParaRPr/>
          </a:p>
          <a:p>
            <a:pPr indent="0" lvl="0" marL="0" marR="0" rtl="0" algn="ctr">
              <a:lnSpc>
                <a:spcPct val="90000"/>
              </a:lnSpc>
              <a:spcBef>
                <a:spcPts val="42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prioritize strategic options esp with regard to sustainability </a:t>
            </a:r>
            <a:endParaRPr b="0" i="0" sz="1200" u="none" cap="none" strike="noStrike">
              <a:solidFill>
                <a:srgbClr val="000000"/>
              </a:solidFill>
              <a:latin typeface="Calibri"/>
              <a:ea typeface="Calibri"/>
              <a:cs typeface="Calibri"/>
              <a:sym typeface="Calibri"/>
            </a:endParaRPr>
          </a:p>
        </p:txBody>
      </p:sp>
      <p:sp>
        <p:nvSpPr>
          <p:cNvPr id="705" name="Google Shape;705;p24"/>
          <p:cNvSpPr/>
          <p:nvPr/>
        </p:nvSpPr>
        <p:spPr>
          <a:xfrm>
            <a:off x="5674905" y="4278876"/>
            <a:ext cx="3444070" cy="2481084"/>
          </a:xfrm>
          <a:custGeom>
            <a:rect b="b" l="l" r="r" t="t"/>
            <a:pathLst>
              <a:path extrusionOk="0" h="2481084" w="3444070">
                <a:moveTo>
                  <a:pt x="0" y="413522"/>
                </a:moveTo>
                <a:cubicBezTo>
                  <a:pt x="0" y="185140"/>
                  <a:pt x="185140" y="0"/>
                  <a:pt x="413522" y="0"/>
                </a:cubicBezTo>
                <a:lnTo>
                  <a:pt x="3030548" y="0"/>
                </a:lnTo>
                <a:cubicBezTo>
                  <a:pt x="3258930" y="0"/>
                  <a:pt x="3444070" y="185140"/>
                  <a:pt x="3444070" y="413522"/>
                </a:cubicBezTo>
                <a:lnTo>
                  <a:pt x="3444070" y="2067562"/>
                </a:lnTo>
                <a:cubicBezTo>
                  <a:pt x="3444070" y="2295944"/>
                  <a:pt x="3258930" y="2481084"/>
                  <a:pt x="3030548" y="2481084"/>
                </a:cubicBezTo>
                <a:lnTo>
                  <a:pt x="413522" y="2481084"/>
                </a:lnTo>
                <a:cubicBezTo>
                  <a:pt x="185140" y="2481084"/>
                  <a:pt x="0" y="2295944"/>
                  <a:pt x="0" y="2067562"/>
                </a:cubicBezTo>
                <a:lnTo>
                  <a:pt x="0" y="413522"/>
                </a:lnTo>
                <a:close/>
              </a:path>
            </a:pathLst>
          </a:custGeom>
          <a:solidFill>
            <a:schemeClr val="accent2">
              <a:alpha val="49803"/>
            </a:schemeClr>
          </a:solidFill>
          <a:ln>
            <a:noFill/>
          </a:ln>
        </p:spPr>
        <p:txBody>
          <a:bodyPr anchorCtr="0" anchor="ctr" bIns="166825" lIns="166825" spcFirstLastPara="1" rIns="166825" wrap="square" tIns="166825">
            <a:noAutofit/>
          </a:bodyPr>
          <a:lstStyle/>
          <a:p>
            <a:pPr indent="0" lvl="0" marL="0" marR="0" rtl="0" algn="ctr">
              <a:lnSpc>
                <a:spcPct val="90000"/>
              </a:lnSpc>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PDM &amp; Lessons Learnt</a:t>
            </a:r>
            <a:endParaRPr b="0" i="0" sz="1200" u="none" cap="none" strike="noStrike">
              <a:solidFill>
                <a:srgbClr val="000000"/>
              </a:solidFill>
              <a:latin typeface="Calibri"/>
              <a:ea typeface="Calibri"/>
              <a:cs typeface="Calibri"/>
              <a:sym typeface="Calibri"/>
            </a:endParaRPr>
          </a:p>
          <a:p>
            <a:pPr indent="0" lvl="0" marL="0" marR="0" rtl="0" algn="ctr">
              <a:lnSpc>
                <a:spcPct val="90000"/>
              </a:lnSpc>
              <a:spcBef>
                <a:spcPts val="42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Establish 2 separate bundles – </a:t>
            </a:r>
            <a:endParaRPr/>
          </a:p>
          <a:p>
            <a:pPr indent="0" lvl="0" marL="0" marR="0" rtl="0" algn="ctr">
              <a:lnSpc>
                <a:spcPct val="90000"/>
              </a:lnSpc>
              <a:spcBef>
                <a:spcPts val="42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performance monitoring and routine monitoring programmes</a:t>
            </a:r>
            <a:endParaRPr b="0" i="0" sz="1200" u="none" cap="none" strike="noStrike">
              <a:solidFill>
                <a:srgbClr val="000000"/>
              </a:solidFill>
              <a:latin typeface="Calibri"/>
              <a:ea typeface="Calibri"/>
              <a:cs typeface="Calibri"/>
              <a:sym typeface="Calibri"/>
            </a:endParaRPr>
          </a:p>
          <a:p>
            <a:pPr indent="0" lvl="0" marL="0" marR="0" rtl="0" algn="ctr">
              <a:lnSpc>
                <a:spcPct val="90000"/>
              </a:lnSpc>
              <a:spcBef>
                <a:spcPts val="420"/>
              </a:spcBef>
              <a:spcAft>
                <a:spcPts val="0"/>
              </a:spcAft>
              <a:buClr>
                <a:schemeClr val="lt1"/>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ctr">
              <a:lnSpc>
                <a:spcPct val="90000"/>
              </a:lnSpc>
              <a:spcBef>
                <a:spcPts val="42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Use to develop decision support matrix for future endeavours 🡪 Prioritize lowest opex / lowest complex vs liability</a:t>
            </a:r>
            <a:endParaRPr/>
          </a:p>
        </p:txBody>
      </p:sp>
      <p:sp>
        <p:nvSpPr>
          <p:cNvPr id="706" name="Google Shape;706;p24"/>
          <p:cNvSpPr txBox="1"/>
          <p:nvPr>
            <p:ph idx="10" type="dt"/>
          </p:nvPr>
        </p:nvSpPr>
        <p:spPr>
          <a:xfrm rot="5400000">
            <a:off x="-1009983" y="4573192"/>
            <a:ext cx="265350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5/4/2023</a:t>
            </a:r>
            <a:endParaRPr b="0" i="0" sz="900" u="none" cap="none" strike="noStrike">
              <a:solidFill>
                <a:srgbClr val="000000"/>
              </a:solidFill>
              <a:latin typeface="Arial"/>
              <a:ea typeface="Arial"/>
              <a:cs typeface="Arial"/>
              <a:sym typeface="Arial"/>
            </a:endParaRPr>
          </a:p>
        </p:txBody>
      </p:sp>
      <p:sp>
        <p:nvSpPr>
          <p:cNvPr id="707" name="Google Shape;707;p24"/>
          <p:cNvSpPr txBox="1"/>
          <p:nvPr>
            <p:ph idx="12" type="sldNum"/>
          </p:nvPr>
        </p:nvSpPr>
        <p:spPr>
          <a:xfrm>
            <a:off x="11401301" y="6425485"/>
            <a:ext cx="61569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000000"/>
                </a:solidFill>
                <a:latin typeface="Arial"/>
                <a:ea typeface="Arial"/>
                <a:cs typeface="Arial"/>
                <a:sym typeface="Arial"/>
              </a:rPr>
              <a:t>‹#›</a:t>
            </a:fld>
            <a:endParaRPr b="1"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1000"/>
                                        <p:tgtEl>
                                          <p:spTgt spid="7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1000"/>
                                        <p:tgtEl>
                                          <p:spTgt spid="7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1000"/>
                                        <p:tgtEl>
                                          <p:spTgt spid="7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25"/>
          <p:cNvSpPr/>
          <p:nvPr/>
        </p:nvSpPr>
        <p:spPr>
          <a:xfrm>
            <a:off x="0" y="0"/>
            <a:ext cx="12192000" cy="769441"/>
          </a:xfrm>
          <a:prstGeom prst="rect">
            <a:avLst/>
          </a:prstGeom>
          <a:solidFill>
            <a:srgbClr val="F4B0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4B081"/>
              </a:solidFill>
              <a:latin typeface="Calibri"/>
              <a:ea typeface="Calibri"/>
              <a:cs typeface="Calibri"/>
              <a:sym typeface="Calibri"/>
            </a:endParaRPr>
          </a:p>
        </p:txBody>
      </p:sp>
      <p:sp>
        <p:nvSpPr>
          <p:cNvPr id="714" name="Google Shape;714;p25"/>
          <p:cNvSpPr txBox="1"/>
          <p:nvPr/>
        </p:nvSpPr>
        <p:spPr>
          <a:xfrm>
            <a:off x="379015" y="0"/>
            <a:ext cx="8312403"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lt1"/>
                </a:solidFill>
                <a:latin typeface="Calibri"/>
                <a:ea typeface="Calibri"/>
                <a:cs typeface="Calibri"/>
                <a:sym typeface="Calibri"/>
              </a:rPr>
              <a:t>Way forwards</a:t>
            </a:r>
            <a:endParaRPr/>
          </a:p>
        </p:txBody>
      </p:sp>
      <p:pic>
        <p:nvPicPr>
          <p:cNvPr id="715" name="Google Shape;715;p25"/>
          <p:cNvPicPr preferRelativeResize="0"/>
          <p:nvPr/>
        </p:nvPicPr>
        <p:blipFill rotWithShape="1">
          <a:blip r:embed="rId3">
            <a:alphaModFix/>
          </a:blip>
          <a:srcRect b="0" l="0" r="0" t="0"/>
          <a:stretch/>
        </p:blipFill>
        <p:spPr>
          <a:xfrm>
            <a:off x="35620" y="926639"/>
            <a:ext cx="3238280" cy="2617861"/>
          </a:xfrm>
          <a:prstGeom prst="rect">
            <a:avLst/>
          </a:prstGeom>
          <a:noFill/>
          <a:ln>
            <a:noFill/>
          </a:ln>
        </p:spPr>
      </p:pic>
      <p:pic>
        <p:nvPicPr>
          <p:cNvPr id="716" name="Google Shape;716;p25"/>
          <p:cNvPicPr preferRelativeResize="0"/>
          <p:nvPr/>
        </p:nvPicPr>
        <p:blipFill rotWithShape="1">
          <a:blip r:embed="rId4">
            <a:alphaModFix/>
          </a:blip>
          <a:srcRect b="0" l="0" r="0" t="0"/>
          <a:stretch/>
        </p:blipFill>
        <p:spPr>
          <a:xfrm>
            <a:off x="-68296" y="3616395"/>
            <a:ext cx="6684393" cy="2898704"/>
          </a:xfrm>
          <a:prstGeom prst="rect">
            <a:avLst/>
          </a:prstGeom>
          <a:noFill/>
          <a:ln>
            <a:noFill/>
          </a:ln>
        </p:spPr>
      </p:pic>
      <p:sp>
        <p:nvSpPr>
          <p:cNvPr id="717" name="Google Shape;717;p25"/>
          <p:cNvSpPr txBox="1"/>
          <p:nvPr/>
        </p:nvSpPr>
        <p:spPr>
          <a:xfrm>
            <a:off x="3500577" y="1607706"/>
            <a:ext cx="8312403" cy="1255728"/>
          </a:xfrm>
          <a:prstGeom prst="rect">
            <a:avLst/>
          </a:prstGeom>
          <a:noFill/>
          <a:ln>
            <a:noFill/>
          </a:ln>
        </p:spPr>
        <p:txBody>
          <a:bodyPr anchorCtr="0" anchor="t" bIns="45700" lIns="91425" spcFirstLastPara="1" rIns="91425" wrap="square" tIns="45700">
            <a:spAutoFit/>
          </a:bodyPr>
          <a:lstStyle/>
          <a:p>
            <a:pPr indent="-228600" lvl="0" marL="228600" marR="0" rtl="0" algn="just">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Concept design achieved for stackable systems, easing transportation and further replication in any on-set emergencies.</a:t>
            </a:r>
            <a:endParaRPr sz="1800">
              <a:solidFill>
                <a:schemeClr val="dk1"/>
              </a:solidFill>
              <a:latin typeface="Calibri"/>
              <a:ea typeface="Calibri"/>
              <a:cs typeface="Calibri"/>
              <a:sym typeface="Calibri"/>
            </a:endParaRPr>
          </a:p>
        </p:txBody>
      </p:sp>
      <p:sp>
        <p:nvSpPr>
          <p:cNvPr id="718" name="Google Shape;718;p25"/>
          <p:cNvSpPr txBox="1"/>
          <p:nvPr/>
        </p:nvSpPr>
        <p:spPr>
          <a:xfrm>
            <a:off x="3539473" y="688297"/>
            <a:ext cx="8273511" cy="996170"/>
          </a:xfrm>
          <a:prstGeom prst="rect">
            <a:avLst/>
          </a:prstGeom>
          <a:noFill/>
          <a:ln>
            <a:noFill/>
          </a:ln>
        </p:spPr>
        <p:txBody>
          <a:bodyPr anchorCtr="0" anchor="t" bIns="45700" lIns="91425" spcFirstLastPara="1" rIns="91425" wrap="square" tIns="45700">
            <a:normAutofit/>
          </a:bodyPr>
          <a:lstStyle/>
          <a:p>
            <a:pPr indent="-228600" lvl="0" marL="228600" marR="0" rtl="0" algn="just">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Systems are replicated beyond UNICEF’s involvement  (NGO partners | SMEs)  </a:t>
            </a:r>
            <a:endParaRPr sz="2800">
              <a:solidFill>
                <a:schemeClr val="dk1"/>
              </a:solidFill>
              <a:latin typeface="Calibri"/>
              <a:ea typeface="Calibri"/>
              <a:cs typeface="Calibri"/>
              <a:sym typeface="Calibri"/>
            </a:endParaRPr>
          </a:p>
        </p:txBody>
      </p:sp>
      <p:pic>
        <p:nvPicPr>
          <p:cNvPr id="719" name="Google Shape;719;p25"/>
          <p:cNvPicPr preferRelativeResize="0"/>
          <p:nvPr/>
        </p:nvPicPr>
        <p:blipFill rotWithShape="1">
          <a:blip r:embed="rId5">
            <a:alphaModFix/>
          </a:blip>
          <a:srcRect b="21868" l="1297" r="1" t="0"/>
          <a:stretch/>
        </p:blipFill>
        <p:spPr>
          <a:xfrm>
            <a:off x="6343649" y="3848134"/>
            <a:ext cx="5781676" cy="2435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26"/>
          <p:cNvSpPr/>
          <p:nvPr/>
        </p:nvSpPr>
        <p:spPr>
          <a:xfrm>
            <a:off x="-152400" y="2507673"/>
            <a:ext cx="12412111" cy="789709"/>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sky, outdoor&#10;&#10;Description automatically generated" id="725" name="Google Shape;725;p26"/>
          <p:cNvPicPr preferRelativeResize="0"/>
          <p:nvPr>
            <p:ph idx="1" type="body"/>
          </p:nvPr>
        </p:nvPicPr>
        <p:blipFill rotWithShape="1">
          <a:blip r:embed="rId3">
            <a:alphaModFix/>
          </a:blip>
          <a:srcRect b="0" l="0" r="0" t="0"/>
          <a:stretch/>
        </p:blipFill>
        <p:spPr>
          <a:xfrm>
            <a:off x="-31670" y="-116633"/>
            <a:ext cx="3864940" cy="2898704"/>
          </a:xfrm>
          <a:prstGeom prst="rect">
            <a:avLst/>
          </a:prstGeom>
          <a:noFill/>
          <a:ln>
            <a:noFill/>
          </a:ln>
        </p:spPr>
      </p:pic>
      <p:pic>
        <p:nvPicPr>
          <p:cNvPr descr="Icon&#10;&#10;Description automatically generated" id="726" name="Google Shape;726;p26"/>
          <p:cNvPicPr preferRelativeResize="0"/>
          <p:nvPr>
            <p:ph idx="2" type="body"/>
          </p:nvPr>
        </p:nvPicPr>
        <p:blipFill rotWithShape="1">
          <a:blip r:embed="rId4">
            <a:alphaModFix/>
          </a:blip>
          <a:srcRect b="0" l="0" r="0" t="0"/>
          <a:stretch/>
        </p:blipFill>
        <p:spPr>
          <a:xfrm>
            <a:off x="5446424" y="-11940"/>
            <a:ext cx="2076436" cy="2768582"/>
          </a:xfrm>
          <a:prstGeom prst="rect">
            <a:avLst/>
          </a:prstGeom>
          <a:noFill/>
          <a:ln>
            <a:noFill/>
          </a:ln>
        </p:spPr>
      </p:pic>
      <p:pic>
        <p:nvPicPr>
          <p:cNvPr descr="A picture containing plastic&#10;&#10;Description automatically generated" id="727" name="Google Shape;727;p26"/>
          <p:cNvPicPr preferRelativeResize="0"/>
          <p:nvPr/>
        </p:nvPicPr>
        <p:blipFill rotWithShape="1">
          <a:blip r:embed="rId5">
            <a:alphaModFix/>
          </a:blip>
          <a:srcRect b="0" l="0" r="0" t="0"/>
          <a:stretch/>
        </p:blipFill>
        <p:spPr>
          <a:xfrm>
            <a:off x="3833270" y="-116633"/>
            <a:ext cx="1630521" cy="2898704"/>
          </a:xfrm>
          <a:prstGeom prst="rect">
            <a:avLst/>
          </a:prstGeom>
          <a:noFill/>
          <a:ln>
            <a:noFill/>
          </a:ln>
        </p:spPr>
      </p:pic>
      <p:pic>
        <p:nvPicPr>
          <p:cNvPr descr="A picture containing indoor, dining table, dirty, coffee cup&#10;&#10;Description automatically generated" id="728" name="Google Shape;728;p26"/>
          <p:cNvPicPr preferRelativeResize="0"/>
          <p:nvPr/>
        </p:nvPicPr>
        <p:blipFill rotWithShape="1">
          <a:blip r:embed="rId6">
            <a:alphaModFix/>
          </a:blip>
          <a:srcRect b="0" l="0" r="0" t="0"/>
          <a:stretch/>
        </p:blipFill>
        <p:spPr>
          <a:xfrm>
            <a:off x="7522860" y="-11940"/>
            <a:ext cx="4967131" cy="2794011"/>
          </a:xfrm>
          <a:prstGeom prst="rect">
            <a:avLst/>
          </a:prstGeom>
          <a:noFill/>
          <a:ln>
            <a:noFill/>
          </a:ln>
        </p:spPr>
      </p:pic>
      <p:pic>
        <p:nvPicPr>
          <p:cNvPr descr="A picture containing ground, sky, outdoor, sandy&#10;&#10;Description automatically generated" id="729" name="Google Shape;729;p26"/>
          <p:cNvPicPr preferRelativeResize="0"/>
          <p:nvPr/>
        </p:nvPicPr>
        <p:blipFill rotWithShape="1">
          <a:blip r:embed="rId7">
            <a:alphaModFix/>
          </a:blip>
          <a:srcRect b="0" l="0" r="0" t="0"/>
          <a:stretch/>
        </p:blipFill>
        <p:spPr>
          <a:xfrm>
            <a:off x="5723178" y="3279562"/>
            <a:ext cx="6736054" cy="3789030"/>
          </a:xfrm>
          <a:prstGeom prst="rect">
            <a:avLst/>
          </a:prstGeom>
          <a:noFill/>
          <a:ln>
            <a:noFill/>
          </a:ln>
        </p:spPr>
      </p:pic>
      <p:pic>
        <p:nvPicPr>
          <p:cNvPr id="730" name="Google Shape;730;p26"/>
          <p:cNvPicPr preferRelativeResize="0"/>
          <p:nvPr/>
        </p:nvPicPr>
        <p:blipFill rotWithShape="1">
          <a:blip r:embed="rId8">
            <a:alphaModFix/>
          </a:blip>
          <a:srcRect b="0" l="0" r="0" t="0"/>
          <a:stretch/>
        </p:blipFill>
        <p:spPr>
          <a:xfrm>
            <a:off x="2645840" y="4814239"/>
            <a:ext cx="3094355" cy="2313305"/>
          </a:xfrm>
          <a:prstGeom prst="rect">
            <a:avLst/>
          </a:prstGeom>
          <a:noFill/>
          <a:ln>
            <a:noFill/>
          </a:ln>
        </p:spPr>
      </p:pic>
      <p:pic>
        <p:nvPicPr>
          <p:cNvPr descr="A picture containing sky, ground, outdoor, dirt&#10;&#10;Description automatically generated" id="731" name="Google Shape;731;p26"/>
          <p:cNvPicPr preferRelativeResize="0"/>
          <p:nvPr/>
        </p:nvPicPr>
        <p:blipFill rotWithShape="1">
          <a:blip r:embed="rId9">
            <a:alphaModFix/>
          </a:blip>
          <a:srcRect b="0" l="0" r="0" t="0"/>
          <a:stretch/>
        </p:blipFill>
        <p:spPr>
          <a:xfrm>
            <a:off x="2214699" y="3134423"/>
            <a:ext cx="3537828" cy="1990028"/>
          </a:xfrm>
          <a:prstGeom prst="rect">
            <a:avLst/>
          </a:prstGeom>
          <a:noFill/>
          <a:ln>
            <a:noFill/>
          </a:ln>
        </p:spPr>
      </p:pic>
      <p:pic>
        <p:nvPicPr>
          <p:cNvPr id="732" name="Google Shape;732;p26"/>
          <p:cNvPicPr preferRelativeResize="0"/>
          <p:nvPr/>
        </p:nvPicPr>
        <p:blipFill rotWithShape="1">
          <a:blip r:embed="rId10">
            <a:alphaModFix/>
          </a:blip>
          <a:srcRect b="0" l="0" r="0" t="0"/>
          <a:stretch/>
        </p:blipFill>
        <p:spPr>
          <a:xfrm>
            <a:off x="-152400" y="3134423"/>
            <a:ext cx="2871651" cy="3723577"/>
          </a:xfrm>
          <a:prstGeom prst="rect">
            <a:avLst/>
          </a:prstGeom>
          <a:noFill/>
          <a:ln>
            <a:noFill/>
          </a:ln>
        </p:spPr>
      </p:pic>
      <p:sp>
        <p:nvSpPr>
          <p:cNvPr id="733" name="Google Shape;733;p26"/>
          <p:cNvSpPr txBox="1"/>
          <p:nvPr/>
        </p:nvSpPr>
        <p:spPr>
          <a:xfrm>
            <a:off x="6875868" y="1569686"/>
            <a:ext cx="5498983" cy="31700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lt1"/>
                </a:solidFill>
                <a:latin typeface="Calibri"/>
                <a:ea typeface="Calibri"/>
                <a:cs typeface="Calibri"/>
                <a:sym typeface="Calibri"/>
              </a:rPr>
              <a:t>Thank you for your attention</a:t>
            </a:r>
            <a:endParaRPr/>
          </a:p>
          <a:p>
            <a:pPr indent="0" lvl="0" marL="0" marR="0" rtl="0" algn="ctr">
              <a:spcBef>
                <a:spcPts val="0"/>
              </a:spcBef>
              <a:spcAft>
                <a:spcPts val="0"/>
              </a:spcAft>
              <a:buNone/>
            </a:pPr>
            <a:r>
              <a:t/>
            </a:r>
            <a:endParaRPr b="1" sz="40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b="1" sz="40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b="1" sz="4000">
              <a:solidFill>
                <a:schemeClr val="lt1"/>
              </a:solidFill>
              <a:latin typeface="Calibri"/>
              <a:ea typeface="Calibri"/>
              <a:cs typeface="Calibri"/>
              <a:sym typeface="Calibri"/>
            </a:endParaRPr>
          </a:p>
        </p:txBody>
      </p:sp>
      <p:sp>
        <p:nvSpPr>
          <p:cNvPr id="734" name="Google Shape;734;p26"/>
          <p:cNvSpPr txBox="1"/>
          <p:nvPr/>
        </p:nvSpPr>
        <p:spPr>
          <a:xfrm>
            <a:off x="2644908" y="4874092"/>
            <a:ext cx="6817494" cy="9848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Calibri"/>
                <a:ea typeface="Calibri"/>
                <a:cs typeface="Calibri"/>
                <a:sym typeface="Calibri"/>
              </a:rPr>
              <a:t>Do you have any questions?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27"/>
          <p:cNvSpPr/>
          <p:nvPr/>
        </p:nvSpPr>
        <p:spPr>
          <a:xfrm>
            <a:off x="0" y="1041770"/>
            <a:ext cx="12192000" cy="4224591"/>
          </a:xfrm>
          <a:prstGeom prst="rect">
            <a:avLst/>
          </a:prstGeom>
          <a:solidFill>
            <a:srgbClr val="F4B0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1" name="Google Shape;741;p27"/>
          <p:cNvSpPr txBox="1"/>
          <p:nvPr>
            <p:ph type="ctrTitle"/>
          </p:nvPr>
        </p:nvSpPr>
        <p:spPr>
          <a:xfrm>
            <a:off x="1523999" y="1591639"/>
            <a:ext cx="9144000" cy="2387600"/>
          </a:xfrm>
          <a:prstGeom prst="rect">
            <a:avLst/>
          </a:prstGeom>
          <a:noFill/>
          <a:ln>
            <a:noFill/>
          </a:ln>
        </p:spPr>
        <p:txBody>
          <a:bodyPr anchorCtr="0" anchor="b" bIns="45700" lIns="91425" spcFirstLastPara="1" rIns="91425" wrap="square" tIns="45700">
            <a:normAutofit/>
          </a:bodyPr>
          <a:lstStyle/>
          <a:p>
            <a:pPr indent="0" lvl="0" marL="0" marR="0" rtl="0" algn="ctr">
              <a:lnSpc>
                <a:spcPct val="100000"/>
              </a:lnSpc>
              <a:spcBef>
                <a:spcPts val="0"/>
              </a:spcBef>
              <a:spcAft>
                <a:spcPts val="0"/>
              </a:spcAft>
              <a:buClr>
                <a:schemeClr val="lt1"/>
              </a:buClr>
              <a:buSzPts val="5400"/>
              <a:buFont typeface="Calibri"/>
              <a:buNone/>
            </a:pPr>
            <a:r>
              <a:rPr lang="en-US" sz="5400">
                <a:solidFill>
                  <a:schemeClr val="lt1"/>
                </a:solidFill>
                <a:latin typeface="Calibri"/>
                <a:ea typeface="Calibri"/>
                <a:cs typeface="Calibri"/>
                <a:sym typeface="Calibri"/>
              </a:rPr>
              <a:t>Piloting low-tech </a:t>
            </a:r>
            <a:br>
              <a:rPr lang="en-US" sz="5400">
                <a:solidFill>
                  <a:schemeClr val="lt1"/>
                </a:solidFill>
                <a:latin typeface="Calibri"/>
                <a:ea typeface="Calibri"/>
                <a:cs typeface="Calibri"/>
                <a:sym typeface="Calibri"/>
              </a:rPr>
            </a:br>
            <a:r>
              <a:rPr lang="en-US" sz="5400">
                <a:solidFill>
                  <a:schemeClr val="lt1"/>
                </a:solidFill>
                <a:latin typeface="Calibri"/>
                <a:ea typeface="Calibri"/>
                <a:cs typeface="Calibri"/>
                <a:sym typeface="Calibri"/>
              </a:rPr>
              <a:t>Omni-processor</a:t>
            </a:r>
            <a:endParaRPr sz="19900">
              <a:solidFill>
                <a:schemeClr val="lt1"/>
              </a:solidFill>
            </a:endParaRPr>
          </a:p>
        </p:txBody>
      </p:sp>
      <p:sp>
        <p:nvSpPr>
          <p:cNvPr id="742" name="Google Shape;742;p27"/>
          <p:cNvSpPr/>
          <p:nvPr/>
        </p:nvSpPr>
        <p:spPr>
          <a:xfrm>
            <a:off x="0" y="0"/>
            <a:ext cx="12192000" cy="4572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logo_black.gif" id="743" name="Google Shape;743;p27"/>
          <p:cNvPicPr preferRelativeResize="0"/>
          <p:nvPr/>
        </p:nvPicPr>
        <p:blipFill rotWithShape="1">
          <a:blip r:embed="rId3">
            <a:alphaModFix/>
          </a:blip>
          <a:srcRect b="0" l="0" r="0" t="0"/>
          <a:stretch/>
        </p:blipFill>
        <p:spPr>
          <a:xfrm>
            <a:off x="482600" y="158750"/>
            <a:ext cx="2444750" cy="596900"/>
          </a:xfrm>
          <a:prstGeom prst="rect">
            <a:avLst/>
          </a:prstGeom>
          <a:noFill/>
          <a:ln>
            <a:noFill/>
          </a:ln>
        </p:spPr>
      </p:pic>
      <p:sp>
        <p:nvSpPr>
          <p:cNvPr id="744" name="Google Shape;744;p27"/>
          <p:cNvSpPr txBox="1"/>
          <p:nvPr>
            <p:ph idx="1" type="subTitle"/>
          </p:nvPr>
        </p:nvSpPr>
        <p:spPr>
          <a:xfrm>
            <a:off x="1523999" y="5552482"/>
            <a:ext cx="9144000" cy="82384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000000"/>
              </a:buClr>
              <a:buSzPts val="1800"/>
              <a:buNone/>
            </a:pPr>
            <a:r>
              <a:rPr lang="en-US" sz="1800">
                <a:solidFill>
                  <a:srgbClr val="000000"/>
                </a:solidFill>
                <a:latin typeface="Calibri"/>
                <a:ea typeface="Calibri"/>
                <a:cs typeface="Calibri"/>
                <a:sym typeface="Calibri"/>
              </a:rPr>
              <a:t>Kevin Bonel - WaSH in Emergency Consultant - UNICEF </a:t>
            </a:r>
            <a:br>
              <a:rPr lang="en-US" sz="1800">
                <a:solidFill>
                  <a:srgbClr val="000000"/>
                </a:solidFill>
                <a:latin typeface="Calibri"/>
                <a:ea typeface="Calibri"/>
                <a:cs typeface="Calibri"/>
                <a:sym typeface="Calibri"/>
              </a:rPr>
            </a:b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28"/>
          <p:cNvSpPr txBox="1"/>
          <p:nvPr>
            <p:ph idx="1" type="body"/>
          </p:nvPr>
        </p:nvSpPr>
        <p:spPr>
          <a:xfrm>
            <a:off x="408562" y="1575881"/>
            <a:ext cx="11400817" cy="463036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Large volume of anoxic/anaerobic wastewater removed from sites every year (+450,000m3/year) and disposed of in overstretched WWTP :</a:t>
            </a:r>
            <a:endParaRPr/>
          </a:p>
          <a:p>
            <a:pPr indent="-50800" lvl="0" marL="228600" rtl="0" algn="l">
              <a:lnSpc>
                <a:spcPct val="90000"/>
              </a:lnSpc>
              <a:spcBef>
                <a:spcPts val="1000"/>
              </a:spcBef>
              <a:spcAft>
                <a:spcPts val="0"/>
              </a:spcAft>
              <a:buClr>
                <a:schemeClr val="dk1"/>
              </a:buClr>
              <a:buSzPts val="2800"/>
              <a:buNone/>
            </a:pPr>
            <a:r>
              <a:t/>
            </a:r>
            <a:endParaRPr/>
          </a:p>
          <a:p>
            <a:pPr indent="-228600" lvl="1" marL="685800" rtl="0" algn="l">
              <a:lnSpc>
                <a:spcPct val="90000"/>
              </a:lnSpc>
              <a:spcBef>
                <a:spcPts val="500"/>
              </a:spcBef>
              <a:spcAft>
                <a:spcPts val="0"/>
              </a:spcAft>
              <a:buClr>
                <a:schemeClr val="dk1"/>
              </a:buClr>
              <a:buSzPts val="2400"/>
              <a:buChar char="•"/>
            </a:pPr>
            <a:r>
              <a:rPr lang="en-US"/>
              <a:t>Conventional treatment (aerobic | activated sludge)</a:t>
            </a:r>
            <a:endParaRPr/>
          </a:p>
          <a:p>
            <a:pPr indent="-228600" lvl="1" marL="685800" rtl="0" algn="l">
              <a:lnSpc>
                <a:spcPct val="90000"/>
              </a:lnSpc>
              <a:spcBef>
                <a:spcPts val="500"/>
              </a:spcBef>
              <a:spcAft>
                <a:spcPts val="0"/>
              </a:spcAft>
              <a:buClr>
                <a:schemeClr val="dk1"/>
              </a:buClr>
              <a:buSzPts val="2400"/>
              <a:buChar char="•"/>
            </a:pPr>
            <a:r>
              <a:rPr lang="en-US"/>
              <a:t>Non or partially operational </a:t>
            </a:r>
            <a:endParaRPr/>
          </a:p>
          <a:p>
            <a:pPr indent="-228600" lvl="1" marL="685800" rtl="0" algn="l">
              <a:lnSpc>
                <a:spcPct val="90000"/>
              </a:lnSpc>
              <a:spcBef>
                <a:spcPts val="500"/>
              </a:spcBef>
              <a:spcAft>
                <a:spcPts val="0"/>
              </a:spcAft>
              <a:buClr>
                <a:schemeClr val="dk1"/>
              </a:buClr>
              <a:buSzPts val="2400"/>
              <a:buChar char="•"/>
            </a:pPr>
            <a:r>
              <a:rPr lang="en-US"/>
              <a:t>Operation status has deteriorated with the current Energy crisis</a:t>
            </a:r>
            <a:endParaRPr/>
          </a:p>
          <a:p>
            <a:pPr indent="-228600" lvl="1" marL="685800" rtl="0" algn="l">
              <a:lnSpc>
                <a:spcPct val="90000"/>
              </a:lnSpc>
              <a:spcBef>
                <a:spcPts val="500"/>
              </a:spcBef>
              <a:spcAft>
                <a:spcPts val="0"/>
              </a:spcAft>
              <a:buClr>
                <a:schemeClr val="dk1"/>
              </a:buClr>
              <a:buSzPts val="2400"/>
              <a:buChar char="•"/>
            </a:pPr>
            <a:r>
              <a:rPr lang="en-US"/>
              <a:t>Even if Innovative DEWATS is at scale in the country, sludge will still need to be removed and safely managed</a:t>
            </a:r>
            <a:endParaRPr/>
          </a:p>
          <a:p>
            <a:pPr indent="0" lvl="1" marL="457200" rtl="0" algn="l">
              <a:lnSpc>
                <a:spcPct val="90000"/>
              </a:lnSpc>
              <a:spcBef>
                <a:spcPts val="500"/>
              </a:spcBef>
              <a:spcAft>
                <a:spcPts val="0"/>
              </a:spcAft>
              <a:buClr>
                <a:schemeClr val="dk1"/>
              </a:buClr>
              <a:buSzPts val="2400"/>
              <a:buNone/>
            </a:pPr>
            <a:r>
              <a:t/>
            </a:r>
            <a:endParaRPr/>
          </a:p>
        </p:txBody>
      </p:sp>
      <p:sp>
        <p:nvSpPr>
          <p:cNvPr id="751" name="Google Shape;751;p28"/>
          <p:cNvSpPr/>
          <p:nvPr/>
        </p:nvSpPr>
        <p:spPr>
          <a:xfrm>
            <a:off x="0" y="0"/>
            <a:ext cx="12192000" cy="824948"/>
          </a:xfrm>
          <a:prstGeom prst="rect">
            <a:avLst/>
          </a:pr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4B081"/>
              </a:solidFill>
              <a:latin typeface="Calibri"/>
              <a:ea typeface="Calibri"/>
              <a:cs typeface="Calibri"/>
              <a:sym typeface="Calibri"/>
            </a:endParaRPr>
          </a:p>
        </p:txBody>
      </p:sp>
      <p:sp>
        <p:nvSpPr>
          <p:cNvPr id="752" name="Google Shape;752;p28"/>
          <p:cNvSpPr/>
          <p:nvPr/>
        </p:nvSpPr>
        <p:spPr>
          <a:xfrm>
            <a:off x="0" y="-38911"/>
            <a:ext cx="12192000" cy="1096683"/>
          </a:xfrm>
          <a:prstGeom prst="rect">
            <a:avLst/>
          </a:prstGeom>
          <a:solidFill>
            <a:srgbClr val="F4B0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3" name="Google Shape;753;p28"/>
          <p:cNvSpPr txBox="1"/>
          <p:nvPr>
            <p:ph type="title"/>
          </p:nvPr>
        </p:nvSpPr>
        <p:spPr>
          <a:xfrm>
            <a:off x="838200" y="1825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b="1" lang="en-US">
                <a:solidFill>
                  <a:schemeClr val="lt1"/>
                </a:solidFill>
              </a:rPr>
              <a:t>Support to the WWTP- receiving sludge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id="759" name="Google Shape;759;p29"/>
          <p:cNvPicPr preferRelativeResize="0"/>
          <p:nvPr/>
        </p:nvPicPr>
        <p:blipFill rotWithShape="1">
          <a:blip r:embed="rId3">
            <a:alphaModFix/>
          </a:blip>
          <a:srcRect b="12460" l="0" r="3828" t="11854"/>
          <a:stretch/>
        </p:blipFill>
        <p:spPr>
          <a:xfrm>
            <a:off x="5000017" y="3238036"/>
            <a:ext cx="7191983" cy="3346059"/>
          </a:xfrm>
          <a:prstGeom prst="rect">
            <a:avLst/>
          </a:prstGeom>
          <a:noFill/>
          <a:ln>
            <a:noFill/>
          </a:ln>
        </p:spPr>
      </p:pic>
      <p:sp>
        <p:nvSpPr>
          <p:cNvPr id="760" name="Google Shape;760;p29"/>
          <p:cNvSpPr txBox="1"/>
          <p:nvPr/>
        </p:nvSpPr>
        <p:spPr>
          <a:xfrm>
            <a:off x="44671" y="3690995"/>
            <a:ext cx="4805464" cy="28931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600">
                <a:solidFill>
                  <a:schemeClr val="dk1"/>
                </a:solidFill>
                <a:latin typeface="Calibri"/>
                <a:ea typeface="Calibri"/>
                <a:cs typeface="Calibri"/>
                <a:sym typeface="Calibri"/>
              </a:rPr>
              <a:t>UNICEF LCO is piloting the treatment performance of a LowTech Omniprocessor enabling receiving and treating the Wastewater and sludge from ISs desludging.</a:t>
            </a:r>
            <a:endParaRPr/>
          </a:p>
          <a:p>
            <a:pPr indent="0" lvl="0" marL="0" marR="0" rtl="0" algn="just">
              <a:spcBef>
                <a:spcPts val="0"/>
              </a:spcBef>
              <a:spcAft>
                <a:spcPts val="0"/>
              </a:spcAft>
              <a:buNone/>
            </a:pPr>
            <a:r>
              <a:rPr lang="en-US" sz="2600">
                <a:solidFill>
                  <a:schemeClr val="dk1"/>
                </a:solidFill>
                <a:latin typeface="Calibri"/>
                <a:ea typeface="Calibri"/>
                <a:cs typeface="Calibri"/>
                <a:sym typeface="Calibri"/>
              </a:rPr>
              <a:t> </a:t>
            </a:r>
            <a:endParaRPr/>
          </a:p>
        </p:txBody>
      </p:sp>
      <p:pic>
        <p:nvPicPr>
          <p:cNvPr id="761" name="Google Shape;761;p29"/>
          <p:cNvPicPr preferRelativeResize="0"/>
          <p:nvPr/>
        </p:nvPicPr>
        <p:blipFill rotWithShape="1">
          <a:blip r:embed="rId4">
            <a:alphaModFix/>
          </a:blip>
          <a:srcRect b="0" l="0" r="0" t="0"/>
          <a:stretch/>
        </p:blipFill>
        <p:spPr>
          <a:xfrm>
            <a:off x="-252919" y="-71031"/>
            <a:ext cx="5400644" cy="3238036"/>
          </a:xfrm>
          <a:prstGeom prst="rect">
            <a:avLst/>
          </a:prstGeom>
          <a:noFill/>
          <a:ln>
            <a:noFill/>
          </a:ln>
        </p:spPr>
      </p:pic>
      <p:pic>
        <p:nvPicPr>
          <p:cNvPr id="762" name="Google Shape;762;p29"/>
          <p:cNvPicPr preferRelativeResize="0"/>
          <p:nvPr/>
        </p:nvPicPr>
        <p:blipFill rotWithShape="1">
          <a:blip r:embed="rId5">
            <a:alphaModFix/>
          </a:blip>
          <a:srcRect b="0" l="9550" r="0" t="0"/>
          <a:stretch/>
        </p:blipFill>
        <p:spPr>
          <a:xfrm>
            <a:off x="5148325" y="-109584"/>
            <a:ext cx="7043675" cy="327658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9C9C"/>
        </a:solidFill>
      </p:bgPr>
    </p:bg>
    <p:spTree>
      <p:nvGrpSpPr>
        <p:cNvPr id="458" name="Shape 458"/>
        <p:cNvGrpSpPr/>
        <p:nvPr/>
      </p:nvGrpSpPr>
      <p:grpSpPr>
        <a:xfrm>
          <a:off x="0" y="0"/>
          <a:ext cx="0" cy="0"/>
          <a:chOff x="0" y="0"/>
          <a:chExt cx="0" cy="0"/>
        </a:xfrm>
      </p:grpSpPr>
      <p:pic>
        <p:nvPicPr>
          <p:cNvPr id="459" name="Google Shape;459;p3"/>
          <p:cNvPicPr preferRelativeResize="0"/>
          <p:nvPr/>
        </p:nvPicPr>
        <p:blipFill rotWithShape="1">
          <a:blip r:embed="rId3">
            <a:alphaModFix/>
          </a:blip>
          <a:srcRect b="1214" l="1101" r="4735" t="1632"/>
          <a:stretch/>
        </p:blipFill>
        <p:spPr>
          <a:xfrm>
            <a:off x="3535901" y="112126"/>
            <a:ext cx="8591924" cy="6662425"/>
          </a:xfrm>
          <a:prstGeom prst="rect">
            <a:avLst/>
          </a:prstGeom>
          <a:noFill/>
          <a:ln>
            <a:noFill/>
          </a:ln>
        </p:spPr>
      </p:pic>
      <p:sp>
        <p:nvSpPr>
          <p:cNvPr id="460" name="Google Shape;460;p3"/>
          <p:cNvSpPr txBox="1"/>
          <p:nvPr/>
        </p:nvSpPr>
        <p:spPr>
          <a:xfrm>
            <a:off x="348867" y="3089301"/>
            <a:ext cx="2870800" cy="34778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lt1"/>
                </a:solidFill>
                <a:latin typeface="Calibri"/>
                <a:ea typeface="Calibri"/>
                <a:cs typeface="Calibri"/>
                <a:sym typeface="Calibri"/>
              </a:rPr>
              <a:t>Introduction - </a:t>
            </a:r>
            <a:endParaRPr b="1" i="0" sz="28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1" i="0" lang="en-US" sz="2800" u="none" cap="none" strike="noStrike">
                <a:solidFill>
                  <a:schemeClr val="lt1"/>
                </a:solidFill>
                <a:latin typeface="Calibri"/>
                <a:ea typeface="Calibri"/>
                <a:cs typeface="Calibri"/>
                <a:sym typeface="Calibri"/>
              </a:rPr>
              <a:t>Sanitation context  in Lebanon</a:t>
            </a:r>
            <a:endParaRPr b="1" i="0" sz="28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1" i="0" sz="28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0" i="0" lang="en-US" sz="2000" u="none" cap="none" strike="noStrike">
                <a:solidFill>
                  <a:schemeClr val="lt1"/>
                </a:solidFill>
                <a:latin typeface="Calibri"/>
                <a:ea typeface="Calibri"/>
                <a:cs typeface="Calibri"/>
                <a:sym typeface="Calibri"/>
              </a:rPr>
              <a:t>4</a:t>
            </a:r>
            <a:r>
              <a:rPr b="0" baseline="30000" i="0" lang="en-US" sz="2000" u="none" cap="none" strike="noStrike">
                <a:solidFill>
                  <a:schemeClr val="lt1"/>
                </a:solidFill>
                <a:latin typeface="Calibri"/>
                <a:ea typeface="Calibri"/>
                <a:cs typeface="Calibri"/>
                <a:sym typeface="Calibri"/>
              </a:rPr>
              <a:t>th</a:t>
            </a:r>
            <a:r>
              <a:rPr b="0" i="0" lang="en-US" sz="2000" u="none" cap="none" strike="noStrike">
                <a:solidFill>
                  <a:schemeClr val="lt1"/>
                </a:solidFill>
                <a:latin typeface="Calibri"/>
                <a:ea typeface="Calibri"/>
                <a:cs typeface="Calibri"/>
                <a:sym typeface="Calibri"/>
              </a:rPr>
              <a:t> of May 2023</a:t>
            </a:r>
            <a:endParaRPr b="0" i="0" sz="20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20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0" i="0" lang="en-US" sz="2000" u="none" cap="none" strike="noStrike">
                <a:solidFill>
                  <a:schemeClr val="lt1"/>
                </a:solidFill>
                <a:latin typeface="Calibri"/>
                <a:ea typeface="Calibri"/>
                <a:cs typeface="Calibri"/>
                <a:sym typeface="Calibri"/>
              </a:rPr>
              <a:t>Jakub Pająk</a:t>
            </a:r>
            <a:endParaRPr b="0" i="0" sz="20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0" i="0" lang="en-US" sz="2000" u="none" cap="none" strike="noStrike">
                <a:solidFill>
                  <a:schemeClr val="lt1"/>
                </a:solidFill>
                <a:latin typeface="Calibri"/>
                <a:ea typeface="Calibri"/>
                <a:cs typeface="Calibri"/>
                <a:sym typeface="Calibri"/>
              </a:rPr>
              <a:t>WaSH Sector coordinator</a:t>
            </a:r>
            <a:endParaRPr b="0" i="0" sz="2000" u="none" cap="none" strike="noStrike">
              <a:solidFill>
                <a:schemeClr val="lt1"/>
              </a:solidFill>
              <a:latin typeface="Calibri"/>
              <a:ea typeface="Calibri"/>
              <a:cs typeface="Calibri"/>
              <a:sym typeface="Calibri"/>
            </a:endParaRPr>
          </a:p>
        </p:txBody>
      </p:sp>
      <p:pic>
        <p:nvPicPr>
          <p:cNvPr descr="A picture containing text, clipart, vector graphics&#10;&#10;Description automatically generated" id="461" name="Google Shape;461;p3"/>
          <p:cNvPicPr preferRelativeResize="0"/>
          <p:nvPr/>
        </p:nvPicPr>
        <p:blipFill rotWithShape="1">
          <a:blip r:embed="rId4">
            <a:alphaModFix/>
          </a:blip>
          <a:srcRect b="0" l="0" r="0" t="0"/>
          <a:stretch/>
        </p:blipFill>
        <p:spPr>
          <a:xfrm>
            <a:off x="262005" y="296973"/>
            <a:ext cx="2473235" cy="9307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30"/>
          <p:cNvSpPr txBox="1"/>
          <p:nvPr/>
        </p:nvSpPr>
        <p:spPr>
          <a:xfrm>
            <a:off x="3646713" y="169547"/>
            <a:ext cx="5259086" cy="3692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b="0" i="0" lang="en-US" sz="1800" u="sng" cap="none" strike="noStrike">
                <a:solidFill>
                  <a:schemeClr val="dk1"/>
                </a:solidFill>
                <a:latin typeface="Calibri"/>
                <a:ea typeface="Calibri"/>
                <a:cs typeface="Calibri"/>
                <a:sym typeface="Calibri"/>
              </a:rPr>
              <a:t>OMNIPROCESSOR ACTUAL BLOC FLOW DIAGRAM</a:t>
            </a:r>
            <a:endParaRPr sz="1800">
              <a:solidFill>
                <a:schemeClr val="dk1"/>
              </a:solidFill>
              <a:latin typeface="Calibri"/>
              <a:ea typeface="Calibri"/>
              <a:cs typeface="Calibri"/>
              <a:sym typeface="Calibri"/>
            </a:endParaRPr>
          </a:p>
        </p:txBody>
      </p:sp>
      <p:pic>
        <p:nvPicPr>
          <p:cNvPr id="768" name="Google Shape;768;p30"/>
          <p:cNvPicPr preferRelativeResize="0"/>
          <p:nvPr/>
        </p:nvPicPr>
        <p:blipFill rotWithShape="1">
          <a:blip r:embed="rId3">
            <a:alphaModFix/>
          </a:blip>
          <a:srcRect b="0" l="0" r="0" t="0"/>
          <a:stretch/>
        </p:blipFill>
        <p:spPr>
          <a:xfrm>
            <a:off x="270587" y="466531"/>
            <a:ext cx="1828563" cy="831030"/>
          </a:xfrm>
          <a:prstGeom prst="rect">
            <a:avLst/>
          </a:prstGeom>
          <a:noFill/>
          <a:ln>
            <a:noFill/>
          </a:ln>
        </p:spPr>
      </p:pic>
      <p:sp>
        <p:nvSpPr>
          <p:cNvPr id="769" name="Google Shape;769;p30"/>
          <p:cNvSpPr/>
          <p:nvPr/>
        </p:nvSpPr>
        <p:spPr>
          <a:xfrm>
            <a:off x="1189163" y="1959428"/>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Reception Area</a:t>
            </a:r>
            <a:endParaRPr sz="1800">
              <a:solidFill>
                <a:schemeClr val="dk1"/>
              </a:solidFill>
              <a:latin typeface="Calibri"/>
              <a:ea typeface="Calibri"/>
              <a:cs typeface="Calibri"/>
              <a:sym typeface="Calibri"/>
            </a:endParaRPr>
          </a:p>
        </p:txBody>
      </p:sp>
      <p:sp>
        <p:nvSpPr>
          <p:cNvPr id="770" name="Google Shape;770;p30"/>
          <p:cNvSpPr/>
          <p:nvPr/>
        </p:nvSpPr>
        <p:spPr>
          <a:xfrm>
            <a:off x="3851497" y="1982753"/>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Raw sewage tank</a:t>
            </a:r>
            <a:endParaRPr sz="1800">
              <a:solidFill>
                <a:schemeClr val="dk1"/>
              </a:solidFill>
              <a:latin typeface="Calibri"/>
              <a:ea typeface="Calibri"/>
              <a:cs typeface="Calibri"/>
              <a:sym typeface="Calibri"/>
            </a:endParaRPr>
          </a:p>
        </p:txBody>
      </p:sp>
      <p:sp>
        <p:nvSpPr>
          <p:cNvPr id="771" name="Google Shape;771;p30"/>
          <p:cNvSpPr/>
          <p:nvPr/>
        </p:nvSpPr>
        <p:spPr>
          <a:xfrm>
            <a:off x="3288995" y="2118048"/>
            <a:ext cx="540731" cy="191277"/>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72" name="Google Shape;772;p30"/>
          <p:cNvSpPr/>
          <p:nvPr/>
        </p:nvSpPr>
        <p:spPr>
          <a:xfrm>
            <a:off x="6513831" y="1950098"/>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Screw Press</a:t>
            </a:r>
            <a:endParaRPr sz="1800">
              <a:solidFill>
                <a:schemeClr val="dk1"/>
              </a:solidFill>
              <a:latin typeface="Calibri"/>
              <a:ea typeface="Calibri"/>
              <a:cs typeface="Calibri"/>
              <a:sym typeface="Calibri"/>
            </a:endParaRPr>
          </a:p>
        </p:txBody>
      </p:sp>
      <p:cxnSp>
        <p:nvCxnSpPr>
          <p:cNvPr id="773" name="Google Shape;773;p30"/>
          <p:cNvCxnSpPr/>
          <p:nvPr/>
        </p:nvCxnSpPr>
        <p:spPr>
          <a:xfrm>
            <a:off x="6899498" y="1488234"/>
            <a:ext cx="0" cy="461864"/>
          </a:xfrm>
          <a:prstGeom prst="straightConnector1">
            <a:avLst/>
          </a:prstGeom>
          <a:noFill/>
          <a:ln cap="flat" cmpd="sng" w="9525">
            <a:solidFill>
              <a:schemeClr val="accent1"/>
            </a:solidFill>
            <a:prstDash val="solid"/>
            <a:miter lim="800000"/>
            <a:headEnd len="sm" w="sm" type="none"/>
            <a:tailEnd len="med" w="med" type="triangle"/>
          </a:ln>
        </p:spPr>
      </p:cxnSp>
      <p:sp>
        <p:nvSpPr>
          <p:cNvPr id="774" name="Google Shape;774;p30"/>
          <p:cNvSpPr txBox="1"/>
          <p:nvPr/>
        </p:nvSpPr>
        <p:spPr>
          <a:xfrm>
            <a:off x="6477288" y="1224375"/>
            <a:ext cx="84442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Flocculent</a:t>
            </a:r>
            <a:endParaRPr sz="1800">
              <a:solidFill>
                <a:schemeClr val="dk1"/>
              </a:solidFill>
              <a:latin typeface="Calibri"/>
              <a:ea typeface="Calibri"/>
              <a:cs typeface="Calibri"/>
              <a:sym typeface="Calibri"/>
            </a:endParaRPr>
          </a:p>
        </p:txBody>
      </p:sp>
      <p:sp>
        <p:nvSpPr>
          <p:cNvPr id="775" name="Google Shape;775;p30"/>
          <p:cNvSpPr/>
          <p:nvPr/>
        </p:nvSpPr>
        <p:spPr>
          <a:xfrm>
            <a:off x="5959104" y="2106385"/>
            <a:ext cx="540731" cy="191277"/>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76" name="Google Shape;776;p30"/>
          <p:cNvSpPr/>
          <p:nvPr/>
        </p:nvSpPr>
        <p:spPr>
          <a:xfrm>
            <a:off x="8635434" y="2097055"/>
            <a:ext cx="540731" cy="191277"/>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cxnSp>
        <p:nvCxnSpPr>
          <p:cNvPr id="777" name="Google Shape;777;p30"/>
          <p:cNvCxnSpPr>
            <a:stCxn id="768" idx="3"/>
            <a:endCxn id="769" idx="0"/>
          </p:cNvCxnSpPr>
          <p:nvPr/>
        </p:nvCxnSpPr>
        <p:spPr>
          <a:xfrm>
            <a:off x="2099150" y="882046"/>
            <a:ext cx="135000" cy="1077300"/>
          </a:xfrm>
          <a:prstGeom prst="bentConnector2">
            <a:avLst/>
          </a:prstGeom>
          <a:noFill/>
          <a:ln cap="flat" cmpd="sng" w="76200">
            <a:solidFill>
              <a:schemeClr val="accent1"/>
            </a:solidFill>
            <a:prstDash val="solid"/>
            <a:miter lim="800000"/>
            <a:headEnd len="sm" w="sm" type="none"/>
            <a:tailEnd len="med" w="med" type="triangle"/>
          </a:ln>
        </p:spPr>
      </p:cxnSp>
      <p:cxnSp>
        <p:nvCxnSpPr>
          <p:cNvPr id="778" name="Google Shape;778;p30"/>
          <p:cNvCxnSpPr>
            <a:stCxn id="769" idx="2"/>
          </p:cNvCxnSpPr>
          <p:nvPr/>
        </p:nvCxnSpPr>
        <p:spPr>
          <a:xfrm rot="5400000">
            <a:off x="963092" y="1765720"/>
            <a:ext cx="592200" cy="1950000"/>
          </a:xfrm>
          <a:prstGeom prst="bentConnector2">
            <a:avLst/>
          </a:prstGeom>
          <a:noFill/>
          <a:ln cap="flat" cmpd="sng" w="76200">
            <a:solidFill>
              <a:schemeClr val="accent1"/>
            </a:solidFill>
            <a:prstDash val="solid"/>
            <a:miter lim="800000"/>
            <a:headEnd len="sm" w="sm" type="none"/>
            <a:tailEnd len="med" w="med" type="triangle"/>
          </a:ln>
        </p:spPr>
      </p:cxnSp>
      <p:sp>
        <p:nvSpPr>
          <p:cNvPr id="779" name="Google Shape;779;p30"/>
          <p:cNvSpPr txBox="1"/>
          <p:nvPr/>
        </p:nvSpPr>
        <p:spPr>
          <a:xfrm>
            <a:off x="239772" y="2443062"/>
            <a:ext cx="202978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Solid waste manually removed / Manual bar screen</a:t>
            </a:r>
            <a:endParaRPr sz="1800">
              <a:solidFill>
                <a:schemeClr val="dk1"/>
              </a:solidFill>
              <a:latin typeface="Calibri"/>
              <a:ea typeface="Calibri"/>
              <a:cs typeface="Calibri"/>
              <a:sym typeface="Calibri"/>
            </a:endParaRPr>
          </a:p>
        </p:txBody>
      </p:sp>
      <p:sp>
        <p:nvSpPr>
          <p:cNvPr id="780" name="Google Shape;780;p30"/>
          <p:cNvSpPr/>
          <p:nvPr/>
        </p:nvSpPr>
        <p:spPr>
          <a:xfrm>
            <a:off x="9176164" y="1950097"/>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Sludge dryer</a:t>
            </a:r>
            <a:endParaRPr sz="1800">
              <a:solidFill>
                <a:schemeClr val="dk1"/>
              </a:solidFill>
              <a:latin typeface="Calibri"/>
              <a:ea typeface="Calibri"/>
              <a:cs typeface="Calibri"/>
              <a:sym typeface="Calibri"/>
            </a:endParaRPr>
          </a:p>
        </p:txBody>
      </p:sp>
      <p:sp>
        <p:nvSpPr>
          <p:cNvPr id="781" name="Google Shape;781;p30"/>
          <p:cNvSpPr/>
          <p:nvPr/>
        </p:nvSpPr>
        <p:spPr>
          <a:xfrm>
            <a:off x="11266221" y="2097055"/>
            <a:ext cx="540731" cy="191277"/>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82" name="Google Shape;782;p30"/>
          <p:cNvSpPr txBox="1"/>
          <p:nvPr/>
        </p:nvSpPr>
        <p:spPr>
          <a:xfrm>
            <a:off x="11266221" y="1806058"/>
            <a:ext cx="1075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Dried sludge</a:t>
            </a:r>
            <a:endParaRPr sz="1800">
              <a:solidFill>
                <a:schemeClr val="dk1"/>
              </a:solidFill>
              <a:latin typeface="Calibri"/>
              <a:ea typeface="Calibri"/>
              <a:cs typeface="Calibri"/>
              <a:sym typeface="Calibri"/>
            </a:endParaRPr>
          </a:p>
        </p:txBody>
      </p:sp>
      <p:sp>
        <p:nvSpPr>
          <p:cNvPr id="783" name="Google Shape;783;p30"/>
          <p:cNvSpPr/>
          <p:nvPr/>
        </p:nvSpPr>
        <p:spPr>
          <a:xfrm>
            <a:off x="9173586" y="3708921"/>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MBBR</a:t>
            </a:r>
            <a:endParaRPr sz="1800">
              <a:solidFill>
                <a:schemeClr val="dk1"/>
              </a:solidFill>
              <a:latin typeface="Calibri"/>
              <a:ea typeface="Calibri"/>
              <a:cs typeface="Calibri"/>
              <a:sym typeface="Calibri"/>
            </a:endParaRPr>
          </a:p>
        </p:txBody>
      </p:sp>
      <p:sp>
        <p:nvSpPr>
          <p:cNvPr id="784" name="Google Shape;784;p30"/>
          <p:cNvSpPr txBox="1"/>
          <p:nvPr/>
        </p:nvSpPr>
        <p:spPr>
          <a:xfrm>
            <a:off x="8380484" y="2717832"/>
            <a:ext cx="79310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Filtrate</a:t>
            </a:r>
            <a:endParaRPr sz="1800">
              <a:solidFill>
                <a:schemeClr val="dk1"/>
              </a:solidFill>
              <a:latin typeface="Calibri"/>
              <a:ea typeface="Calibri"/>
              <a:cs typeface="Calibri"/>
              <a:sym typeface="Calibri"/>
            </a:endParaRPr>
          </a:p>
        </p:txBody>
      </p:sp>
      <p:sp>
        <p:nvSpPr>
          <p:cNvPr id="785" name="Google Shape;785;p30"/>
          <p:cNvSpPr/>
          <p:nvPr/>
        </p:nvSpPr>
        <p:spPr>
          <a:xfrm>
            <a:off x="6513830" y="3708921"/>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Holding tank</a:t>
            </a:r>
            <a:endParaRPr sz="1800">
              <a:solidFill>
                <a:schemeClr val="dk1"/>
              </a:solidFill>
              <a:latin typeface="Calibri"/>
              <a:ea typeface="Calibri"/>
              <a:cs typeface="Calibri"/>
              <a:sym typeface="Calibri"/>
            </a:endParaRPr>
          </a:p>
        </p:txBody>
      </p:sp>
      <p:sp>
        <p:nvSpPr>
          <p:cNvPr id="786" name="Google Shape;786;p30"/>
          <p:cNvSpPr/>
          <p:nvPr/>
        </p:nvSpPr>
        <p:spPr>
          <a:xfrm rot="10800000">
            <a:off x="8603887" y="3855878"/>
            <a:ext cx="572278" cy="19127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87" name="Google Shape;787;p30"/>
          <p:cNvSpPr/>
          <p:nvPr/>
        </p:nvSpPr>
        <p:spPr>
          <a:xfrm>
            <a:off x="3851497" y="3708921"/>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Polishing filters</a:t>
            </a:r>
            <a:endParaRPr sz="1800">
              <a:solidFill>
                <a:schemeClr val="dk1"/>
              </a:solidFill>
              <a:latin typeface="Calibri"/>
              <a:ea typeface="Calibri"/>
              <a:cs typeface="Calibri"/>
              <a:sym typeface="Calibri"/>
            </a:endParaRPr>
          </a:p>
        </p:txBody>
      </p:sp>
      <p:sp>
        <p:nvSpPr>
          <p:cNvPr id="788" name="Google Shape;788;p30"/>
          <p:cNvSpPr/>
          <p:nvPr/>
        </p:nvSpPr>
        <p:spPr>
          <a:xfrm rot="10800000">
            <a:off x="5932135" y="3855879"/>
            <a:ext cx="615820" cy="19127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89" name="Google Shape;789;p30"/>
          <p:cNvSpPr/>
          <p:nvPr/>
        </p:nvSpPr>
        <p:spPr>
          <a:xfrm>
            <a:off x="1108873" y="3710479"/>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Disinfection</a:t>
            </a:r>
            <a:endParaRPr sz="1800">
              <a:solidFill>
                <a:schemeClr val="dk1"/>
              </a:solidFill>
              <a:latin typeface="Calibri"/>
              <a:ea typeface="Calibri"/>
              <a:cs typeface="Calibri"/>
              <a:sym typeface="Calibri"/>
            </a:endParaRPr>
          </a:p>
        </p:txBody>
      </p:sp>
      <p:sp>
        <p:nvSpPr>
          <p:cNvPr id="790" name="Google Shape;790;p30"/>
          <p:cNvSpPr/>
          <p:nvPr/>
        </p:nvSpPr>
        <p:spPr>
          <a:xfrm rot="10800000">
            <a:off x="3189511" y="3857437"/>
            <a:ext cx="615820" cy="19127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91" name="Google Shape;791;p30"/>
          <p:cNvSpPr/>
          <p:nvPr/>
        </p:nvSpPr>
        <p:spPr>
          <a:xfrm>
            <a:off x="1108873" y="5290457"/>
            <a:ext cx="10154770" cy="485192"/>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Irrigation Channel</a:t>
            </a:r>
            <a:endParaRPr sz="1800">
              <a:solidFill>
                <a:schemeClr val="dk1"/>
              </a:solidFill>
              <a:latin typeface="Calibri"/>
              <a:ea typeface="Calibri"/>
              <a:cs typeface="Calibri"/>
              <a:sym typeface="Calibri"/>
            </a:endParaRPr>
          </a:p>
        </p:txBody>
      </p:sp>
      <p:sp>
        <p:nvSpPr>
          <p:cNvPr id="792" name="Google Shape;792;p30"/>
          <p:cNvSpPr/>
          <p:nvPr/>
        </p:nvSpPr>
        <p:spPr>
          <a:xfrm>
            <a:off x="4814596" y="4194113"/>
            <a:ext cx="176001" cy="1161659"/>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93" name="Google Shape;793;p30"/>
          <p:cNvSpPr/>
          <p:nvPr/>
        </p:nvSpPr>
        <p:spPr>
          <a:xfrm>
            <a:off x="2001178" y="4194113"/>
            <a:ext cx="176001" cy="1161659"/>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94" name="Google Shape;794;p30"/>
          <p:cNvSpPr txBox="1"/>
          <p:nvPr/>
        </p:nvSpPr>
        <p:spPr>
          <a:xfrm>
            <a:off x="1254729" y="4394585"/>
            <a:ext cx="84442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Discharge</a:t>
            </a:r>
            <a:endParaRPr sz="1800">
              <a:solidFill>
                <a:schemeClr val="dk1"/>
              </a:solidFill>
              <a:latin typeface="Calibri"/>
              <a:ea typeface="Calibri"/>
              <a:cs typeface="Calibri"/>
              <a:sym typeface="Calibri"/>
            </a:endParaRPr>
          </a:p>
        </p:txBody>
      </p:sp>
      <p:sp>
        <p:nvSpPr>
          <p:cNvPr id="795" name="Google Shape;795;p30"/>
          <p:cNvSpPr txBox="1"/>
          <p:nvPr/>
        </p:nvSpPr>
        <p:spPr>
          <a:xfrm>
            <a:off x="4891492" y="4589792"/>
            <a:ext cx="84442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Backwash</a:t>
            </a:r>
            <a:endParaRPr sz="1800">
              <a:solidFill>
                <a:schemeClr val="dk1"/>
              </a:solidFill>
              <a:latin typeface="Calibri"/>
              <a:ea typeface="Calibri"/>
              <a:cs typeface="Calibri"/>
              <a:sym typeface="Calibri"/>
            </a:endParaRPr>
          </a:p>
        </p:txBody>
      </p:sp>
      <p:sp>
        <p:nvSpPr>
          <p:cNvPr id="796" name="Google Shape;796;p30"/>
          <p:cNvSpPr txBox="1"/>
          <p:nvPr/>
        </p:nvSpPr>
        <p:spPr>
          <a:xfrm>
            <a:off x="3851497" y="1000084"/>
            <a:ext cx="1013067" cy="7848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Mass balance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BOD 500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COD 980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FOG 25,000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TSS 2,400 mg/l</a:t>
            </a:r>
            <a:endParaRPr sz="1800">
              <a:solidFill>
                <a:schemeClr val="dk1"/>
              </a:solidFill>
              <a:latin typeface="Calibri"/>
              <a:ea typeface="Calibri"/>
              <a:cs typeface="Calibri"/>
              <a:sym typeface="Calibri"/>
            </a:endParaRPr>
          </a:p>
        </p:txBody>
      </p:sp>
      <p:sp>
        <p:nvSpPr>
          <p:cNvPr id="797" name="Google Shape;797;p30"/>
          <p:cNvSpPr txBox="1"/>
          <p:nvPr/>
        </p:nvSpPr>
        <p:spPr>
          <a:xfrm>
            <a:off x="9173586" y="2512312"/>
            <a:ext cx="1057248" cy="7848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Calibri"/>
              <a:buNone/>
            </a:pPr>
            <a:r>
              <a:rPr b="0" lang="en-US" sz="900" u="none">
                <a:solidFill>
                  <a:schemeClr val="dk1"/>
                </a:solidFill>
                <a:latin typeface="Calibri"/>
                <a:ea typeface="Calibri"/>
                <a:cs typeface="Calibri"/>
                <a:sym typeface="Calibri"/>
              </a:rPr>
              <a:t>Mass balance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b="0" lang="en-US" sz="900" u="none">
                <a:solidFill>
                  <a:schemeClr val="dk1"/>
                </a:solidFill>
                <a:latin typeface="Calibri"/>
                <a:ea typeface="Calibri"/>
                <a:cs typeface="Calibri"/>
                <a:sym typeface="Calibri"/>
              </a:rPr>
              <a:t>BOD 225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b="0" lang="en-US" sz="900" u="none">
                <a:solidFill>
                  <a:schemeClr val="dk1"/>
                </a:solidFill>
                <a:latin typeface="Calibri"/>
                <a:ea typeface="Calibri"/>
                <a:cs typeface="Calibri"/>
                <a:sym typeface="Calibri"/>
              </a:rPr>
              <a:t>COD 460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b="0" lang="en-US" sz="900" u="none">
                <a:solidFill>
                  <a:schemeClr val="dk1"/>
                </a:solidFill>
                <a:latin typeface="Calibri"/>
                <a:ea typeface="Calibri"/>
                <a:cs typeface="Calibri"/>
                <a:sym typeface="Calibri"/>
              </a:rPr>
              <a:t>FOG 13,500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b="0" lang="en-US" sz="900" u="none">
                <a:solidFill>
                  <a:schemeClr val="dk1"/>
                </a:solidFill>
                <a:latin typeface="Calibri"/>
                <a:ea typeface="Calibri"/>
                <a:cs typeface="Calibri"/>
                <a:sym typeface="Calibri"/>
              </a:rPr>
              <a:t>TSS 1,300 mg/l</a:t>
            </a:r>
            <a:endParaRPr sz="1800">
              <a:solidFill>
                <a:schemeClr val="dk1"/>
              </a:solidFill>
              <a:latin typeface="Calibri"/>
              <a:ea typeface="Calibri"/>
              <a:cs typeface="Calibri"/>
              <a:sym typeface="Calibri"/>
            </a:endParaRPr>
          </a:p>
        </p:txBody>
      </p:sp>
      <p:cxnSp>
        <p:nvCxnSpPr>
          <p:cNvPr id="798" name="Google Shape;798;p30"/>
          <p:cNvCxnSpPr>
            <a:stCxn id="772" idx="2"/>
            <a:endCxn id="783" idx="0"/>
          </p:cNvCxnSpPr>
          <p:nvPr/>
        </p:nvCxnSpPr>
        <p:spPr>
          <a:xfrm flipH="1" rot="-5400000">
            <a:off x="8252010" y="1742140"/>
            <a:ext cx="1273500" cy="2659800"/>
          </a:xfrm>
          <a:prstGeom prst="bentConnector3">
            <a:avLst>
              <a:gd fmla="val 73401" name="adj1"/>
            </a:avLst>
          </a:prstGeom>
          <a:noFill/>
          <a:ln cap="flat" cmpd="sng" w="76200">
            <a:solidFill>
              <a:schemeClr val="accent1"/>
            </a:solidFill>
            <a:prstDash val="solid"/>
            <a:miter lim="800000"/>
            <a:headEnd len="sm" w="sm" type="none"/>
            <a:tailEnd len="med" w="med" type="triangle"/>
          </a:ln>
        </p:spPr>
      </p:cxnSp>
      <p:sp>
        <p:nvSpPr>
          <p:cNvPr id="799" name="Google Shape;799;p30"/>
          <p:cNvSpPr txBox="1"/>
          <p:nvPr/>
        </p:nvSpPr>
        <p:spPr>
          <a:xfrm>
            <a:off x="7896924" y="4327793"/>
            <a:ext cx="1008875" cy="7848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Mass balance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BOD 170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COD 400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FOG 2,500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TSS 350 mg/l</a:t>
            </a:r>
            <a:endParaRPr sz="1800">
              <a:solidFill>
                <a:schemeClr val="dk1"/>
              </a:solidFill>
              <a:latin typeface="Calibri"/>
              <a:ea typeface="Calibri"/>
              <a:cs typeface="Calibri"/>
              <a:sym typeface="Calibri"/>
            </a:endParaRPr>
          </a:p>
        </p:txBody>
      </p:sp>
      <p:sp>
        <p:nvSpPr>
          <p:cNvPr id="800" name="Google Shape;800;p30"/>
          <p:cNvSpPr txBox="1"/>
          <p:nvPr/>
        </p:nvSpPr>
        <p:spPr>
          <a:xfrm>
            <a:off x="2291193" y="4272429"/>
            <a:ext cx="1032701" cy="7848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Mass balance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BOD 50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COD 280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FOG 1,300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TSS 350 mg/l</a:t>
            </a:r>
            <a:endParaRPr sz="1800">
              <a:solidFill>
                <a:schemeClr val="dk1"/>
              </a:solidFill>
              <a:latin typeface="Calibri"/>
              <a:ea typeface="Calibri"/>
              <a:cs typeface="Calibri"/>
              <a:sym typeface="Calibri"/>
            </a:endParaRPr>
          </a:p>
        </p:txBody>
      </p:sp>
      <p:sp>
        <p:nvSpPr>
          <p:cNvPr id="801" name="Google Shape;801;p30"/>
          <p:cNvSpPr txBox="1"/>
          <p:nvPr/>
        </p:nvSpPr>
        <p:spPr>
          <a:xfrm>
            <a:off x="4947724" y="1000084"/>
            <a:ext cx="984410" cy="7848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accent6"/>
              </a:buClr>
              <a:buSzPts val="900"/>
              <a:buFont typeface="Calibri"/>
              <a:buNone/>
            </a:pPr>
            <a:r>
              <a:rPr lang="en-US" sz="900">
                <a:solidFill>
                  <a:schemeClr val="accent6"/>
                </a:solidFill>
                <a:latin typeface="Calibri"/>
                <a:ea typeface="Calibri"/>
                <a:cs typeface="Calibri"/>
                <a:sym typeface="Calibri"/>
              </a:rPr>
              <a:t>Mass balance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lang="en-US" sz="900">
                <a:solidFill>
                  <a:schemeClr val="accent6"/>
                </a:solidFill>
                <a:latin typeface="Calibri"/>
                <a:ea typeface="Calibri"/>
                <a:cs typeface="Calibri"/>
                <a:sym typeface="Calibri"/>
              </a:rPr>
              <a:t>BOD 1320 mg/l</a:t>
            </a:r>
            <a:endParaRPr sz="900">
              <a:solidFill>
                <a:schemeClr val="accent6"/>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lang="en-US" sz="900">
                <a:solidFill>
                  <a:schemeClr val="accent6"/>
                </a:solidFill>
                <a:latin typeface="Calibri"/>
                <a:ea typeface="Calibri"/>
                <a:cs typeface="Calibri"/>
                <a:sym typeface="Calibri"/>
              </a:rPr>
              <a:t>COD 2400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lang="en-US" sz="900">
                <a:solidFill>
                  <a:schemeClr val="accent6"/>
                </a:solidFill>
                <a:latin typeface="Calibri"/>
                <a:ea typeface="Calibri"/>
                <a:cs typeface="Calibri"/>
                <a:sym typeface="Calibri"/>
              </a:rPr>
              <a:t>FOG 51000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lang="en-US" sz="900">
                <a:solidFill>
                  <a:schemeClr val="accent6"/>
                </a:solidFill>
                <a:latin typeface="Calibri"/>
                <a:ea typeface="Calibri"/>
                <a:cs typeface="Calibri"/>
                <a:sym typeface="Calibri"/>
              </a:rPr>
              <a:t>TSS 16,000 mg/l</a:t>
            </a:r>
            <a:endParaRPr sz="1800">
              <a:solidFill>
                <a:schemeClr val="dk1"/>
              </a:solidFill>
              <a:latin typeface="Calibri"/>
              <a:ea typeface="Calibri"/>
              <a:cs typeface="Calibri"/>
              <a:sym typeface="Calibri"/>
            </a:endParaRPr>
          </a:p>
        </p:txBody>
      </p:sp>
      <p:sp>
        <p:nvSpPr>
          <p:cNvPr id="802" name="Google Shape;802;p30"/>
          <p:cNvSpPr txBox="1"/>
          <p:nvPr/>
        </p:nvSpPr>
        <p:spPr>
          <a:xfrm>
            <a:off x="10292383" y="2524931"/>
            <a:ext cx="991857" cy="7848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accent6"/>
              </a:buClr>
              <a:buSzPts val="900"/>
              <a:buFont typeface="Calibri"/>
              <a:buNone/>
            </a:pPr>
            <a:r>
              <a:rPr b="0" lang="en-US" sz="900" u="none">
                <a:solidFill>
                  <a:schemeClr val="accent6"/>
                </a:solidFill>
                <a:latin typeface="Calibri"/>
                <a:ea typeface="Calibri"/>
                <a:cs typeface="Calibri"/>
                <a:sym typeface="Calibri"/>
              </a:rPr>
              <a:t>Mass balance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b="0" lang="en-US" sz="900" u="none">
                <a:solidFill>
                  <a:schemeClr val="accent6"/>
                </a:solidFill>
                <a:latin typeface="Calibri"/>
                <a:ea typeface="Calibri"/>
                <a:cs typeface="Calibri"/>
                <a:sym typeface="Calibri"/>
              </a:rPr>
              <a:t>BOD 200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b="0" lang="en-US" sz="900" u="none">
                <a:solidFill>
                  <a:schemeClr val="accent6"/>
                </a:solidFill>
                <a:latin typeface="Calibri"/>
                <a:ea typeface="Calibri"/>
                <a:cs typeface="Calibri"/>
                <a:sym typeface="Calibri"/>
              </a:rPr>
              <a:t>COD 470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b="0" lang="en-US" sz="900" u="none">
                <a:solidFill>
                  <a:schemeClr val="accent6"/>
                </a:solidFill>
                <a:latin typeface="Calibri"/>
                <a:ea typeface="Calibri"/>
                <a:cs typeface="Calibri"/>
                <a:sym typeface="Calibri"/>
              </a:rPr>
              <a:t>FOG 9700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b="0" lang="en-US" sz="900" u="none">
                <a:solidFill>
                  <a:schemeClr val="accent6"/>
                </a:solidFill>
                <a:latin typeface="Calibri"/>
                <a:ea typeface="Calibri"/>
                <a:cs typeface="Calibri"/>
                <a:sym typeface="Calibri"/>
              </a:rPr>
              <a:t>TSS 900 mg/l</a:t>
            </a:r>
            <a:endParaRPr sz="1800">
              <a:solidFill>
                <a:schemeClr val="dk1"/>
              </a:solidFill>
              <a:latin typeface="Calibri"/>
              <a:ea typeface="Calibri"/>
              <a:cs typeface="Calibri"/>
              <a:sym typeface="Calibri"/>
            </a:endParaRPr>
          </a:p>
        </p:txBody>
      </p:sp>
      <p:sp>
        <p:nvSpPr>
          <p:cNvPr id="803" name="Google Shape;803;p30"/>
          <p:cNvSpPr txBox="1"/>
          <p:nvPr/>
        </p:nvSpPr>
        <p:spPr>
          <a:xfrm>
            <a:off x="9076260" y="4317210"/>
            <a:ext cx="941043" cy="7848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accent6"/>
              </a:buClr>
              <a:buSzPts val="900"/>
              <a:buFont typeface="Calibri"/>
              <a:buNone/>
            </a:pPr>
            <a:r>
              <a:rPr lang="en-US" sz="900">
                <a:solidFill>
                  <a:schemeClr val="accent6"/>
                </a:solidFill>
                <a:latin typeface="Calibri"/>
                <a:ea typeface="Calibri"/>
                <a:cs typeface="Calibri"/>
                <a:sym typeface="Calibri"/>
              </a:rPr>
              <a:t>Mass balance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lang="en-US" sz="900">
                <a:solidFill>
                  <a:schemeClr val="accent6"/>
                </a:solidFill>
                <a:latin typeface="Calibri"/>
                <a:ea typeface="Calibri"/>
                <a:cs typeface="Calibri"/>
                <a:sym typeface="Calibri"/>
              </a:rPr>
              <a:t>BOD 180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lang="en-US" sz="900">
                <a:solidFill>
                  <a:schemeClr val="accent6"/>
                </a:solidFill>
                <a:latin typeface="Calibri"/>
                <a:ea typeface="Calibri"/>
                <a:cs typeface="Calibri"/>
                <a:sym typeface="Calibri"/>
              </a:rPr>
              <a:t>COD 400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lang="en-US" sz="900">
                <a:solidFill>
                  <a:schemeClr val="accent6"/>
                </a:solidFill>
                <a:latin typeface="Calibri"/>
                <a:ea typeface="Calibri"/>
                <a:cs typeface="Calibri"/>
                <a:sym typeface="Calibri"/>
              </a:rPr>
              <a:t>FOG 3400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lang="en-US" sz="900">
                <a:solidFill>
                  <a:schemeClr val="accent6"/>
                </a:solidFill>
                <a:latin typeface="Calibri"/>
                <a:ea typeface="Calibri"/>
                <a:cs typeface="Calibri"/>
                <a:sym typeface="Calibri"/>
              </a:rPr>
              <a:t>TSS 600 mg/l</a:t>
            </a:r>
            <a:endParaRPr sz="1800">
              <a:solidFill>
                <a:schemeClr val="dk1"/>
              </a:solidFill>
              <a:latin typeface="Calibri"/>
              <a:ea typeface="Calibri"/>
              <a:cs typeface="Calibri"/>
              <a:sym typeface="Calibri"/>
            </a:endParaRPr>
          </a:p>
        </p:txBody>
      </p:sp>
      <p:sp>
        <p:nvSpPr>
          <p:cNvPr id="804" name="Google Shape;804;p30"/>
          <p:cNvSpPr txBox="1"/>
          <p:nvPr/>
        </p:nvSpPr>
        <p:spPr>
          <a:xfrm>
            <a:off x="3400790" y="4279169"/>
            <a:ext cx="985178" cy="78483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accent6"/>
              </a:buClr>
              <a:buSzPts val="900"/>
              <a:buFont typeface="Calibri"/>
              <a:buNone/>
            </a:pPr>
            <a:r>
              <a:rPr lang="en-US" sz="900">
                <a:solidFill>
                  <a:schemeClr val="accent6"/>
                </a:solidFill>
                <a:latin typeface="Calibri"/>
                <a:ea typeface="Calibri"/>
                <a:cs typeface="Calibri"/>
                <a:sym typeface="Calibri"/>
              </a:rPr>
              <a:t>Mass balance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lang="en-US" sz="900">
                <a:solidFill>
                  <a:schemeClr val="accent6"/>
                </a:solidFill>
                <a:latin typeface="Calibri"/>
                <a:ea typeface="Calibri"/>
                <a:cs typeface="Calibri"/>
                <a:sym typeface="Calibri"/>
              </a:rPr>
              <a:t>BOD 60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lang="en-US" sz="900">
                <a:solidFill>
                  <a:schemeClr val="accent6"/>
                </a:solidFill>
                <a:latin typeface="Calibri"/>
                <a:ea typeface="Calibri"/>
                <a:cs typeface="Calibri"/>
                <a:sym typeface="Calibri"/>
              </a:rPr>
              <a:t>COD 290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lang="en-US" sz="900">
                <a:solidFill>
                  <a:schemeClr val="accent6"/>
                </a:solidFill>
                <a:latin typeface="Calibri"/>
                <a:ea typeface="Calibri"/>
                <a:cs typeface="Calibri"/>
                <a:sym typeface="Calibri"/>
              </a:rPr>
              <a:t>FOG 1350 mg/l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accent6"/>
              </a:buClr>
              <a:buSzPts val="900"/>
              <a:buFont typeface="Calibri"/>
              <a:buNone/>
            </a:pPr>
            <a:r>
              <a:rPr lang="en-US" sz="900">
                <a:solidFill>
                  <a:schemeClr val="accent6"/>
                </a:solidFill>
                <a:latin typeface="Calibri"/>
                <a:ea typeface="Calibri"/>
                <a:cs typeface="Calibri"/>
                <a:sym typeface="Calibri"/>
              </a:rPr>
              <a:t>TSS 600 mg/l</a:t>
            </a:r>
            <a:endParaRPr sz="1800">
              <a:solidFill>
                <a:schemeClr val="dk1"/>
              </a:solidFill>
              <a:latin typeface="Calibri"/>
              <a:ea typeface="Calibri"/>
              <a:cs typeface="Calibri"/>
              <a:sym typeface="Calibri"/>
            </a:endParaRPr>
          </a:p>
        </p:txBody>
      </p:sp>
      <p:pic>
        <p:nvPicPr>
          <p:cNvPr id="805" name="Google Shape;805;p30"/>
          <p:cNvPicPr preferRelativeResize="0"/>
          <p:nvPr/>
        </p:nvPicPr>
        <p:blipFill rotWithShape="1">
          <a:blip r:embed="rId4">
            <a:alphaModFix/>
          </a:blip>
          <a:srcRect b="0" l="0" r="0" t="0"/>
          <a:stretch/>
        </p:blipFill>
        <p:spPr>
          <a:xfrm>
            <a:off x="8909996" y="3560859"/>
            <a:ext cx="2851297" cy="3359323"/>
          </a:xfrm>
          <a:prstGeom prst="rect">
            <a:avLst/>
          </a:prstGeom>
          <a:noFill/>
          <a:ln>
            <a:noFill/>
          </a:ln>
        </p:spPr>
      </p:pic>
      <p:pic>
        <p:nvPicPr>
          <p:cNvPr id="806" name="Google Shape;806;p30"/>
          <p:cNvPicPr preferRelativeResize="0"/>
          <p:nvPr/>
        </p:nvPicPr>
        <p:blipFill rotWithShape="1">
          <a:blip r:embed="rId5">
            <a:alphaModFix/>
          </a:blip>
          <a:srcRect b="0" l="0" r="0" t="0"/>
          <a:stretch/>
        </p:blipFill>
        <p:spPr>
          <a:xfrm>
            <a:off x="3797135" y="1098998"/>
            <a:ext cx="2528847" cy="1922188"/>
          </a:xfrm>
          <a:prstGeom prst="rect">
            <a:avLst/>
          </a:prstGeom>
          <a:noFill/>
          <a:ln>
            <a:noFill/>
          </a:ln>
        </p:spPr>
      </p:pic>
      <p:pic>
        <p:nvPicPr>
          <p:cNvPr id="807" name="Google Shape;807;p30"/>
          <p:cNvPicPr preferRelativeResize="0"/>
          <p:nvPr/>
        </p:nvPicPr>
        <p:blipFill rotWithShape="1">
          <a:blip r:embed="rId6">
            <a:alphaModFix/>
          </a:blip>
          <a:srcRect b="0" l="0" r="0" t="0"/>
          <a:stretch/>
        </p:blipFill>
        <p:spPr>
          <a:xfrm>
            <a:off x="9076260" y="485435"/>
            <a:ext cx="3105647" cy="1910280"/>
          </a:xfrm>
          <a:prstGeom prst="rect">
            <a:avLst/>
          </a:prstGeom>
          <a:noFill/>
          <a:ln>
            <a:noFill/>
          </a:ln>
        </p:spPr>
      </p:pic>
      <p:pic>
        <p:nvPicPr>
          <p:cNvPr id="808" name="Google Shape;808;p30"/>
          <p:cNvPicPr preferRelativeResize="0"/>
          <p:nvPr/>
        </p:nvPicPr>
        <p:blipFill rotWithShape="1">
          <a:blip r:embed="rId7">
            <a:alphaModFix/>
          </a:blip>
          <a:srcRect b="0" l="0" r="0" t="0"/>
          <a:stretch/>
        </p:blipFill>
        <p:spPr>
          <a:xfrm>
            <a:off x="7149154" y="458303"/>
            <a:ext cx="1808299" cy="2562471"/>
          </a:xfrm>
          <a:prstGeom prst="rect">
            <a:avLst/>
          </a:prstGeom>
          <a:noFill/>
          <a:ln>
            <a:noFill/>
          </a:ln>
        </p:spPr>
      </p:pic>
      <p:pic>
        <p:nvPicPr>
          <p:cNvPr id="809" name="Google Shape;809;p30"/>
          <p:cNvPicPr preferRelativeResize="0"/>
          <p:nvPr/>
        </p:nvPicPr>
        <p:blipFill rotWithShape="1">
          <a:blip r:embed="rId8">
            <a:alphaModFix/>
          </a:blip>
          <a:srcRect b="0" l="0" r="0" t="0"/>
          <a:stretch/>
        </p:blipFill>
        <p:spPr>
          <a:xfrm>
            <a:off x="130775" y="697032"/>
            <a:ext cx="3469479" cy="2410159"/>
          </a:xfrm>
          <a:prstGeom prst="rect">
            <a:avLst/>
          </a:prstGeom>
          <a:noFill/>
          <a:ln>
            <a:noFill/>
          </a:ln>
        </p:spPr>
      </p:pic>
      <p:pic>
        <p:nvPicPr>
          <p:cNvPr id="810" name="Google Shape;810;p30"/>
          <p:cNvPicPr preferRelativeResize="0"/>
          <p:nvPr/>
        </p:nvPicPr>
        <p:blipFill rotWithShape="1">
          <a:blip r:embed="rId9">
            <a:alphaModFix/>
          </a:blip>
          <a:srcRect b="0" l="0" r="0" t="0"/>
          <a:stretch/>
        </p:blipFill>
        <p:spPr>
          <a:xfrm>
            <a:off x="165935" y="3590121"/>
            <a:ext cx="3330290" cy="1808917"/>
          </a:xfrm>
          <a:prstGeom prst="rect">
            <a:avLst/>
          </a:prstGeom>
          <a:noFill/>
          <a:ln>
            <a:noFill/>
          </a:ln>
        </p:spPr>
      </p:pic>
      <p:pic>
        <p:nvPicPr>
          <p:cNvPr id="811" name="Google Shape;811;p30"/>
          <p:cNvPicPr preferRelativeResize="0"/>
          <p:nvPr/>
        </p:nvPicPr>
        <p:blipFill rotWithShape="1">
          <a:blip r:embed="rId10">
            <a:alphaModFix/>
          </a:blip>
          <a:srcRect b="0" l="0" r="0" t="0"/>
          <a:stretch/>
        </p:blipFill>
        <p:spPr>
          <a:xfrm>
            <a:off x="3898899" y="3219025"/>
            <a:ext cx="2330570" cy="3530781"/>
          </a:xfrm>
          <a:prstGeom prst="rect">
            <a:avLst/>
          </a:prstGeom>
          <a:noFill/>
          <a:ln>
            <a:noFill/>
          </a:ln>
        </p:spPr>
      </p:pic>
      <p:pic>
        <p:nvPicPr>
          <p:cNvPr id="812" name="Google Shape;812;p30"/>
          <p:cNvPicPr preferRelativeResize="0"/>
          <p:nvPr/>
        </p:nvPicPr>
        <p:blipFill rotWithShape="1">
          <a:blip r:embed="rId11">
            <a:alphaModFix/>
          </a:blip>
          <a:srcRect b="0" l="0" r="0" t="0"/>
          <a:stretch/>
        </p:blipFill>
        <p:spPr>
          <a:xfrm>
            <a:off x="9034040" y="472975"/>
            <a:ext cx="3139292" cy="20977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31"/>
          <p:cNvSpPr txBox="1"/>
          <p:nvPr>
            <p:ph type="title"/>
          </p:nvPr>
        </p:nvSpPr>
        <p:spPr>
          <a:xfrm>
            <a:off x="535023" y="72577"/>
            <a:ext cx="369651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b="1" lang="en-US">
                <a:solidFill>
                  <a:schemeClr val="lt1"/>
                </a:solidFill>
              </a:rPr>
              <a:t>Stakeholders</a:t>
            </a:r>
            <a:endParaRPr/>
          </a:p>
        </p:txBody>
      </p:sp>
      <p:sp>
        <p:nvSpPr>
          <p:cNvPr id="818" name="Google Shape;818;p31"/>
          <p:cNvSpPr/>
          <p:nvPr/>
        </p:nvSpPr>
        <p:spPr>
          <a:xfrm>
            <a:off x="89155" y="72577"/>
            <a:ext cx="11936590" cy="1096683"/>
          </a:xfrm>
          <a:prstGeom prst="rect">
            <a:avLst/>
          </a:prstGeom>
          <a:solidFill>
            <a:srgbClr val="F4B0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400">
                <a:solidFill>
                  <a:schemeClr val="lt1"/>
                </a:solidFill>
                <a:latin typeface="Calibri"/>
                <a:ea typeface="Calibri"/>
                <a:cs typeface="Calibri"/>
                <a:sym typeface="Calibri"/>
              </a:rPr>
              <a:t>Challenges</a:t>
            </a:r>
            <a:endParaRPr/>
          </a:p>
        </p:txBody>
      </p:sp>
      <p:sp>
        <p:nvSpPr>
          <p:cNvPr id="819" name="Google Shape;819;p31"/>
          <p:cNvSpPr txBox="1"/>
          <p:nvPr/>
        </p:nvSpPr>
        <p:spPr>
          <a:xfrm>
            <a:off x="179948" y="1398140"/>
            <a:ext cx="11762670" cy="3323987"/>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Energy Crisis leading to solarize the system</a:t>
            </a:r>
            <a:endParaRPr/>
          </a:p>
          <a:p>
            <a:pPr indent="-285750" lvl="0" marL="285750" marR="0" rtl="0" algn="just">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Current treatment of the MBBR is affected by the low level of solid capture by the Flocculation and too high level of Fat Oil and grease</a:t>
            </a:r>
            <a:endParaRPr/>
          </a:p>
          <a:p>
            <a:pPr indent="-285750" lvl="1" marL="742950" marR="0" rtl="0" algn="just">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Upgrade of the system, adding a Coagulation stage and DAF system</a:t>
            </a:r>
            <a:endParaRPr/>
          </a:p>
          <a:p>
            <a:pPr indent="-133350" lvl="0" marL="28575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a:p>
            <a:pPr indent="-171450" lvl="1" marL="74295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32"/>
          <p:cNvSpPr txBox="1"/>
          <p:nvPr/>
        </p:nvSpPr>
        <p:spPr>
          <a:xfrm>
            <a:off x="3646713" y="169547"/>
            <a:ext cx="5259086" cy="3692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b="0" i="0" lang="en-US" sz="1800" u="sng" cap="none" strike="noStrike">
                <a:solidFill>
                  <a:schemeClr val="dk1"/>
                </a:solidFill>
                <a:latin typeface="Calibri"/>
                <a:ea typeface="Calibri"/>
                <a:cs typeface="Calibri"/>
                <a:sym typeface="Calibri"/>
              </a:rPr>
              <a:t>OMNIPROCESSOR ACTUAL BLOC FLOW DIAGRAM</a:t>
            </a:r>
            <a:endParaRPr sz="1800">
              <a:solidFill>
                <a:schemeClr val="dk1"/>
              </a:solidFill>
              <a:latin typeface="Calibri"/>
              <a:ea typeface="Calibri"/>
              <a:cs typeface="Calibri"/>
              <a:sym typeface="Calibri"/>
            </a:endParaRPr>
          </a:p>
        </p:txBody>
      </p:sp>
      <p:pic>
        <p:nvPicPr>
          <p:cNvPr id="825" name="Google Shape;825;p32"/>
          <p:cNvPicPr preferRelativeResize="0"/>
          <p:nvPr/>
        </p:nvPicPr>
        <p:blipFill rotWithShape="1">
          <a:blip r:embed="rId3">
            <a:alphaModFix/>
          </a:blip>
          <a:srcRect b="0" l="0" r="0" t="0"/>
          <a:stretch/>
        </p:blipFill>
        <p:spPr>
          <a:xfrm>
            <a:off x="270587" y="466531"/>
            <a:ext cx="1828563" cy="831030"/>
          </a:xfrm>
          <a:prstGeom prst="rect">
            <a:avLst/>
          </a:prstGeom>
          <a:noFill/>
          <a:ln>
            <a:noFill/>
          </a:ln>
        </p:spPr>
      </p:pic>
      <p:sp>
        <p:nvSpPr>
          <p:cNvPr id="826" name="Google Shape;826;p32"/>
          <p:cNvSpPr/>
          <p:nvPr/>
        </p:nvSpPr>
        <p:spPr>
          <a:xfrm>
            <a:off x="1189163" y="1959428"/>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Reception Area</a:t>
            </a:r>
            <a:endParaRPr sz="1800">
              <a:solidFill>
                <a:schemeClr val="dk1"/>
              </a:solidFill>
              <a:latin typeface="Calibri"/>
              <a:ea typeface="Calibri"/>
              <a:cs typeface="Calibri"/>
              <a:sym typeface="Calibri"/>
            </a:endParaRPr>
          </a:p>
        </p:txBody>
      </p:sp>
      <p:sp>
        <p:nvSpPr>
          <p:cNvPr id="827" name="Google Shape;827;p32"/>
          <p:cNvSpPr/>
          <p:nvPr/>
        </p:nvSpPr>
        <p:spPr>
          <a:xfrm>
            <a:off x="3851497" y="1982753"/>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Raw sewage tank</a:t>
            </a:r>
            <a:endParaRPr sz="1800">
              <a:solidFill>
                <a:schemeClr val="dk1"/>
              </a:solidFill>
              <a:latin typeface="Calibri"/>
              <a:ea typeface="Calibri"/>
              <a:cs typeface="Calibri"/>
              <a:sym typeface="Calibri"/>
            </a:endParaRPr>
          </a:p>
        </p:txBody>
      </p:sp>
      <p:sp>
        <p:nvSpPr>
          <p:cNvPr id="828" name="Google Shape;828;p32"/>
          <p:cNvSpPr/>
          <p:nvPr/>
        </p:nvSpPr>
        <p:spPr>
          <a:xfrm>
            <a:off x="3288995" y="2118048"/>
            <a:ext cx="540731" cy="191277"/>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29" name="Google Shape;829;p32"/>
          <p:cNvSpPr/>
          <p:nvPr/>
        </p:nvSpPr>
        <p:spPr>
          <a:xfrm>
            <a:off x="6513831" y="1950098"/>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Screw Press</a:t>
            </a:r>
            <a:endParaRPr sz="1800">
              <a:solidFill>
                <a:schemeClr val="dk1"/>
              </a:solidFill>
              <a:latin typeface="Calibri"/>
              <a:ea typeface="Calibri"/>
              <a:cs typeface="Calibri"/>
              <a:sym typeface="Calibri"/>
            </a:endParaRPr>
          </a:p>
        </p:txBody>
      </p:sp>
      <p:cxnSp>
        <p:nvCxnSpPr>
          <p:cNvPr id="830" name="Google Shape;830;p32"/>
          <p:cNvCxnSpPr/>
          <p:nvPr/>
        </p:nvCxnSpPr>
        <p:spPr>
          <a:xfrm>
            <a:off x="6899498" y="1488234"/>
            <a:ext cx="0" cy="461864"/>
          </a:xfrm>
          <a:prstGeom prst="straightConnector1">
            <a:avLst/>
          </a:prstGeom>
          <a:noFill/>
          <a:ln cap="flat" cmpd="sng" w="9525">
            <a:solidFill>
              <a:schemeClr val="accent1"/>
            </a:solidFill>
            <a:prstDash val="solid"/>
            <a:miter lim="800000"/>
            <a:headEnd len="sm" w="sm" type="none"/>
            <a:tailEnd len="med" w="med" type="triangle"/>
          </a:ln>
        </p:spPr>
      </p:cxnSp>
      <p:sp>
        <p:nvSpPr>
          <p:cNvPr id="831" name="Google Shape;831;p32"/>
          <p:cNvSpPr txBox="1"/>
          <p:nvPr/>
        </p:nvSpPr>
        <p:spPr>
          <a:xfrm>
            <a:off x="6477288" y="1224375"/>
            <a:ext cx="84442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Flocculent</a:t>
            </a:r>
            <a:endParaRPr sz="1800">
              <a:solidFill>
                <a:schemeClr val="dk1"/>
              </a:solidFill>
              <a:latin typeface="Calibri"/>
              <a:ea typeface="Calibri"/>
              <a:cs typeface="Calibri"/>
              <a:sym typeface="Calibri"/>
            </a:endParaRPr>
          </a:p>
        </p:txBody>
      </p:sp>
      <p:sp>
        <p:nvSpPr>
          <p:cNvPr id="832" name="Google Shape;832;p32"/>
          <p:cNvSpPr/>
          <p:nvPr/>
        </p:nvSpPr>
        <p:spPr>
          <a:xfrm>
            <a:off x="5959104" y="2106385"/>
            <a:ext cx="540731" cy="191277"/>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33" name="Google Shape;833;p32"/>
          <p:cNvSpPr/>
          <p:nvPr/>
        </p:nvSpPr>
        <p:spPr>
          <a:xfrm>
            <a:off x="8635434" y="2097055"/>
            <a:ext cx="540731" cy="191277"/>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cxnSp>
        <p:nvCxnSpPr>
          <p:cNvPr id="834" name="Google Shape;834;p32"/>
          <p:cNvCxnSpPr>
            <a:stCxn id="825" idx="3"/>
            <a:endCxn id="826" idx="0"/>
          </p:cNvCxnSpPr>
          <p:nvPr/>
        </p:nvCxnSpPr>
        <p:spPr>
          <a:xfrm>
            <a:off x="2099150" y="882046"/>
            <a:ext cx="135000" cy="1077300"/>
          </a:xfrm>
          <a:prstGeom prst="bentConnector2">
            <a:avLst/>
          </a:prstGeom>
          <a:noFill/>
          <a:ln cap="flat" cmpd="sng" w="76200">
            <a:solidFill>
              <a:schemeClr val="accent1"/>
            </a:solidFill>
            <a:prstDash val="solid"/>
            <a:miter lim="800000"/>
            <a:headEnd len="sm" w="sm" type="none"/>
            <a:tailEnd len="med" w="med" type="triangle"/>
          </a:ln>
        </p:spPr>
      </p:cxnSp>
      <p:cxnSp>
        <p:nvCxnSpPr>
          <p:cNvPr id="835" name="Google Shape;835;p32"/>
          <p:cNvCxnSpPr>
            <a:stCxn id="826" idx="2"/>
          </p:cNvCxnSpPr>
          <p:nvPr/>
        </p:nvCxnSpPr>
        <p:spPr>
          <a:xfrm rot="5400000">
            <a:off x="963092" y="1765720"/>
            <a:ext cx="592200" cy="1950000"/>
          </a:xfrm>
          <a:prstGeom prst="bentConnector2">
            <a:avLst/>
          </a:prstGeom>
          <a:noFill/>
          <a:ln cap="flat" cmpd="sng" w="76200">
            <a:solidFill>
              <a:schemeClr val="accent1"/>
            </a:solidFill>
            <a:prstDash val="solid"/>
            <a:miter lim="800000"/>
            <a:headEnd len="sm" w="sm" type="none"/>
            <a:tailEnd len="med" w="med" type="triangle"/>
          </a:ln>
        </p:spPr>
      </p:cxnSp>
      <p:sp>
        <p:nvSpPr>
          <p:cNvPr id="836" name="Google Shape;836;p32"/>
          <p:cNvSpPr txBox="1"/>
          <p:nvPr/>
        </p:nvSpPr>
        <p:spPr>
          <a:xfrm>
            <a:off x="239772" y="2443062"/>
            <a:ext cx="202978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Solid waste manually removed / Manual bar screen</a:t>
            </a:r>
            <a:endParaRPr sz="1800">
              <a:solidFill>
                <a:schemeClr val="dk1"/>
              </a:solidFill>
              <a:latin typeface="Calibri"/>
              <a:ea typeface="Calibri"/>
              <a:cs typeface="Calibri"/>
              <a:sym typeface="Calibri"/>
            </a:endParaRPr>
          </a:p>
        </p:txBody>
      </p:sp>
      <p:sp>
        <p:nvSpPr>
          <p:cNvPr id="837" name="Google Shape;837;p32"/>
          <p:cNvSpPr/>
          <p:nvPr/>
        </p:nvSpPr>
        <p:spPr>
          <a:xfrm>
            <a:off x="9176164" y="1950097"/>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Sludge dryer</a:t>
            </a:r>
            <a:endParaRPr sz="1800">
              <a:solidFill>
                <a:schemeClr val="dk1"/>
              </a:solidFill>
              <a:latin typeface="Calibri"/>
              <a:ea typeface="Calibri"/>
              <a:cs typeface="Calibri"/>
              <a:sym typeface="Calibri"/>
            </a:endParaRPr>
          </a:p>
        </p:txBody>
      </p:sp>
      <p:sp>
        <p:nvSpPr>
          <p:cNvPr id="838" name="Google Shape;838;p32"/>
          <p:cNvSpPr/>
          <p:nvPr/>
        </p:nvSpPr>
        <p:spPr>
          <a:xfrm>
            <a:off x="11266221" y="2097055"/>
            <a:ext cx="540731" cy="191277"/>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39" name="Google Shape;839;p32"/>
          <p:cNvSpPr txBox="1"/>
          <p:nvPr/>
        </p:nvSpPr>
        <p:spPr>
          <a:xfrm>
            <a:off x="11266221" y="1806058"/>
            <a:ext cx="1075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Dried sludge</a:t>
            </a:r>
            <a:endParaRPr sz="1800">
              <a:solidFill>
                <a:schemeClr val="dk1"/>
              </a:solidFill>
              <a:latin typeface="Calibri"/>
              <a:ea typeface="Calibri"/>
              <a:cs typeface="Calibri"/>
              <a:sym typeface="Calibri"/>
            </a:endParaRPr>
          </a:p>
        </p:txBody>
      </p:sp>
      <p:sp>
        <p:nvSpPr>
          <p:cNvPr id="840" name="Google Shape;840;p32"/>
          <p:cNvSpPr/>
          <p:nvPr/>
        </p:nvSpPr>
        <p:spPr>
          <a:xfrm>
            <a:off x="9173586" y="3708921"/>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MBBR</a:t>
            </a:r>
            <a:endParaRPr sz="1800">
              <a:solidFill>
                <a:schemeClr val="dk1"/>
              </a:solidFill>
              <a:latin typeface="Calibri"/>
              <a:ea typeface="Calibri"/>
              <a:cs typeface="Calibri"/>
              <a:sym typeface="Calibri"/>
            </a:endParaRPr>
          </a:p>
        </p:txBody>
      </p:sp>
      <p:sp>
        <p:nvSpPr>
          <p:cNvPr id="841" name="Google Shape;841;p32"/>
          <p:cNvSpPr txBox="1"/>
          <p:nvPr/>
        </p:nvSpPr>
        <p:spPr>
          <a:xfrm>
            <a:off x="7652516" y="2474077"/>
            <a:ext cx="79310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Filtrate</a:t>
            </a:r>
            <a:endParaRPr sz="1800">
              <a:solidFill>
                <a:schemeClr val="dk1"/>
              </a:solidFill>
              <a:latin typeface="Calibri"/>
              <a:ea typeface="Calibri"/>
              <a:cs typeface="Calibri"/>
              <a:sym typeface="Calibri"/>
            </a:endParaRPr>
          </a:p>
        </p:txBody>
      </p:sp>
      <p:sp>
        <p:nvSpPr>
          <p:cNvPr id="842" name="Google Shape;842;p32"/>
          <p:cNvSpPr/>
          <p:nvPr/>
        </p:nvSpPr>
        <p:spPr>
          <a:xfrm>
            <a:off x="6513830" y="3708921"/>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Holding tank</a:t>
            </a:r>
            <a:endParaRPr sz="1800">
              <a:solidFill>
                <a:schemeClr val="dk1"/>
              </a:solidFill>
              <a:latin typeface="Calibri"/>
              <a:ea typeface="Calibri"/>
              <a:cs typeface="Calibri"/>
              <a:sym typeface="Calibri"/>
            </a:endParaRPr>
          </a:p>
        </p:txBody>
      </p:sp>
      <p:sp>
        <p:nvSpPr>
          <p:cNvPr id="843" name="Google Shape;843;p32"/>
          <p:cNvSpPr/>
          <p:nvPr/>
        </p:nvSpPr>
        <p:spPr>
          <a:xfrm rot="10800000">
            <a:off x="8603887" y="3855878"/>
            <a:ext cx="572278" cy="19127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44" name="Google Shape;844;p32"/>
          <p:cNvSpPr/>
          <p:nvPr/>
        </p:nvSpPr>
        <p:spPr>
          <a:xfrm>
            <a:off x="3851497" y="3708921"/>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Polishing filters</a:t>
            </a:r>
            <a:endParaRPr sz="1800">
              <a:solidFill>
                <a:schemeClr val="dk1"/>
              </a:solidFill>
              <a:latin typeface="Calibri"/>
              <a:ea typeface="Calibri"/>
              <a:cs typeface="Calibri"/>
              <a:sym typeface="Calibri"/>
            </a:endParaRPr>
          </a:p>
        </p:txBody>
      </p:sp>
      <p:sp>
        <p:nvSpPr>
          <p:cNvPr id="845" name="Google Shape;845;p32"/>
          <p:cNvSpPr/>
          <p:nvPr/>
        </p:nvSpPr>
        <p:spPr>
          <a:xfrm rot="10800000">
            <a:off x="5932135" y="3855879"/>
            <a:ext cx="615820" cy="19127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46" name="Google Shape;846;p32"/>
          <p:cNvSpPr/>
          <p:nvPr/>
        </p:nvSpPr>
        <p:spPr>
          <a:xfrm>
            <a:off x="1108873" y="3710479"/>
            <a:ext cx="2090057" cy="48519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Disinfection</a:t>
            </a:r>
            <a:endParaRPr sz="1800">
              <a:solidFill>
                <a:schemeClr val="dk1"/>
              </a:solidFill>
              <a:latin typeface="Calibri"/>
              <a:ea typeface="Calibri"/>
              <a:cs typeface="Calibri"/>
              <a:sym typeface="Calibri"/>
            </a:endParaRPr>
          </a:p>
        </p:txBody>
      </p:sp>
      <p:sp>
        <p:nvSpPr>
          <p:cNvPr id="847" name="Google Shape;847;p32"/>
          <p:cNvSpPr/>
          <p:nvPr/>
        </p:nvSpPr>
        <p:spPr>
          <a:xfrm rot="10800000">
            <a:off x="3189511" y="3857437"/>
            <a:ext cx="615820" cy="19127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48" name="Google Shape;848;p32"/>
          <p:cNvSpPr/>
          <p:nvPr/>
        </p:nvSpPr>
        <p:spPr>
          <a:xfrm>
            <a:off x="1108873" y="5290457"/>
            <a:ext cx="10154770" cy="485192"/>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Irrigation Channel</a:t>
            </a:r>
            <a:endParaRPr sz="1800">
              <a:solidFill>
                <a:schemeClr val="dk1"/>
              </a:solidFill>
              <a:latin typeface="Calibri"/>
              <a:ea typeface="Calibri"/>
              <a:cs typeface="Calibri"/>
              <a:sym typeface="Calibri"/>
            </a:endParaRPr>
          </a:p>
        </p:txBody>
      </p:sp>
      <p:sp>
        <p:nvSpPr>
          <p:cNvPr id="849" name="Google Shape;849;p32"/>
          <p:cNvSpPr/>
          <p:nvPr/>
        </p:nvSpPr>
        <p:spPr>
          <a:xfrm>
            <a:off x="4814596" y="4194113"/>
            <a:ext cx="176001" cy="1161659"/>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50" name="Google Shape;850;p32"/>
          <p:cNvSpPr/>
          <p:nvPr/>
        </p:nvSpPr>
        <p:spPr>
          <a:xfrm>
            <a:off x="2001178" y="4194113"/>
            <a:ext cx="176001" cy="1161659"/>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51" name="Google Shape;851;p32"/>
          <p:cNvSpPr txBox="1"/>
          <p:nvPr/>
        </p:nvSpPr>
        <p:spPr>
          <a:xfrm>
            <a:off x="1254729" y="4394585"/>
            <a:ext cx="84442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Discharge</a:t>
            </a:r>
            <a:endParaRPr sz="1800">
              <a:solidFill>
                <a:schemeClr val="dk1"/>
              </a:solidFill>
              <a:latin typeface="Calibri"/>
              <a:ea typeface="Calibri"/>
              <a:cs typeface="Calibri"/>
              <a:sym typeface="Calibri"/>
            </a:endParaRPr>
          </a:p>
        </p:txBody>
      </p:sp>
      <p:sp>
        <p:nvSpPr>
          <p:cNvPr id="852" name="Google Shape;852;p32"/>
          <p:cNvSpPr txBox="1"/>
          <p:nvPr/>
        </p:nvSpPr>
        <p:spPr>
          <a:xfrm>
            <a:off x="4891492" y="4589792"/>
            <a:ext cx="84442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Backwash</a:t>
            </a:r>
            <a:endParaRPr sz="1800">
              <a:solidFill>
                <a:schemeClr val="dk1"/>
              </a:solidFill>
              <a:latin typeface="Calibri"/>
              <a:ea typeface="Calibri"/>
              <a:cs typeface="Calibri"/>
              <a:sym typeface="Calibri"/>
            </a:endParaRPr>
          </a:p>
        </p:txBody>
      </p:sp>
      <p:sp>
        <p:nvSpPr>
          <p:cNvPr id="853" name="Google Shape;853;p32"/>
          <p:cNvSpPr/>
          <p:nvPr/>
        </p:nvSpPr>
        <p:spPr>
          <a:xfrm>
            <a:off x="8445619" y="2592108"/>
            <a:ext cx="1452984" cy="538251"/>
          </a:xfrm>
          <a:prstGeom prst="rect">
            <a:avLst/>
          </a:prstGeom>
          <a:solidFill>
            <a:schemeClr val="accent1"/>
          </a:solid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DAF </a:t>
            </a:r>
            <a:endParaRPr/>
          </a:p>
        </p:txBody>
      </p:sp>
      <p:sp>
        <p:nvSpPr>
          <p:cNvPr id="854" name="Google Shape;854;p32"/>
          <p:cNvSpPr/>
          <p:nvPr/>
        </p:nvSpPr>
        <p:spPr>
          <a:xfrm>
            <a:off x="4571744" y="2730633"/>
            <a:ext cx="1704512" cy="369291"/>
          </a:xfrm>
          <a:prstGeom prst="rect">
            <a:avLst/>
          </a:prstGeom>
          <a:solidFill>
            <a:schemeClr val="accent1"/>
          </a:solidFill>
          <a:ln cap="flat" cmpd="sng" w="254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DAF Scum tank</a:t>
            </a:r>
            <a:endParaRPr/>
          </a:p>
        </p:txBody>
      </p:sp>
      <p:cxnSp>
        <p:nvCxnSpPr>
          <p:cNvPr id="855" name="Google Shape;855;p32"/>
          <p:cNvCxnSpPr>
            <a:stCxn id="829" idx="2"/>
            <a:endCxn id="853" idx="1"/>
          </p:cNvCxnSpPr>
          <p:nvPr/>
        </p:nvCxnSpPr>
        <p:spPr>
          <a:xfrm flipH="1" rot="-5400000">
            <a:off x="7789260" y="2204890"/>
            <a:ext cx="426000" cy="886800"/>
          </a:xfrm>
          <a:prstGeom prst="bentConnector2">
            <a:avLst/>
          </a:prstGeom>
          <a:noFill/>
          <a:ln cap="flat" cmpd="sng" w="25400">
            <a:solidFill>
              <a:srgbClr val="FF0000"/>
            </a:solidFill>
            <a:prstDash val="solid"/>
            <a:miter lim="800000"/>
            <a:headEnd len="sm" w="sm" type="none"/>
            <a:tailEnd len="med" w="med" type="triangle"/>
          </a:ln>
        </p:spPr>
      </p:cxnSp>
      <p:cxnSp>
        <p:nvCxnSpPr>
          <p:cNvPr id="856" name="Google Shape;856;p32"/>
          <p:cNvCxnSpPr>
            <a:stCxn id="853" idx="3"/>
            <a:endCxn id="840" idx="0"/>
          </p:cNvCxnSpPr>
          <p:nvPr/>
        </p:nvCxnSpPr>
        <p:spPr>
          <a:xfrm>
            <a:off x="9898603" y="2861234"/>
            <a:ext cx="320100" cy="847800"/>
          </a:xfrm>
          <a:prstGeom prst="bentConnector2">
            <a:avLst/>
          </a:prstGeom>
          <a:noFill/>
          <a:ln cap="flat" cmpd="sng" w="25400">
            <a:solidFill>
              <a:srgbClr val="FF0000"/>
            </a:solidFill>
            <a:prstDash val="solid"/>
            <a:miter lim="800000"/>
            <a:headEnd len="sm" w="sm" type="none"/>
            <a:tailEnd len="med" w="med" type="triangle"/>
          </a:ln>
        </p:spPr>
      </p:cxnSp>
      <p:cxnSp>
        <p:nvCxnSpPr>
          <p:cNvPr id="857" name="Google Shape;857;p32"/>
          <p:cNvCxnSpPr>
            <a:stCxn id="853" idx="2"/>
            <a:endCxn id="854" idx="2"/>
          </p:cNvCxnSpPr>
          <p:nvPr/>
        </p:nvCxnSpPr>
        <p:spPr>
          <a:xfrm flipH="1" rot="5400000">
            <a:off x="7282861" y="1241109"/>
            <a:ext cx="30300" cy="3748200"/>
          </a:xfrm>
          <a:prstGeom prst="bentConnector3">
            <a:avLst>
              <a:gd fmla="val -754459" name="adj1"/>
            </a:avLst>
          </a:prstGeom>
          <a:noFill/>
          <a:ln cap="flat" cmpd="sng" w="25400">
            <a:solidFill>
              <a:srgbClr val="C00000"/>
            </a:solidFill>
            <a:prstDash val="solid"/>
            <a:miter lim="800000"/>
            <a:headEnd len="sm" w="sm" type="none"/>
            <a:tailEnd len="med" w="med" type="triangle"/>
          </a:ln>
        </p:spPr>
      </p:cxnSp>
      <p:cxnSp>
        <p:nvCxnSpPr>
          <p:cNvPr id="858" name="Google Shape;858;p32"/>
          <p:cNvCxnSpPr/>
          <p:nvPr/>
        </p:nvCxnSpPr>
        <p:spPr>
          <a:xfrm rot="10800000">
            <a:off x="9171993" y="3369022"/>
            <a:ext cx="350700" cy="339900"/>
          </a:xfrm>
          <a:prstGeom prst="bentConnector3">
            <a:avLst>
              <a:gd fmla="val 2577" name="adj1"/>
            </a:avLst>
          </a:prstGeom>
          <a:noFill/>
          <a:ln cap="flat" cmpd="sng" w="25400">
            <a:solidFill>
              <a:srgbClr val="C00000"/>
            </a:solidFill>
            <a:prstDash val="solid"/>
            <a:miter lim="800000"/>
            <a:headEnd len="sm" w="sm" type="none"/>
            <a:tailEnd len="med" w="med" type="triangle"/>
          </a:ln>
        </p:spPr>
      </p:cxnSp>
      <p:sp>
        <p:nvSpPr>
          <p:cNvPr id="859" name="Google Shape;859;p32"/>
          <p:cNvSpPr txBox="1"/>
          <p:nvPr/>
        </p:nvSpPr>
        <p:spPr>
          <a:xfrm>
            <a:off x="8068820" y="3460263"/>
            <a:ext cx="220805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Excess floating sludge</a:t>
            </a:r>
            <a:endParaRPr/>
          </a:p>
        </p:txBody>
      </p:sp>
      <p:sp>
        <p:nvSpPr>
          <p:cNvPr id="860" name="Google Shape;860;p32"/>
          <p:cNvSpPr txBox="1"/>
          <p:nvPr/>
        </p:nvSpPr>
        <p:spPr>
          <a:xfrm>
            <a:off x="5932134" y="3095727"/>
            <a:ext cx="220805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Scum</a:t>
            </a:r>
            <a:endParaRPr/>
          </a:p>
        </p:txBody>
      </p:sp>
      <p:sp>
        <p:nvSpPr>
          <p:cNvPr id="861" name="Google Shape;861;p32"/>
          <p:cNvSpPr txBox="1"/>
          <p:nvPr/>
        </p:nvSpPr>
        <p:spPr>
          <a:xfrm>
            <a:off x="5160083" y="1065979"/>
            <a:ext cx="128565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Coagulant</a:t>
            </a:r>
            <a:endParaRPr/>
          </a:p>
        </p:txBody>
      </p:sp>
      <p:cxnSp>
        <p:nvCxnSpPr>
          <p:cNvPr id="862" name="Google Shape;862;p32"/>
          <p:cNvCxnSpPr>
            <a:stCxn id="861" idx="2"/>
          </p:cNvCxnSpPr>
          <p:nvPr/>
        </p:nvCxnSpPr>
        <p:spPr>
          <a:xfrm>
            <a:off x="5802913" y="1373756"/>
            <a:ext cx="418800" cy="756900"/>
          </a:xfrm>
          <a:prstGeom prst="straightConnector1">
            <a:avLst/>
          </a:prstGeom>
          <a:noFill/>
          <a:ln cap="flat" cmpd="sng" w="25400">
            <a:solidFill>
              <a:srgbClr val="FF0000"/>
            </a:solidFill>
            <a:prstDash val="solid"/>
            <a:miter lim="800000"/>
            <a:headEnd len="sm" w="sm" type="none"/>
            <a:tailEnd len="med" w="med" type="triangle"/>
          </a:ln>
        </p:spPr>
      </p:cxnSp>
      <p:cxnSp>
        <p:nvCxnSpPr>
          <p:cNvPr id="863" name="Google Shape;863;p32"/>
          <p:cNvCxnSpPr>
            <a:stCxn id="854" idx="3"/>
          </p:cNvCxnSpPr>
          <p:nvPr/>
        </p:nvCxnSpPr>
        <p:spPr>
          <a:xfrm rot="10800000">
            <a:off x="6221656" y="2245379"/>
            <a:ext cx="54600" cy="669900"/>
          </a:xfrm>
          <a:prstGeom prst="bentConnector4">
            <a:avLst>
              <a:gd fmla="val -418681" name="adj1"/>
              <a:gd fmla="val 63786" name="adj2"/>
            </a:avLst>
          </a:prstGeom>
          <a:noFill/>
          <a:ln cap="flat" cmpd="sng" w="25400">
            <a:solidFill>
              <a:srgbClr val="FF0000"/>
            </a:solidFill>
            <a:prstDash val="solid"/>
            <a:miter lim="800000"/>
            <a:headEnd len="sm" w="sm" type="none"/>
            <a:tailEnd len="med" w="med" type="triangl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33"/>
          <p:cNvSpPr txBox="1"/>
          <p:nvPr>
            <p:ph type="title"/>
          </p:nvPr>
        </p:nvSpPr>
        <p:spPr>
          <a:xfrm>
            <a:off x="535023" y="72577"/>
            <a:ext cx="369651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b="1" lang="en-US">
                <a:solidFill>
                  <a:schemeClr val="lt1"/>
                </a:solidFill>
              </a:rPr>
              <a:t>Stakeholders</a:t>
            </a:r>
            <a:endParaRPr/>
          </a:p>
        </p:txBody>
      </p:sp>
      <p:sp>
        <p:nvSpPr>
          <p:cNvPr id="869" name="Google Shape;869;p33"/>
          <p:cNvSpPr/>
          <p:nvPr/>
        </p:nvSpPr>
        <p:spPr>
          <a:xfrm>
            <a:off x="89155" y="72577"/>
            <a:ext cx="11936590" cy="1096683"/>
          </a:xfrm>
          <a:prstGeom prst="rect">
            <a:avLst/>
          </a:prstGeom>
          <a:solidFill>
            <a:srgbClr val="F4B0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400">
                <a:solidFill>
                  <a:schemeClr val="lt1"/>
                </a:solidFill>
                <a:latin typeface="Calibri"/>
                <a:ea typeface="Calibri"/>
                <a:cs typeface="Calibri"/>
                <a:sym typeface="Calibri"/>
              </a:rPr>
              <a:t>Challenges &amp; Opportunities</a:t>
            </a:r>
            <a:endParaRPr/>
          </a:p>
        </p:txBody>
      </p:sp>
      <p:sp>
        <p:nvSpPr>
          <p:cNvPr id="870" name="Google Shape;870;p33"/>
          <p:cNvSpPr txBox="1"/>
          <p:nvPr/>
        </p:nvSpPr>
        <p:spPr>
          <a:xfrm>
            <a:off x="179948" y="1398140"/>
            <a:ext cx="11762670" cy="3323987"/>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Energy Crisis leading to solarize the system</a:t>
            </a:r>
            <a:endParaRPr/>
          </a:p>
          <a:p>
            <a:pPr indent="-285750" lvl="0" marL="285750" marR="0" rtl="0" algn="just">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Current treatment of the MBBR is affected by the low level of solid capture by the Flocculation and too high level of Fat Oil and grease</a:t>
            </a:r>
            <a:endParaRPr/>
          </a:p>
          <a:p>
            <a:pPr indent="-285750" lvl="1" marL="742950" marR="0" rtl="0" algn="just">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Upgrade of the system, adding a Coagulation stage and DAF system</a:t>
            </a:r>
            <a:endParaRPr/>
          </a:p>
          <a:p>
            <a:pPr indent="-133350" lvl="0" marL="28575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a:p>
            <a:pPr indent="-171450" lvl="1" marL="74295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71" name="Google Shape;871;p33"/>
          <p:cNvSpPr txBox="1"/>
          <p:nvPr/>
        </p:nvSpPr>
        <p:spPr>
          <a:xfrm>
            <a:off x="75463" y="3550373"/>
            <a:ext cx="9069120" cy="156966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Sustain the Operation and maintenance of the system with BWE having already stretch financial and human resources </a:t>
            </a:r>
            <a:endParaRPr/>
          </a:p>
          <a:p>
            <a:pPr indent="-285750" lvl="1" marL="742950" marR="0" rtl="0" algn="l">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Develop a circular economy market to generate revenue from the biosolids produced.</a:t>
            </a:r>
            <a:endParaRPr/>
          </a:p>
        </p:txBody>
      </p:sp>
      <p:pic>
        <p:nvPicPr>
          <p:cNvPr id="872" name="Google Shape;872;p33"/>
          <p:cNvPicPr preferRelativeResize="0"/>
          <p:nvPr/>
        </p:nvPicPr>
        <p:blipFill rotWithShape="1">
          <a:blip r:embed="rId3">
            <a:alphaModFix/>
          </a:blip>
          <a:srcRect b="0" l="0" r="0" t="0"/>
          <a:stretch/>
        </p:blipFill>
        <p:spPr>
          <a:xfrm>
            <a:off x="9144583" y="3254642"/>
            <a:ext cx="2971953" cy="353078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6" name="Shape 876"/>
        <p:cNvGrpSpPr/>
        <p:nvPr/>
      </p:nvGrpSpPr>
      <p:grpSpPr>
        <a:xfrm>
          <a:off x="0" y="0"/>
          <a:ext cx="0" cy="0"/>
          <a:chOff x="0" y="0"/>
          <a:chExt cx="0" cy="0"/>
        </a:xfrm>
      </p:grpSpPr>
      <p:sp>
        <p:nvSpPr>
          <p:cNvPr id="877" name="Google Shape;877;p34"/>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78" name="Google Shape;878;p34"/>
          <p:cNvPicPr preferRelativeResize="0"/>
          <p:nvPr/>
        </p:nvPicPr>
        <p:blipFill rotWithShape="1">
          <a:blip r:embed="rId3">
            <a:alphaModFix/>
          </a:blip>
          <a:srcRect b="-1" l="25165" r="15613" t="0"/>
          <a:stretch/>
        </p:blipFill>
        <p:spPr>
          <a:xfrm>
            <a:off x="1" y="10"/>
            <a:ext cx="9669642" cy="6857990"/>
          </a:xfrm>
          <a:prstGeom prst="rect">
            <a:avLst/>
          </a:prstGeom>
          <a:noFill/>
          <a:ln>
            <a:noFill/>
          </a:ln>
        </p:spPr>
      </p:pic>
      <p:sp>
        <p:nvSpPr>
          <p:cNvPr id="879" name="Google Shape;879;p34"/>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0" name="Google Shape;880;p34"/>
          <p:cNvSpPr txBox="1"/>
          <p:nvPr>
            <p:ph idx="1" type="body"/>
          </p:nvPr>
        </p:nvSpPr>
        <p:spPr>
          <a:xfrm>
            <a:off x="8199910" y="2789499"/>
            <a:ext cx="3822189" cy="34569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Thank you for your attention, </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lang="en-US" sz="2000"/>
              <a:t> do you have any questions?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35"/>
          <p:cNvSpPr txBox="1"/>
          <p:nvPr/>
        </p:nvSpPr>
        <p:spPr>
          <a:xfrm>
            <a:off x="1593670" y="5229622"/>
            <a:ext cx="489421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Arial"/>
                <a:ea typeface="Arial"/>
                <a:cs typeface="Arial"/>
                <a:sym typeface="Arial"/>
              </a:rPr>
              <a:t>Prepared by: Salam Eid</a:t>
            </a:r>
            <a:endParaRPr/>
          </a:p>
          <a:p>
            <a:pPr indent="0" lvl="0" marL="0" marR="0" rtl="0" algn="l">
              <a:spcBef>
                <a:spcPts val="0"/>
              </a:spcBef>
              <a:spcAft>
                <a:spcPts val="0"/>
              </a:spcAft>
              <a:buNone/>
            </a:pPr>
            <a:r>
              <a:rPr b="1" lang="en-US" sz="1600">
                <a:solidFill>
                  <a:srgbClr val="000000"/>
                </a:solidFill>
                <a:latin typeface="Arial"/>
                <a:ea typeface="Arial"/>
                <a:cs typeface="Arial"/>
                <a:sym typeface="Arial"/>
              </a:rPr>
              <a:t>Wash Officer (Stabilization Wastewater)</a:t>
            </a:r>
            <a:endParaRPr b="1" sz="1600">
              <a:solidFill>
                <a:srgbClr val="000000"/>
              </a:solidFill>
              <a:latin typeface="Times New Roman"/>
              <a:ea typeface="Times New Roman"/>
              <a:cs typeface="Times New Roman"/>
              <a:sym typeface="Times New Roman"/>
            </a:endParaRPr>
          </a:p>
        </p:txBody>
      </p:sp>
      <p:sp>
        <p:nvSpPr>
          <p:cNvPr id="886" name="Google Shape;886;p35"/>
          <p:cNvSpPr txBox="1"/>
          <p:nvPr/>
        </p:nvSpPr>
        <p:spPr>
          <a:xfrm>
            <a:off x="1524000" y="3557073"/>
            <a:ext cx="9144000"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000000"/>
                </a:solidFill>
                <a:latin typeface="Arial"/>
                <a:ea typeface="Arial"/>
                <a:cs typeface="Arial"/>
                <a:sym typeface="Arial"/>
              </a:rPr>
              <a:t>Sustaining Continuity of Wastewater Treatment Services within a Multiple Crisis context</a:t>
            </a:r>
            <a:endParaRPr b="1" sz="2800">
              <a:solidFill>
                <a:srgbClr val="000000"/>
              </a:solidFill>
              <a:highlight>
                <a:srgbClr val="FFFF00"/>
              </a:highlight>
              <a:latin typeface="Times New Roman"/>
              <a:ea typeface="Times New Roman"/>
              <a:cs typeface="Times New Roman"/>
              <a:sym typeface="Times New Roman"/>
            </a:endParaRPr>
          </a:p>
        </p:txBody>
      </p:sp>
      <p:sp>
        <p:nvSpPr>
          <p:cNvPr id="887" name="Google Shape;887;p35"/>
          <p:cNvSpPr/>
          <p:nvPr/>
        </p:nvSpPr>
        <p:spPr>
          <a:xfrm>
            <a:off x="1524002" y="0"/>
            <a:ext cx="9143998" cy="3429000"/>
          </a:xfrm>
          <a:prstGeom prst="rect">
            <a:avLst/>
          </a:prstGeom>
          <a:solidFill>
            <a:srgbClr val="0099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888" name="Google Shape;888;p35"/>
          <p:cNvPicPr preferRelativeResize="0"/>
          <p:nvPr/>
        </p:nvPicPr>
        <p:blipFill rotWithShape="1">
          <a:blip r:embed="rId3">
            <a:alphaModFix/>
          </a:blip>
          <a:srcRect b="0" l="74942" r="0" t="0"/>
          <a:stretch/>
        </p:blipFill>
        <p:spPr>
          <a:xfrm>
            <a:off x="8306416" y="6066556"/>
            <a:ext cx="1834443" cy="463176"/>
          </a:xfrm>
          <a:prstGeom prst="rect">
            <a:avLst/>
          </a:prstGeom>
          <a:noFill/>
          <a:ln>
            <a:noFill/>
          </a:ln>
        </p:spPr>
      </p:pic>
      <p:pic>
        <p:nvPicPr>
          <p:cNvPr descr="UNI102917.jpg" id="889" name="Google Shape;889;p35"/>
          <p:cNvPicPr preferRelativeResize="0"/>
          <p:nvPr/>
        </p:nvPicPr>
        <p:blipFill rotWithShape="1">
          <a:blip r:embed="rId4">
            <a:alphaModFix/>
          </a:blip>
          <a:srcRect b="839" l="280" r="0" t="0"/>
          <a:stretch/>
        </p:blipFill>
        <p:spPr>
          <a:xfrm>
            <a:off x="3506026" y="-2511"/>
            <a:ext cx="5190668" cy="3430926"/>
          </a:xfrm>
          <a:prstGeom prst="rect">
            <a:avLst/>
          </a:prstGeom>
          <a:noFill/>
          <a:ln>
            <a:noFill/>
          </a:ln>
        </p:spPr>
      </p:pic>
      <p:pic>
        <p:nvPicPr>
          <p:cNvPr descr="C:\Users\Sobhi\Desktop\treatment plant.jpg" id="890" name="Google Shape;890;p35"/>
          <p:cNvPicPr preferRelativeResize="0"/>
          <p:nvPr/>
        </p:nvPicPr>
        <p:blipFill rotWithShape="1">
          <a:blip r:embed="rId5">
            <a:alphaModFix/>
          </a:blip>
          <a:srcRect b="0" l="0" r="0" t="0"/>
          <a:stretch/>
        </p:blipFill>
        <p:spPr>
          <a:xfrm>
            <a:off x="1524000" y="0"/>
            <a:ext cx="9144000" cy="3429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36"/>
          <p:cNvSpPr txBox="1"/>
          <p:nvPr>
            <p:ph type="ctrTitle"/>
          </p:nvPr>
        </p:nvSpPr>
        <p:spPr>
          <a:xfrm>
            <a:off x="1955273" y="238658"/>
            <a:ext cx="7946608" cy="50641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800"/>
              <a:buFont typeface="Times New Roman"/>
              <a:buNone/>
            </a:pPr>
            <a:r>
              <a:rPr lang="en-US">
                <a:solidFill>
                  <a:srgbClr val="FF0000"/>
                </a:solidFill>
                <a:latin typeface="Times New Roman"/>
                <a:ea typeface="Times New Roman"/>
                <a:cs typeface="Times New Roman"/>
                <a:sym typeface="Times New Roman"/>
              </a:rPr>
              <a:t>OVERVIEW</a:t>
            </a:r>
            <a:endParaRPr/>
          </a:p>
        </p:txBody>
      </p:sp>
      <p:sp>
        <p:nvSpPr>
          <p:cNvPr id="896" name="Google Shape;896;p36"/>
          <p:cNvSpPr txBox="1"/>
          <p:nvPr/>
        </p:nvSpPr>
        <p:spPr>
          <a:xfrm>
            <a:off x="1885731" y="1182259"/>
            <a:ext cx="7946608" cy="504098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000"/>
              <a:buFont typeface="Calibri"/>
              <a:buNone/>
            </a:pPr>
            <a:r>
              <a:rPr b="0" lang="en-US" sz="2000">
                <a:solidFill>
                  <a:srgbClr val="000000"/>
                </a:solidFill>
                <a:latin typeface="Calibri"/>
                <a:ea typeface="Calibri"/>
                <a:cs typeface="Calibri"/>
                <a:sym typeface="Calibri"/>
              </a:rPr>
              <a:t>There are around 75 existing WWTPs within the country. </a:t>
            </a:r>
            <a:endParaRPr/>
          </a:p>
          <a:p>
            <a:pPr indent="0" lvl="0" marL="0" marR="0" rtl="0" algn="l">
              <a:spcBef>
                <a:spcPts val="0"/>
              </a:spcBef>
              <a:spcAft>
                <a:spcPts val="0"/>
              </a:spcAft>
              <a:buClr>
                <a:srgbClr val="000000"/>
              </a:buClr>
              <a:buSzPts val="2000"/>
              <a:buFont typeface="Calibri"/>
              <a:buNone/>
            </a:pPr>
            <a:r>
              <a:rPr b="0" lang="en-US" sz="2000">
                <a:solidFill>
                  <a:srgbClr val="000000"/>
                </a:solidFill>
                <a:latin typeface="Calibri"/>
                <a:ea typeface="Calibri"/>
                <a:cs typeface="Calibri"/>
                <a:sym typeface="Calibri"/>
              </a:rPr>
              <a:t>Some of them are Wetlands operated by the municipalities, </a:t>
            </a:r>
            <a:endParaRPr/>
          </a:p>
          <a:p>
            <a:pPr indent="0" lvl="0" marL="0" marR="0" rtl="0" algn="l">
              <a:spcBef>
                <a:spcPts val="0"/>
              </a:spcBef>
              <a:spcAft>
                <a:spcPts val="0"/>
              </a:spcAft>
              <a:buClr>
                <a:srgbClr val="000000"/>
              </a:buClr>
              <a:buSzPts val="2000"/>
              <a:buFont typeface="Calibri"/>
              <a:buNone/>
            </a:pPr>
            <a:r>
              <a:rPr b="0" lang="en-US" sz="2000">
                <a:solidFill>
                  <a:srgbClr val="000000"/>
                </a:solidFill>
                <a:latin typeface="Calibri"/>
                <a:ea typeface="Calibri"/>
                <a:cs typeface="Calibri"/>
                <a:sym typeface="Calibri"/>
              </a:rPr>
              <a:t>Some cannot be in operation awaiting the corresponding network,</a:t>
            </a:r>
            <a:endParaRPr/>
          </a:p>
          <a:p>
            <a:pPr indent="0" lvl="0" marL="0" marR="0" rtl="0" algn="l">
              <a:spcBef>
                <a:spcPts val="0"/>
              </a:spcBef>
              <a:spcAft>
                <a:spcPts val="0"/>
              </a:spcAft>
              <a:buClr>
                <a:srgbClr val="000000"/>
              </a:buClr>
              <a:buSzPts val="2000"/>
              <a:buFont typeface="Calibri"/>
              <a:buNone/>
            </a:pPr>
            <a:r>
              <a:rPr b="0" lang="en-US" sz="2000">
                <a:solidFill>
                  <a:srgbClr val="000000"/>
                </a:solidFill>
                <a:latin typeface="Calibri"/>
                <a:ea typeface="Calibri"/>
                <a:cs typeface="Calibri"/>
                <a:sym typeface="Calibri"/>
              </a:rPr>
              <a:t>Some are still under construction/awaiting commissioning,</a:t>
            </a:r>
            <a:endParaRPr/>
          </a:p>
          <a:p>
            <a:pPr indent="0" lvl="0" marL="0" marR="0" rtl="0" algn="l">
              <a:spcBef>
                <a:spcPts val="0"/>
              </a:spcBef>
              <a:spcAft>
                <a:spcPts val="0"/>
              </a:spcAft>
              <a:buClr>
                <a:srgbClr val="000000"/>
              </a:buClr>
              <a:buSzPts val="2000"/>
              <a:buFont typeface="Calibri"/>
              <a:buNone/>
            </a:pPr>
            <a:r>
              <a:rPr b="0" lang="en-US" sz="2000">
                <a:solidFill>
                  <a:srgbClr val="000000"/>
                </a:solidFill>
                <a:latin typeface="Calibri"/>
                <a:ea typeface="Calibri"/>
                <a:cs typeface="Calibri"/>
                <a:sym typeface="Calibri"/>
              </a:rPr>
              <a:t>Some are operated by other stakeholders such as UNDP for Zahle and USAID for Safa, Barouk and Sahgbine. </a:t>
            </a:r>
            <a:endParaRPr/>
          </a:p>
          <a:p>
            <a:pPr indent="0" lvl="0" marL="0" marR="0" rtl="0" algn="l">
              <a:spcBef>
                <a:spcPts val="0"/>
              </a:spcBef>
              <a:spcAft>
                <a:spcPts val="0"/>
              </a:spcAft>
              <a:buClr>
                <a:schemeClr val="lt1"/>
              </a:buClr>
              <a:buSzPts val="2000"/>
              <a:buFont typeface="Arial"/>
              <a:buNone/>
            </a:pPr>
            <a:r>
              <a:t/>
            </a:r>
            <a:endParaRPr b="0" sz="2000">
              <a:solidFill>
                <a:srgbClr val="000000"/>
              </a:solidFill>
              <a:latin typeface="Calibri"/>
              <a:ea typeface="Calibri"/>
              <a:cs typeface="Calibri"/>
              <a:sym typeface="Calibri"/>
            </a:endParaRPr>
          </a:p>
          <a:p>
            <a:pPr indent="0" lvl="0" marL="0" marR="0" rtl="0" algn="l">
              <a:spcBef>
                <a:spcPts val="0"/>
              </a:spcBef>
              <a:spcAft>
                <a:spcPts val="0"/>
              </a:spcAft>
              <a:buClr>
                <a:schemeClr val="lt1"/>
              </a:buClr>
              <a:buSzPts val="2000"/>
              <a:buFont typeface="Arial"/>
              <a:buNone/>
            </a:pPr>
            <a:r>
              <a:t/>
            </a:r>
            <a:endParaRPr b="0" sz="2000">
              <a:solidFill>
                <a:srgbClr val="000000"/>
              </a:solidFill>
              <a:latin typeface="Calibri"/>
              <a:ea typeface="Calibri"/>
              <a:cs typeface="Calibri"/>
              <a:sym typeface="Calibri"/>
            </a:endParaRPr>
          </a:p>
          <a:p>
            <a:pPr indent="0" lvl="0" marL="0" marR="0" rtl="0" algn="l">
              <a:spcBef>
                <a:spcPts val="0"/>
              </a:spcBef>
              <a:spcAft>
                <a:spcPts val="0"/>
              </a:spcAft>
              <a:buClr>
                <a:srgbClr val="000000"/>
              </a:buClr>
              <a:buSzPts val="2000"/>
              <a:buFont typeface="Calibri"/>
              <a:buNone/>
            </a:pPr>
            <a:r>
              <a:rPr b="0" lang="en-US" sz="2000">
                <a:solidFill>
                  <a:srgbClr val="000000"/>
                </a:solidFill>
                <a:latin typeface="Calibri"/>
                <a:ea typeface="Calibri"/>
                <a:cs typeface="Calibri"/>
                <a:sym typeface="Calibri"/>
              </a:rPr>
              <a:t>Our assessment has been focused on all the WWTPs currently under the Water Establishments and CDR management which are in Total 28 WWTPs and their relevant 42 Pumping/Lifting stations. </a:t>
            </a:r>
            <a:endParaRPr b="0" sz="2000">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37"/>
          <p:cNvSpPr txBox="1"/>
          <p:nvPr>
            <p:ph type="ctrTitle"/>
          </p:nvPr>
        </p:nvSpPr>
        <p:spPr>
          <a:xfrm>
            <a:off x="1955273" y="238658"/>
            <a:ext cx="7946608" cy="50641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800"/>
              <a:buFont typeface="Times New Roman"/>
              <a:buNone/>
            </a:pPr>
            <a:r>
              <a:rPr lang="en-US">
                <a:solidFill>
                  <a:srgbClr val="FF0000"/>
                </a:solidFill>
                <a:latin typeface="Times New Roman"/>
                <a:ea typeface="Times New Roman"/>
                <a:cs typeface="Times New Roman"/>
                <a:sym typeface="Times New Roman"/>
              </a:rPr>
              <a:t>OVERVIEW of 28 assessed WWTPs in Lebanon</a:t>
            </a:r>
            <a:endParaRPr/>
          </a:p>
        </p:txBody>
      </p:sp>
      <p:sp>
        <p:nvSpPr>
          <p:cNvPr id="902" name="Google Shape;902;p37"/>
          <p:cNvSpPr/>
          <p:nvPr/>
        </p:nvSpPr>
        <p:spPr>
          <a:xfrm>
            <a:off x="1659384" y="1212351"/>
            <a:ext cx="3433437" cy="797137"/>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000000"/>
                </a:solidFill>
                <a:latin typeface="Times New Roman"/>
                <a:ea typeface="Times New Roman"/>
                <a:cs typeface="Times New Roman"/>
                <a:sym typeface="Times New Roman"/>
              </a:rPr>
              <a:t>Designed/Theoretical Level of treatment </a:t>
            </a:r>
            <a:endParaRPr/>
          </a:p>
        </p:txBody>
      </p:sp>
      <p:sp>
        <p:nvSpPr>
          <p:cNvPr id="903" name="Google Shape;903;p37"/>
          <p:cNvSpPr/>
          <p:nvPr/>
        </p:nvSpPr>
        <p:spPr>
          <a:xfrm>
            <a:off x="8980876" y="1231954"/>
            <a:ext cx="1118217" cy="838200"/>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000000"/>
                </a:solidFill>
                <a:latin typeface="Times New Roman"/>
                <a:ea typeface="Times New Roman"/>
                <a:cs typeface="Times New Roman"/>
                <a:sym typeface="Times New Roman"/>
              </a:rPr>
              <a:t>23 WWTPs Secondary Level </a:t>
            </a:r>
            <a:endParaRPr/>
          </a:p>
        </p:txBody>
      </p:sp>
      <p:cxnSp>
        <p:nvCxnSpPr>
          <p:cNvPr id="904" name="Google Shape;904;p37"/>
          <p:cNvCxnSpPr/>
          <p:nvPr/>
        </p:nvCxnSpPr>
        <p:spPr>
          <a:xfrm>
            <a:off x="5290331" y="1651054"/>
            <a:ext cx="637727" cy="0"/>
          </a:xfrm>
          <a:prstGeom prst="straightConnector1">
            <a:avLst/>
          </a:prstGeom>
          <a:noFill/>
          <a:ln cap="flat" cmpd="sng" w="28575">
            <a:solidFill>
              <a:srgbClr val="000000"/>
            </a:solidFill>
            <a:prstDash val="solid"/>
            <a:round/>
            <a:headEnd len="sm" w="sm" type="none"/>
            <a:tailEnd len="med" w="med" type="stealth"/>
          </a:ln>
        </p:spPr>
      </p:cxnSp>
      <p:sp>
        <p:nvSpPr>
          <p:cNvPr id="905" name="Google Shape;905;p37"/>
          <p:cNvSpPr/>
          <p:nvPr/>
        </p:nvSpPr>
        <p:spPr>
          <a:xfrm>
            <a:off x="6092662" y="1231954"/>
            <a:ext cx="1118217" cy="838200"/>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000000"/>
                </a:solidFill>
                <a:latin typeface="Times New Roman"/>
                <a:ea typeface="Times New Roman"/>
                <a:cs typeface="Times New Roman"/>
                <a:sym typeface="Times New Roman"/>
              </a:rPr>
              <a:t>2 WWTPs  Preliminary Level </a:t>
            </a:r>
            <a:endParaRPr/>
          </a:p>
        </p:txBody>
      </p:sp>
      <p:sp>
        <p:nvSpPr>
          <p:cNvPr id="906" name="Google Shape;906;p37"/>
          <p:cNvSpPr/>
          <p:nvPr/>
        </p:nvSpPr>
        <p:spPr>
          <a:xfrm>
            <a:off x="7544160" y="1231954"/>
            <a:ext cx="1118217" cy="838200"/>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000000"/>
                </a:solidFill>
                <a:latin typeface="Times New Roman"/>
                <a:ea typeface="Times New Roman"/>
                <a:cs typeface="Times New Roman"/>
                <a:sym typeface="Times New Roman"/>
              </a:rPr>
              <a:t>3 WWTPs Tertiary Level</a:t>
            </a:r>
            <a:endParaRPr/>
          </a:p>
        </p:txBody>
      </p:sp>
      <p:sp>
        <p:nvSpPr>
          <p:cNvPr id="907" name="Google Shape;907;p37"/>
          <p:cNvSpPr/>
          <p:nvPr/>
        </p:nvSpPr>
        <p:spPr>
          <a:xfrm>
            <a:off x="1659383" y="2418122"/>
            <a:ext cx="3433437" cy="797137"/>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000000"/>
                </a:solidFill>
                <a:latin typeface="Times New Roman"/>
                <a:ea typeface="Times New Roman"/>
                <a:cs typeface="Times New Roman"/>
                <a:sym typeface="Times New Roman"/>
              </a:rPr>
              <a:t>Current Level of Treatment</a:t>
            </a:r>
            <a:endParaRPr/>
          </a:p>
        </p:txBody>
      </p:sp>
      <p:sp>
        <p:nvSpPr>
          <p:cNvPr id="908" name="Google Shape;908;p37"/>
          <p:cNvSpPr/>
          <p:nvPr/>
        </p:nvSpPr>
        <p:spPr>
          <a:xfrm>
            <a:off x="1659383" y="3464637"/>
            <a:ext cx="3433437" cy="797137"/>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000000"/>
                </a:solidFill>
                <a:latin typeface="Times New Roman"/>
                <a:ea typeface="Times New Roman"/>
                <a:cs typeface="Times New Roman"/>
                <a:sym typeface="Times New Roman"/>
              </a:rPr>
              <a:t>Minimum required Level of Treatment</a:t>
            </a:r>
            <a:endParaRPr/>
          </a:p>
        </p:txBody>
      </p:sp>
      <p:cxnSp>
        <p:nvCxnSpPr>
          <p:cNvPr id="909" name="Google Shape;909;p37"/>
          <p:cNvCxnSpPr/>
          <p:nvPr/>
        </p:nvCxnSpPr>
        <p:spPr>
          <a:xfrm>
            <a:off x="5290331" y="2796158"/>
            <a:ext cx="637727" cy="0"/>
          </a:xfrm>
          <a:prstGeom prst="straightConnector1">
            <a:avLst/>
          </a:prstGeom>
          <a:noFill/>
          <a:ln cap="flat" cmpd="sng" w="28575">
            <a:solidFill>
              <a:srgbClr val="000000"/>
            </a:solidFill>
            <a:prstDash val="solid"/>
            <a:round/>
            <a:headEnd len="sm" w="sm" type="none"/>
            <a:tailEnd len="med" w="med" type="stealth"/>
          </a:ln>
        </p:spPr>
      </p:cxnSp>
      <p:sp>
        <p:nvSpPr>
          <p:cNvPr id="910" name="Google Shape;910;p37"/>
          <p:cNvSpPr/>
          <p:nvPr/>
        </p:nvSpPr>
        <p:spPr>
          <a:xfrm>
            <a:off x="6400408" y="2278470"/>
            <a:ext cx="2236434" cy="838200"/>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000000"/>
                </a:solidFill>
                <a:latin typeface="Times New Roman"/>
                <a:ea typeface="Times New Roman"/>
                <a:cs typeface="Times New Roman"/>
                <a:sym typeface="Times New Roman"/>
              </a:rPr>
              <a:t>Almost All 28 WWTPs  are NOT Operational</a:t>
            </a:r>
            <a:endParaRPr/>
          </a:p>
        </p:txBody>
      </p:sp>
      <p:cxnSp>
        <p:nvCxnSpPr>
          <p:cNvPr id="911" name="Google Shape;911;p37"/>
          <p:cNvCxnSpPr/>
          <p:nvPr/>
        </p:nvCxnSpPr>
        <p:spPr>
          <a:xfrm>
            <a:off x="5290330" y="3863204"/>
            <a:ext cx="637727" cy="0"/>
          </a:xfrm>
          <a:prstGeom prst="straightConnector1">
            <a:avLst/>
          </a:prstGeom>
          <a:noFill/>
          <a:ln cap="flat" cmpd="sng" w="28575">
            <a:solidFill>
              <a:srgbClr val="000000"/>
            </a:solidFill>
            <a:prstDash val="solid"/>
            <a:round/>
            <a:headEnd len="sm" w="sm" type="none"/>
            <a:tailEnd len="med" w="med" type="stealth"/>
          </a:ln>
        </p:spPr>
      </p:cxnSp>
      <p:sp>
        <p:nvSpPr>
          <p:cNvPr id="912" name="Google Shape;912;p37"/>
          <p:cNvSpPr/>
          <p:nvPr/>
        </p:nvSpPr>
        <p:spPr>
          <a:xfrm>
            <a:off x="6125567" y="3403968"/>
            <a:ext cx="1118217" cy="838200"/>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FF0000"/>
                </a:solidFill>
                <a:latin typeface="Times New Roman"/>
                <a:ea typeface="Times New Roman"/>
                <a:cs typeface="Times New Roman"/>
                <a:sym typeface="Times New Roman"/>
              </a:rPr>
              <a:t>7</a:t>
            </a:r>
            <a:r>
              <a:rPr b="1" lang="en-US" sz="1400">
                <a:solidFill>
                  <a:srgbClr val="000000"/>
                </a:solidFill>
                <a:latin typeface="Times New Roman"/>
                <a:ea typeface="Times New Roman"/>
                <a:cs typeface="Times New Roman"/>
                <a:sym typeface="Times New Roman"/>
              </a:rPr>
              <a:t> Coastal WWTPs  Preliminary Level </a:t>
            </a:r>
            <a:endParaRPr/>
          </a:p>
        </p:txBody>
      </p:sp>
      <p:sp>
        <p:nvSpPr>
          <p:cNvPr id="913" name="Google Shape;913;p37"/>
          <p:cNvSpPr/>
          <p:nvPr/>
        </p:nvSpPr>
        <p:spPr>
          <a:xfrm>
            <a:off x="8103268" y="3403968"/>
            <a:ext cx="1118217" cy="838200"/>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FF0000"/>
                </a:solidFill>
                <a:latin typeface="Times New Roman"/>
                <a:ea typeface="Times New Roman"/>
                <a:cs typeface="Times New Roman"/>
                <a:sym typeface="Times New Roman"/>
              </a:rPr>
              <a:t>21</a:t>
            </a:r>
            <a:r>
              <a:rPr b="1" lang="en-US" sz="1400">
                <a:solidFill>
                  <a:srgbClr val="000000"/>
                </a:solidFill>
                <a:latin typeface="Times New Roman"/>
                <a:ea typeface="Times New Roman"/>
                <a:cs typeface="Times New Roman"/>
                <a:sym typeface="Times New Roman"/>
              </a:rPr>
              <a:t> Inland WWTPs  Secondary Level </a:t>
            </a:r>
            <a:endParaRPr/>
          </a:p>
        </p:txBody>
      </p:sp>
      <p:sp>
        <p:nvSpPr>
          <p:cNvPr id="914" name="Google Shape;914;p37"/>
          <p:cNvSpPr/>
          <p:nvPr/>
        </p:nvSpPr>
        <p:spPr>
          <a:xfrm>
            <a:off x="3779177" y="4471013"/>
            <a:ext cx="4374472" cy="838200"/>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Times New Roman"/>
                <a:ea typeface="Times New Roman"/>
                <a:cs typeface="Times New Roman"/>
                <a:sym typeface="Times New Roman"/>
              </a:rPr>
              <a:t>Current O&amp;M Management Entity</a:t>
            </a:r>
            <a:endParaRPr/>
          </a:p>
        </p:txBody>
      </p:sp>
      <p:sp>
        <p:nvSpPr>
          <p:cNvPr id="915" name="Google Shape;915;p37"/>
          <p:cNvSpPr/>
          <p:nvPr/>
        </p:nvSpPr>
        <p:spPr>
          <a:xfrm>
            <a:off x="3139191" y="5930537"/>
            <a:ext cx="1676400" cy="838200"/>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000000"/>
                </a:solidFill>
                <a:latin typeface="Times New Roman"/>
                <a:ea typeface="Times New Roman"/>
                <a:cs typeface="Times New Roman"/>
                <a:sym typeface="Times New Roman"/>
              </a:rPr>
              <a:t>16 WE </a:t>
            </a:r>
            <a:endParaRPr/>
          </a:p>
        </p:txBody>
      </p:sp>
      <p:sp>
        <p:nvSpPr>
          <p:cNvPr id="916" name="Google Shape;916;p37"/>
          <p:cNvSpPr/>
          <p:nvPr/>
        </p:nvSpPr>
        <p:spPr>
          <a:xfrm>
            <a:off x="7160163" y="5930537"/>
            <a:ext cx="1676400" cy="838200"/>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000000"/>
                </a:solidFill>
                <a:latin typeface="Times New Roman"/>
                <a:ea typeface="Times New Roman"/>
                <a:cs typeface="Times New Roman"/>
                <a:sym typeface="Times New Roman"/>
              </a:rPr>
              <a:t>12 CDR </a:t>
            </a:r>
            <a:endParaRPr/>
          </a:p>
        </p:txBody>
      </p:sp>
      <p:cxnSp>
        <p:nvCxnSpPr>
          <p:cNvPr id="917" name="Google Shape;917;p37"/>
          <p:cNvCxnSpPr>
            <a:stCxn id="914" idx="2"/>
            <a:endCxn id="915" idx="0"/>
          </p:cNvCxnSpPr>
          <p:nvPr/>
        </p:nvCxnSpPr>
        <p:spPr>
          <a:xfrm flipH="1">
            <a:off x="3977413" y="5309213"/>
            <a:ext cx="1989000" cy="621300"/>
          </a:xfrm>
          <a:prstGeom prst="straightConnector1">
            <a:avLst/>
          </a:prstGeom>
          <a:noFill/>
          <a:ln cap="flat" cmpd="sng" w="28575">
            <a:solidFill>
              <a:srgbClr val="000000"/>
            </a:solidFill>
            <a:prstDash val="solid"/>
            <a:round/>
            <a:headEnd len="sm" w="sm" type="none"/>
            <a:tailEnd len="med" w="med" type="stealth"/>
          </a:ln>
        </p:spPr>
      </p:cxnSp>
      <p:cxnSp>
        <p:nvCxnSpPr>
          <p:cNvPr id="918" name="Google Shape;918;p37"/>
          <p:cNvCxnSpPr>
            <a:stCxn id="914" idx="2"/>
            <a:endCxn id="916" idx="0"/>
          </p:cNvCxnSpPr>
          <p:nvPr/>
        </p:nvCxnSpPr>
        <p:spPr>
          <a:xfrm>
            <a:off x="5966413" y="5309213"/>
            <a:ext cx="2031900" cy="621300"/>
          </a:xfrm>
          <a:prstGeom prst="straightConnector1">
            <a:avLst/>
          </a:prstGeom>
          <a:noFill/>
          <a:ln cap="flat" cmpd="sng" w="28575">
            <a:solidFill>
              <a:srgbClr val="000000"/>
            </a:solidFill>
            <a:prstDash val="solid"/>
            <a:round/>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9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38"/>
          <p:cNvSpPr txBox="1"/>
          <p:nvPr>
            <p:ph type="ctrTitle"/>
          </p:nvPr>
        </p:nvSpPr>
        <p:spPr>
          <a:xfrm>
            <a:off x="1955273" y="238658"/>
            <a:ext cx="7946608" cy="50641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800"/>
              <a:buFont typeface="Times New Roman"/>
              <a:buNone/>
            </a:pPr>
            <a:r>
              <a:rPr lang="en-US">
                <a:solidFill>
                  <a:srgbClr val="FF0000"/>
                </a:solidFill>
                <a:latin typeface="Times New Roman"/>
                <a:ea typeface="Times New Roman"/>
                <a:cs typeface="Times New Roman"/>
                <a:sym typeface="Times New Roman"/>
              </a:rPr>
              <a:t>OVERVIEW of 28 assessed WWTPs in Lebanon</a:t>
            </a:r>
            <a:endParaRPr/>
          </a:p>
        </p:txBody>
      </p:sp>
      <p:pic>
        <p:nvPicPr>
          <p:cNvPr descr="Map&#10;&#10;Description automatically generated" id="924" name="Google Shape;924;p38"/>
          <p:cNvPicPr preferRelativeResize="0"/>
          <p:nvPr/>
        </p:nvPicPr>
        <p:blipFill rotWithShape="1">
          <a:blip r:embed="rId3">
            <a:alphaModFix/>
          </a:blip>
          <a:srcRect b="5774" l="4220" r="4219" t="6081"/>
          <a:stretch/>
        </p:blipFill>
        <p:spPr>
          <a:xfrm>
            <a:off x="1524000" y="942975"/>
            <a:ext cx="9144000" cy="59150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39"/>
          <p:cNvSpPr txBox="1"/>
          <p:nvPr>
            <p:ph type="ctrTitle"/>
          </p:nvPr>
        </p:nvSpPr>
        <p:spPr>
          <a:xfrm>
            <a:off x="1963568" y="230188"/>
            <a:ext cx="8190626" cy="50641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800"/>
              <a:buFont typeface="Times New Roman"/>
              <a:buNone/>
            </a:pPr>
            <a:r>
              <a:rPr b="1" lang="en-US">
                <a:solidFill>
                  <a:srgbClr val="FF0000"/>
                </a:solidFill>
                <a:latin typeface="Times New Roman"/>
                <a:ea typeface="Times New Roman"/>
                <a:cs typeface="Times New Roman"/>
                <a:sym typeface="Times New Roman"/>
              </a:rPr>
              <a:t>Project Objective/Results </a:t>
            </a:r>
            <a:endParaRPr b="1">
              <a:solidFill>
                <a:srgbClr val="FF0000"/>
              </a:solidFill>
              <a:latin typeface="Times New Roman"/>
              <a:ea typeface="Times New Roman"/>
              <a:cs typeface="Times New Roman"/>
              <a:sym typeface="Times New Roman"/>
            </a:endParaRPr>
          </a:p>
        </p:txBody>
      </p:sp>
      <p:sp>
        <p:nvSpPr>
          <p:cNvPr id="930" name="Google Shape;930;p39"/>
          <p:cNvSpPr txBox="1"/>
          <p:nvPr/>
        </p:nvSpPr>
        <p:spPr>
          <a:xfrm>
            <a:off x="2557790" y="960260"/>
            <a:ext cx="690033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Overall Objective:</a:t>
            </a:r>
            <a:endParaRPr/>
          </a:p>
          <a:p>
            <a:pPr indent="0" lvl="0" marL="0" marR="0" rtl="0" algn="l">
              <a:spcBef>
                <a:spcPts val="0"/>
              </a:spcBef>
              <a:spcAft>
                <a:spcPts val="0"/>
              </a:spcAft>
              <a:buNone/>
            </a:pPr>
            <a:r>
              <a:rPr b="1" lang="en-US" sz="2000">
                <a:solidFill>
                  <a:srgbClr val="000000"/>
                </a:solidFill>
                <a:latin typeface="Times New Roman"/>
                <a:ea typeface="Times New Roman"/>
                <a:cs typeface="Times New Roman"/>
                <a:sym typeface="Times New Roman"/>
              </a:rPr>
              <a:t>By the end of the project, Children within the target area have access to Improved Environment</a:t>
            </a:r>
            <a:endParaRPr/>
          </a:p>
        </p:txBody>
      </p:sp>
      <p:sp>
        <p:nvSpPr>
          <p:cNvPr id="931" name="Google Shape;931;p39"/>
          <p:cNvSpPr txBox="1"/>
          <p:nvPr/>
        </p:nvSpPr>
        <p:spPr>
          <a:xfrm>
            <a:off x="2557790" y="2261138"/>
            <a:ext cx="690033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Specific Objective: </a:t>
            </a:r>
            <a:endParaRPr/>
          </a:p>
          <a:p>
            <a:pPr indent="0" lvl="0" marL="0" marR="0" rtl="0" algn="l">
              <a:spcBef>
                <a:spcPts val="0"/>
              </a:spcBef>
              <a:spcAft>
                <a:spcPts val="0"/>
              </a:spcAft>
              <a:buNone/>
            </a:pPr>
            <a:r>
              <a:rPr b="1" lang="en-US" sz="2000">
                <a:solidFill>
                  <a:srgbClr val="000000"/>
                </a:solidFill>
                <a:latin typeface="Times New Roman"/>
                <a:ea typeface="Times New Roman"/>
                <a:cs typeface="Times New Roman"/>
                <a:sym typeface="Times New Roman"/>
              </a:rPr>
              <a:t>Improve the provision of the essential public wastewater services.</a:t>
            </a:r>
            <a:endParaRPr/>
          </a:p>
        </p:txBody>
      </p:sp>
      <p:sp>
        <p:nvSpPr>
          <p:cNvPr id="932" name="Google Shape;932;p39"/>
          <p:cNvSpPr txBox="1"/>
          <p:nvPr/>
        </p:nvSpPr>
        <p:spPr>
          <a:xfrm>
            <a:off x="2557790" y="3463499"/>
            <a:ext cx="6900333" cy="261610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Results</a:t>
            </a:r>
            <a:endParaRPr/>
          </a:p>
          <a:p>
            <a:pPr indent="-457200" lvl="0" marL="457200" marR="0" rtl="0" algn="l">
              <a:spcBef>
                <a:spcPts val="0"/>
              </a:spcBef>
              <a:spcAft>
                <a:spcPts val="0"/>
              </a:spcAft>
              <a:buClr>
                <a:srgbClr val="000000"/>
              </a:buClr>
              <a:buSzPts val="2000"/>
              <a:buFont typeface="Times New Roman"/>
              <a:buAutoNum type="arabicPeriod"/>
            </a:pPr>
            <a:r>
              <a:rPr b="1" lang="en-US" sz="2000">
                <a:solidFill>
                  <a:srgbClr val="000000"/>
                </a:solidFill>
                <a:latin typeface="Times New Roman"/>
                <a:ea typeface="Times New Roman"/>
                <a:cs typeface="Times New Roman"/>
                <a:sym typeface="Times New Roman"/>
              </a:rPr>
              <a:t>Water Establishments ensure continuity of wastewater services under their management.</a:t>
            </a:r>
            <a:endParaRPr/>
          </a:p>
          <a:p>
            <a:pPr indent="-457200" lvl="0" marL="457200" marR="0" rtl="0" algn="l">
              <a:spcBef>
                <a:spcPts val="0"/>
              </a:spcBef>
              <a:spcAft>
                <a:spcPts val="0"/>
              </a:spcAft>
              <a:buClr>
                <a:srgbClr val="000000"/>
              </a:buClr>
              <a:buSzPts val="2000"/>
              <a:buFont typeface="Times New Roman"/>
              <a:buAutoNum type="arabicPeriod"/>
            </a:pPr>
            <a:r>
              <a:rPr b="1" lang="en-US" sz="2000">
                <a:solidFill>
                  <a:srgbClr val="000000"/>
                </a:solidFill>
                <a:latin typeface="Times New Roman"/>
                <a:ea typeface="Times New Roman"/>
                <a:cs typeface="Times New Roman"/>
                <a:sym typeface="Times New Roman"/>
              </a:rPr>
              <a:t>Sustainable reforms for the sector are in place, including promotion of treated wastewater reuse.</a:t>
            </a:r>
            <a:endParaRPr/>
          </a:p>
          <a:p>
            <a:pPr indent="-457200" lvl="0" marL="457200" marR="0" rtl="0" algn="l">
              <a:spcBef>
                <a:spcPts val="0"/>
              </a:spcBef>
              <a:spcAft>
                <a:spcPts val="0"/>
              </a:spcAft>
              <a:buClr>
                <a:srgbClr val="000000"/>
              </a:buClr>
              <a:buSzPts val="2000"/>
              <a:buFont typeface="Times New Roman"/>
              <a:buAutoNum type="arabicPeriod"/>
            </a:pPr>
            <a:r>
              <a:rPr b="1" lang="en-US" sz="2000">
                <a:solidFill>
                  <a:srgbClr val="000000"/>
                </a:solidFill>
                <a:latin typeface="Times New Roman"/>
                <a:ea typeface="Times New Roman"/>
                <a:cs typeface="Times New Roman"/>
                <a:sym typeface="Times New Roman"/>
              </a:rPr>
              <a:t>Public Awareness about wastewater's impact on the environment is raised to promote a culture of payment for wastewater and water services</a:t>
            </a:r>
            <a:endParaRPr b="1" sz="2800">
              <a:solidFill>
                <a:srgbClr val="000000"/>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4"/>
          <p:cNvSpPr txBox="1"/>
          <p:nvPr>
            <p:ph idx="1" type="body"/>
          </p:nvPr>
        </p:nvSpPr>
        <p:spPr>
          <a:xfrm>
            <a:off x="535133" y="406400"/>
            <a:ext cx="9183600" cy="703600"/>
          </a:xfrm>
          <a:prstGeom prst="rect">
            <a:avLst/>
          </a:prstGeom>
          <a:noFill/>
          <a:ln>
            <a:noFill/>
          </a:ln>
        </p:spPr>
        <p:txBody>
          <a:bodyPr anchorCtr="0" anchor="t" bIns="60925" lIns="121900" spcFirstLastPara="1" rIns="121900" wrap="square" tIns="60925">
            <a:normAutofit fontScale="47500" lnSpcReduction="20000"/>
          </a:bodyPr>
          <a:lstStyle/>
          <a:p>
            <a:pPr indent="0" lvl="1" marL="67732" rtl="0" algn="just">
              <a:lnSpc>
                <a:spcPct val="100000"/>
              </a:lnSpc>
              <a:spcBef>
                <a:spcPts val="0"/>
              </a:spcBef>
              <a:spcAft>
                <a:spcPts val="0"/>
              </a:spcAft>
              <a:buClr>
                <a:srgbClr val="319B9B"/>
              </a:buClr>
              <a:buSzPct val="52631"/>
              <a:buNone/>
            </a:pPr>
            <a:r>
              <a:rPr b="1" lang="en-US" sz="5067">
                <a:solidFill>
                  <a:srgbClr val="319B9B"/>
                </a:solidFill>
                <a:latin typeface="Calibri"/>
                <a:ea typeface="Calibri"/>
                <a:cs typeface="Calibri"/>
                <a:sym typeface="Calibri"/>
              </a:rPr>
              <a:t>Lebanon </a:t>
            </a:r>
            <a:r>
              <a:rPr lang="en-US" sz="4333">
                <a:solidFill>
                  <a:srgbClr val="319B9B"/>
                </a:solidFill>
                <a:latin typeface="Calibri"/>
                <a:ea typeface="Calibri"/>
                <a:cs typeface="Calibri"/>
                <a:sym typeface="Calibri"/>
              </a:rPr>
              <a:t>remains the country hosting the largest number of refugees per capita and per square kilometre in the world.</a:t>
            </a:r>
            <a:endParaRPr b="1" sz="4333">
              <a:solidFill>
                <a:srgbClr val="319B9B"/>
              </a:solidFill>
              <a:latin typeface="Calibri"/>
              <a:ea typeface="Calibri"/>
              <a:cs typeface="Calibri"/>
              <a:sym typeface="Calibri"/>
            </a:endParaRPr>
          </a:p>
        </p:txBody>
      </p:sp>
      <p:sp>
        <p:nvSpPr>
          <p:cNvPr id="467" name="Google Shape;467;p4"/>
          <p:cNvSpPr txBox="1"/>
          <p:nvPr>
            <p:ph idx="2" type="body"/>
          </p:nvPr>
        </p:nvSpPr>
        <p:spPr>
          <a:xfrm>
            <a:off x="1446835" y="1464851"/>
            <a:ext cx="9994621" cy="4862700"/>
          </a:xfrm>
          <a:prstGeom prst="rect">
            <a:avLst/>
          </a:prstGeom>
          <a:noFill/>
          <a:ln>
            <a:noFill/>
          </a:ln>
        </p:spPr>
        <p:txBody>
          <a:bodyPr anchorCtr="0" anchor="t" bIns="60925" lIns="121900" spcFirstLastPara="1" rIns="121900" wrap="square" tIns="60925">
            <a:normAutofit/>
          </a:bodyPr>
          <a:lstStyle/>
          <a:p>
            <a:pPr indent="0" lvl="1" marL="67732" rtl="0" algn="just">
              <a:lnSpc>
                <a:spcPct val="100000"/>
              </a:lnSpc>
              <a:spcBef>
                <a:spcPts val="0"/>
              </a:spcBef>
              <a:spcAft>
                <a:spcPts val="0"/>
              </a:spcAft>
              <a:buClr>
                <a:srgbClr val="319B9B"/>
              </a:buClr>
              <a:buSzPts val="2000"/>
              <a:buNone/>
            </a:pPr>
            <a:r>
              <a:rPr b="1" lang="en-US" sz="2400">
                <a:solidFill>
                  <a:srgbClr val="319B9B"/>
                </a:solidFill>
                <a:latin typeface="Calibri"/>
                <a:ea typeface="Calibri"/>
                <a:cs typeface="Calibri"/>
                <a:sym typeface="Calibri"/>
              </a:rPr>
              <a:t>Total population 5.6 M</a:t>
            </a:r>
            <a:r>
              <a:rPr lang="en-US" sz="2400">
                <a:solidFill>
                  <a:srgbClr val="319B9B"/>
                </a:solidFill>
                <a:latin typeface="Calibri"/>
                <a:ea typeface="Calibri"/>
                <a:cs typeface="Calibri"/>
                <a:sym typeface="Calibri"/>
              </a:rPr>
              <a:t>: 3.9 M Lebanese, 1.5 M displaced Syrians (incl. 300k+ in ITS), 210k Palestine refugees (incl. 30k PRS). </a:t>
            </a:r>
            <a:endParaRPr/>
          </a:p>
          <a:p>
            <a:pPr indent="0" lvl="1" marL="67732" rtl="0" algn="just">
              <a:lnSpc>
                <a:spcPct val="100000"/>
              </a:lnSpc>
              <a:spcBef>
                <a:spcPts val="0"/>
              </a:spcBef>
              <a:spcAft>
                <a:spcPts val="0"/>
              </a:spcAft>
              <a:buClr>
                <a:srgbClr val="319B9B"/>
              </a:buClr>
              <a:buSzPts val="2000"/>
              <a:buNone/>
            </a:pPr>
            <a:r>
              <a:t/>
            </a:r>
            <a:endParaRPr sz="2400">
              <a:solidFill>
                <a:srgbClr val="319B9B"/>
              </a:solidFill>
              <a:latin typeface="Calibri"/>
              <a:ea typeface="Calibri"/>
              <a:cs typeface="Calibri"/>
              <a:sym typeface="Calibri"/>
            </a:endParaRPr>
          </a:p>
          <a:p>
            <a:pPr indent="0" lvl="1" marL="67732" rtl="0" algn="just">
              <a:lnSpc>
                <a:spcPct val="100000"/>
              </a:lnSpc>
              <a:spcBef>
                <a:spcPts val="0"/>
              </a:spcBef>
              <a:spcAft>
                <a:spcPts val="0"/>
              </a:spcAft>
              <a:buClr>
                <a:srgbClr val="319B9B"/>
              </a:buClr>
              <a:buSzPts val="2000"/>
              <a:buNone/>
            </a:pPr>
            <a:r>
              <a:rPr lang="en-US" sz="2400">
                <a:solidFill>
                  <a:srgbClr val="319B9B"/>
                </a:solidFill>
                <a:latin typeface="Calibri"/>
                <a:ea typeface="Calibri"/>
                <a:cs typeface="Calibri"/>
                <a:sym typeface="Calibri"/>
              </a:rPr>
              <a:t>2.8 M WaSH PiN for 2023 (ERP and LCRP).</a:t>
            </a:r>
            <a:endParaRPr sz="2400">
              <a:solidFill>
                <a:srgbClr val="319B9B"/>
              </a:solidFill>
              <a:latin typeface="Calibri"/>
              <a:ea typeface="Calibri"/>
              <a:cs typeface="Calibri"/>
              <a:sym typeface="Calibri"/>
            </a:endParaRPr>
          </a:p>
          <a:p>
            <a:pPr indent="0" lvl="1" marL="67732" rtl="0" algn="just">
              <a:lnSpc>
                <a:spcPct val="100000"/>
              </a:lnSpc>
              <a:spcBef>
                <a:spcPts val="0"/>
              </a:spcBef>
              <a:spcAft>
                <a:spcPts val="0"/>
              </a:spcAft>
              <a:buClr>
                <a:srgbClr val="319B9B"/>
              </a:buClr>
              <a:buSzPts val="2000"/>
              <a:buNone/>
            </a:pPr>
            <a:r>
              <a:t/>
            </a:r>
            <a:endParaRPr sz="2400">
              <a:solidFill>
                <a:srgbClr val="319B9B"/>
              </a:solidFill>
              <a:latin typeface="Calibri"/>
              <a:ea typeface="Calibri"/>
              <a:cs typeface="Calibri"/>
              <a:sym typeface="Calibri"/>
            </a:endParaRPr>
          </a:p>
          <a:p>
            <a:pPr indent="0" lvl="1" marL="67732" rtl="0" algn="just">
              <a:lnSpc>
                <a:spcPct val="100000"/>
              </a:lnSpc>
              <a:spcBef>
                <a:spcPts val="0"/>
              </a:spcBef>
              <a:spcAft>
                <a:spcPts val="0"/>
              </a:spcAft>
              <a:buClr>
                <a:srgbClr val="319B9B"/>
              </a:buClr>
              <a:buSzPts val="2000"/>
              <a:buNone/>
            </a:pPr>
            <a:r>
              <a:rPr lang="en-US" sz="2400">
                <a:solidFill>
                  <a:srgbClr val="319B9B"/>
                </a:solidFill>
                <a:latin typeface="Calibri"/>
                <a:ea typeface="Calibri"/>
                <a:cs typeface="Calibri"/>
                <a:sym typeface="Calibri"/>
              </a:rPr>
              <a:t>Multi-layered crises (2011-, 2019-), refugee, acute economic contraction, fuel and energy crisis… -&gt; severely impacting both institutional capacities to supply services as well as HH purchasing power.</a:t>
            </a:r>
            <a:endParaRPr sz="2400">
              <a:solidFill>
                <a:srgbClr val="319B9B"/>
              </a:solidFill>
              <a:latin typeface="Calibri"/>
              <a:ea typeface="Calibri"/>
              <a:cs typeface="Calibri"/>
              <a:sym typeface="Calibri"/>
            </a:endParaRPr>
          </a:p>
          <a:p>
            <a:pPr indent="0" lvl="1" marL="67732" rtl="0" algn="just">
              <a:lnSpc>
                <a:spcPct val="100000"/>
              </a:lnSpc>
              <a:spcBef>
                <a:spcPts val="0"/>
              </a:spcBef>
              <a:spcAft>
                <a:spcPts val="0"/>
              </a:spcAft>
              <a:buClr>
                <a:srgbClr val="319B9B"/>
              </a:buClr>
              <a:buSzPts val="2000"/>
              <a:buNone/>
            </a:pPr>
            <a:r>
              <a:t/>
            </a:r>
            <a:endParaRPr sz="2400">
              <a:solidFill>
                <a:srgbClr val="319B9B"/>
              </a:solidFill>
              <a:latin typeface="Calibri"/>
              <a:ea typeface="Calibri"/>
              <a:cs typeface="Calibri"/>
              <a:sym typeface="Calibri"/>
            </a:endParaRPr>
          </a:p>
          <a:p>
            <a:pPr indent="0" lvl="1" marL="67732" rtl="0" algn="just">
              <a:lnSpc>
                <a:spcPct val="100000"/>
              </a:lnSpc>
              <a:spcBef>
                <a:spcPts val="0"/>
              </a:spcBef>
              <a:spcAft>
                <a:spcPts val="0"/>
              </a:spcAft>
              <a:buClr>
                <a:srgbClr val="319B9B"/>
              </a:buClr>
              <a:buSzPts val="2000"/>
              <a:buNone/>
            </a:pPr>
            <a:r>
              <a:rPr lang="en-US" sz="2400">
                <a:solidFill>
                  <a:srgbClr val="319B9B"/>
                </a:solidFill>
                <a:latin typeface="Calibri"/>
                <a:ea typeface="Calibri"/>
                <a:cs typeface="Calibri"/>
                <a:sym typeface="Calibri"/>
              </a:rPr>
              <a:t>Cholera outbreak: in Syria Aug/Sep 2022, in Lebanon declared on 6 Oct 2022.</a:t>
            </a:r>
            <a:endParaRPr sz="2400">
              <a:solidFill>
                <a:srgbClr val="319B9B"/>
              </a:solidFill>
              <a:latin typeface="Calibri"/>
              <a:ea typeface="Calibri"/>
              <a:cs typeface="Calibri"/>
              <a:sym typeface="Calibri"/>
            </a:endParaRPr>
          </a:p>
        </p:txBody>
      </p:sp>
      <p:pic>
        <p:nvPicPr>
          <p:cNvPr descr="A picture containing text, clipart, vector graphics&#10;&#10;Description automatically generated" id="468" name="Google Shape;468;p4"/>
          <p:cNvPicPr preferRelativeResize="0"/>
          <p:nvPr/>
        </p:nvPicPr>
        <p:blipFill rotWithShape="1">
          <a:blip r:embed="rId3">
            <a:alphaModFix/>
          </a:blip>
          <a:srcRect b="0" l="0" r="0" t="0"/>
          <a:stretch/>
        </p:blipFill>
        <p:spPr>
          <a:xfrm>
            <a:off x="10402152" y="406400"/>
            <a:ext cx="1789848" cy="647171"/>
          </a:xfrm>
          <a:prstGeom prst="rect">
            <a:avLst/>
          </a:prstGeom>
          <a:noFill/>
          <a:ln>
            <a:noFill/>
          </a:ln>
        </p:spPr>
      </p:pic>
      <p:pic>
        <p:nvPicPr>
          <p:cNvPr id="469" name="Google Shape;469;p4"/>
          <p:cNvPicPr preferRelativeResize="0"/>
          <p:nvPr/>
        </p:nvPicPr>
        <p:blipFill rotWithShape="1">
          <a:blip r:embed="rId4">
            <a:alphaModFix/>
          </a:blip>
          <a:srcRect b="0" l="8614" r="0" t="0"/>
          <a:stretch/>
        </p:blipFill>
        <p:spPr>
          <a:xfrm>
            <a:off x="624838" y="3397482"/>
            <a:ext cx="908365" cy="993727"/>
          </a:xfrm>
          <a:prstGeom prst="rect">
            <a:avLst/>
          </a:prstGeom>
          <a:noFill/>
          <a:ln>
            <a:noFill/>
          </a:ln>
        </p:spPr>
      </p:pic>
      <p:pic>
        <p:nvPicPr>
          <p:cNvPr id="470" name="Google Shape;470;p4"/>
          <p:cNvPicPr preferRelativeResize="0"/>
          <p:nvPr/>
        </p:nvPicPr>
        <p:blipFill rotWithShape="1">
          <a:blip r:embed="rId5">
            <a:alphaModFix/>
          </a:blip>
          <a:srcRect b="0" l="8714" r="-1" t="0"/>
          <a:stretch/>
        </p:blipFill>
        <p:spPr>
          <a:xfrm>
            <a:off x="624838" y="4522087"/>
            <a:ext cx="974097" cy="1066800"/>
          </a:xfrm>
          <a:prstGeom prst="rect">
            <a:avLst/>
          </a:prstGeom>
          <a:noFill/>
          <a:ln>
            <a:noFill/>
          </a:ln>
        </p:spPr>
      </p:pic>
      <p:pic>
        <p:nvPicPr>
          <p:cNvPr id="471" name="Google Shape;471;p4"/>
          <p:cNvPicPr preferRelativeResize="0"/>
          <p:nvPr/>
        </p:nvPicPr>
        <p:blipFill rotWithShape="1">
          <a:blip r:embed="rId6">
            <a:alphaModFix/>
          </a:blip>
          <a:srcRect b="0" l="6475" r="0" t="0"/>
          <a:stretch/>
        </p:blipFill>
        <p:spPr>
          <a:xfrm>
            <a:off x="624838" y="2371282"/>
            <a:ext cx="864447" cy="924053"/>
          </a:xfrm>
          <a:prstGeom prst="rect">
            <a:avLst/>
          </a:prstGeom>
          <a:noFill/>
          <a:ln>
            <a:noFill/>
          </a:ln>
        </p:spPr>
      </p:pic>
      <p:pic>
        <p:nvPicPr>
          <p:cNvPr id="472" name="Google Shape;472;p4"/>
          <p:cNvPicPr preferRelativeResize="0"/>
          <p:nvPr/>
        </p:nvPicPr>
        <p:blipFill rotWithShape="1">
          <a:blip r:embed="rId7">
            <a:alphaModFix/>
          </a:blip>
          <a:srcRect b="10417" l="6475" r="0" t="13440"/>
          <a:stretch/>
        </p:blipFill>
        <p:spPr>
          <a:xfrm>
            <a:off x="624838" y="1557424"/>
            <a:ext cx="864447" cy="703571"/>
          </a:xfrm>
          <a:prstGeom prst="rect">
            <a:avLst/>
          </a:prstGeom>
          <a:noFill/>
          <a:ln>
            <a:noFill/>
          </a:ln>
        </p:spPr>
      </p:pic>
      <p:grpSp>
        <p:nvGrpSpPr>
          <p:cNvPr id="473" name="Google Shape;473;p4"/>
          <p:cNvGrpSpPr/>
          <p:nvPr/>
        </p:nvGrpSpPr>
        <p:grpSpPr>
          <a:xfrm>
            <a:off x="1664552" y="5135424"/>
            <a:ext cx="8365753" cy="907189"/>
            <a:chOff x="2241546" y="5094683"/>
            <a:chExt cx="7867480" cy="907189"/>
          </a:xfrm>
        </p:grpSpPr>
        <p:sp>
          <p:nvSpPr>
            <p:cNvPr id="474" name="Google Shape;474;p4"/>
            <p:cNvSpPr txBox="1"/>
            <p:nvPr/>
          </p:nvSpPr>
          <p:spPr>
            <a:xfrm>
              <a:off x="3020897" y="5116182"/>
              <a:ext cx="1088700" cy="7489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rgbClr val="000000"/>
                  </a:solidFill>
                  <a:latin typeface="Arial"/>
                  <a:ea typeface="Arial"/>
                  <a:cs typeface="Arial"/>
                  <a:sym typeface="Arial"/>
                </a:rPr>
                <a:t>6129</a:t>
              </a:r>
              <a:br>
                <a:rPr b="1" i="0" lang="en-US" sz="1867" u="none" cap="none" strike="noStrike">
                  <a:solidFill>
                    <a:srgbClr val="000000"/>
                  </a:solidFill>
                  <a:latin typeface="Arial"/>
                  <a:ea typeface="Arial"/>
                  <a:cs typeface="Arial"/>
                  <a:sym typeface="Arial"/>
                </a:rPr>
              </a:br>
              <a:r>
                <a:rPr b="1" i="0" lang="en-US" sz="1467" u="none" cap="none" strike="noStrike">
                  <a:solidFill>
                    <a:srgbClr val="000000"/>
                  </a:solidFill>
                  <a:latin typeface="Arial"/>
                  <a:ea typeface="Arial"/>
                  <a:cs typeface="Arial"/>
                  <a:sym typeface="Arial"/>
                </a:rPr>
                <a:t>Suspected</a:t>
              </a:r>
              <a:endParaRPr b="1" sz="1867">
                <a:solidFill>
                  <a:srgbClr val="000000"/>
                </a:solidFill>
                <a:latin typeface="Arial"/>
                <a:ea typeface="Arial"/>
                <a:cs typeface="Arial"/>
                <a:sym typeface="Arial"/>
              </a:endParaRPr>
            </a:p>
          </p:txBody>
        </p:sp>
        <p:pic>
          <p:nvPicPr>
            <p:cNvPr id="475" name="Google Shape;475;p4"/>
            <p:cNvPicPr preferRelativeResize="0"/>
            <p:nvPr/>
          </p:nvPicPr>
          <p:blipFill rotWithShape="1">
            <a:blip r:embed="rId8">
              <a:alphaModFix/>
            </a:blip>
            <a:srcRect b="0" l="0" r="0" t="0"/>
            <a:stretch/>
          </p:blipFill>
          <p:spPr>
            <a:xfrm>
              <a:off x="8077237" y="5101644"/>
              <a:ext cx="890078" cy="890078"/>
            </a:xfrm>
            <a:prstGeom prst="rect">
              <a:avLst/>
            </a:prstGeom>
            <a:noFill/>
            <a:ln>
              <a:noFill/>
            </a:ln>
          </p:spPr>
        </p:pic>
        <p:sp>
          <p:nvSpPr>
            <p:cNvPr id="476" name="Google Shape;476;p4"/>
            <p:cNvSpPr txBox="1"/>
            <p:nvPr/>
          </p:nvSpPr>
          <p:spPr>
            <a:xfrm>
              <a:off x="8904827" y="5135331"/>
              <a:ext cx="1204199" cy="7489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Arial"/>
                  <a:ea typeface="Arial"/>
                  <a:cs typeface="Arial"/>
                  <a:sym typeface="Arial"/>
                </a:rPr>
                <a:t>0.37%</a:t>
              </a:r>
              <a:br>
                <a:rPr b="1" lang="en-US" sz="1867">
                  <a:solidFill>
                    <a:srgbClr val="000000"/>
                  </a:solidFill>
                  <a:latin typeface="Arial"/>
                  <a:ea typeface="Arial"/>
                  <a:cs typeface="Arial"/>
                  <a:sym typeface="Arial"/>
                </a:rPr>
              </a:br>
              <a:r>
                <a:rPr b="1" lang="en-US" sz="1467">
                  <a:solidFill>
                    <a:srgbClr val="000000"/>
                  </a:solidFill>
                  <a:latin typeface="Arial"/>
                  <a:ea typeface="Arial"/>
                  <a:cs typeface="Arial"/>
                  <a:sym typeface="Arial"/>
                </a:rPr>
                <a:t>CFR</a:t>
              </a:r>
              <a:endParaRPr b="1" sz="1867">
                <a:solidFill>
                  <a:srgbClr val="000000"/>
                </a:solidFill>
                <a:latin typeface="Arial"/>
                <a:ea typeface="Arial"/>
                <a:cs typeface="Arial"/>
                <a:sym typeface="Arial"/>
              </a:endParaRPr>
            </a:p>
          </p:txBody>
        </p:sp>
        <p:sp>
          <p:nvSpPr>
            <p:cNvPr id="477" name="Google Shape;477;p4"/>
            <p:cNvSpPr txBox="1"/>
            <p:nvPr/>
          </p:nvSpPr>
          <p:spPr>
            <a:xfrm>
              <a:off x="7146781" y="5140128"/>
              <a:ext cx="681600" cy="7489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Arial"/>
                  <a:ea typeface="Arial"/>
                  <a:cs typeface="Arial"/>
                  <a:sym typeface="Arial"/>
                </a:rPr>
                <a:t>23</a:t>
              </a:r>
              <a:br>
                <a:rPr b="1" lang="en-US" sz="2800">
                  <a:solidFill>
                    <a:srgbClr val="000000"/>
                  </a:solidFill>
                  <a:latin typeface="Arial"/>
                  <a:ea typeface="Arial"/>
                  <a:cs typeface="Arial"/>
                  <a:sym typeface="Arial"/>
                </a:rPr>
              </a:br>
              <a:r>
                <a:rPr b="1" lang="en-US" sz="1467">
                  <a:solidFill>
                    <a:srgbClr val="000000"/>
                  </a:solidFill>
                  <a:latin typeface="Arial"/>
                  <a:ea typeface="Arial"/>
                  <a:cs typeface="Arial"/>
                  <a:sym typeface="Arial"/>
                </a:rPr>
                <a:t>Death</a:t>
              </a:r>
              <a:endParaRPr b="1" sz="1867">
                <a:solidFill>
                  <a:srgbClr val="000000"/>
                </a:solidFill>
                <a:latin typeface="Arial"/>
                <a:ea typeface="Arial"/>
                <a:cs typeface="Arial"/>
                <a:sym typeface="Arial"/>
              </a:endParaRPr>
            </a:p>
          </p:txBody>
        </p:sp>
        <p:pic>
          <p:nvPicPr>
            <p:cNvPr id="478" name="Google Shape;478;p4"/>
            <p:cNvPicPr preferRelativeResize="0"/>
            <p:nvPr/>
          </p:nvPicPr>
          <p:blipFill rotWithShape="1">
            <a:blip r:embed="rId9">
              <a:alphaModFix/>
            </a:blip>
            <a:srcRect b="0" l="0" r="0" t="0"/>
            <a:stretch/>
          </p:blipFill>
          <p:spPr>
            <a:xfrm>
              <a:off x="6365376" y="5101644"/>
              <a:ext cx="890077" cy="890077"/>
            </a:xfrm>
            <a:prstGeom prst="rect">
              <a:avLst/>
            </a:prstGeom>
            <a:noFill/>
            <a:ln>
              <a:noFill/>
            </a:ln>
          </p:spPr>
        </p:pic>
        <p:sp>
          <p:nvSpPr>
            <p:cNvPr id="479" name="Google Shape;479;p4"/>
            <p:cNvSpPr txBox="1"/>
            <p:nvPr/>
          </p:nvSpPr>
          <p:spPr>
            <a:xfrm>
              <a:off x="5064507" y="5135331"/>
              <a:ext cx="1080599" cy="7489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Arial"/>
                  <a:ea typeface="Arial"/>
                  <a:cs typeface="Arial"/>
                  <a:sym typeface="Arial"/>
                </a:rPr>
                <a:t>671</a:t>
              </a:r>
              <a:br>
                <a:rPr b="1" lang="en-US" sz="1867">
                  <a:solidFill>
                    <a:srgbClr val="000000"/>
                  </a:solidFill>
                  <a:latin typeface="Arial"/>
                  <a:ea typeface="Arial"/>
                  <a:cs typeface="Arial"/>
                  <a:sym typeface="Arial"/>
                </a:rPr>
              </a:br>
              <a:r>
                <a:rPr b="1" lang="en-US" sz="1467">
                  <a:solidFill>
                    <a:srgbClr val="000000"/>
                  </a:solidFill>
                  <a:latin typeface="Arial"/>
                  <a:ea typeface="Arial"/>
                  <a:cs typeface="Arial"/>
                  <a:sym typeface="Arial"/>
                </a:rPr>
                <a:t>Confirmed</a:t>
              </a:r>
              <a:endParaRPr b="1" sz="1867">
                <a:solidFill>
                  <a:srgbClr val="000000"/>
                </a:solidFill>
                <a:latin typeface="Arial"/>
                <a:ea typeface="Arial"/>
                <a:cs typeface="Arial"/>
                <a:sym typeface="Arial"/>
              </a:endParaRPr>
            </a:p>
          </p:txBody>
        </p:sp>
        <p:grpSp>
          <p:nvGrpSpPr>
            <p:cNvPr id="480" name="Google Shape;480;p4"/>
            <p:cNvGrpSpPr/>
            <p:nvPr/>
          </p:nvGrpSpPr>
          <p:grpSpPr>
            <a:xfrm>
              <a:off x="2241546" y="5094683"/>
              <a:ext cx="890077" cy="890077"/>
              <a:chOff x="2241546" y="5094683"/>
              <a:chExt cx="890077" cy="890077"/>
            </a:xfrm>
          </p:grpSpPr>
          <p:pic>
            <p:nvPicPr>
              <p:cNvPr id="481" name="Google Shape;481;p4"/>
              <p:cNvPicPr preferRelativeResize="0"/>
              <p:nvPr/>
            </p:nvPicPr>
            <p:blipFill rotWithShape="1">
              <a:blip r:embed="rId10">
                <a:alphaModFix/>
              </a:blip>
              <a:srcRect b="0" l="0" r="0" t="0"/>
              <a:stretch/>
            </p:blipFill>
            <p:spPr>
              <a:xfrm>
                <a:off x="2241546" y="5094683"/>
                <a:ext cx="890077" cy="890077"/>
              </a:xfrm>
              <a:prstGeom prst="rect">
                <a:avLst/>
              </a:prstGeom>
              <a:noFill/>
              <a:ln>
                <a:noFill/>
              </a:ln>
            </p:spPr>
          </p:pic>
          <p:sp>
            <p:nvSpPr>
              <p:cNvPr id="482" name="Google Shape;482;p4"/>
              <p:cNvSpPr txBox="1"/>
              <p:nvPr/>
            </p:nvSpPr>
            <p:spPr>
              <a:xfrm>
                <a:off x="2569354" y="5196887"/>
                <a:ext cx="130800" cy="3180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67">
                    <a:solidFill>
                      <a:srgbClr val="319B9B"/>
                    </a:solidFill>
                    <a:latin typeface="Arial"/>
                    <a:ea typeface="Arial"/>
                    <a:cs typeface="Arial"/>
                    <a:sym typeface="Arial"/>
                  </a:rPr>
                  <a:t>?</a:t>
                </a:r>
                <a:endParaRPr sz="1467">
                  <a:solidFill>
                    <a:schemeClr val="dk1"/>
                  </a:solidFill>
                  <a:latin typeface="Calibri"/>
                  <a:ea typeface="Calibri"/>
                  <a:cs typeface="Calibri"/>
                  <a:sym typeface="Calibri"/>
                </a:endParaRPr>
              </a:p>
            </p:txBody>
          </p:sp>
        </p:grpSp>
        <p:grpSp>
          <p:nvGrpSpPr>
            <p:cNvPr id="483" name="Google Shape;483;p4"/>
            <p:cNvGrpSpPr/>
            <p:nvPr/>
          </p:nvGrpSpPr>
          <p:grpSpPr>
            <a:xfrm>
              <a:off x="4303461" y="5111795"/>
              <a:ext cx="890077" cy="890077"/>
              <a:chOff x="2241546" y="5094683"/>
              <a:chExt cx="890077" cy="890077"/>
            </a:xfrm>
          </p:grpSpPr>
          <p:pic>
            <p:nvPicPr>
              <p:cNvPr id="484" name="Google Shape;484;p4"/>
              <p:cNvPicPr preferRelativeResize="0"/>
              <p:nvPr/>
            </p:nvPicPr>
            <p:blipFill rotWithShape="1">
              <a:blip r:embed="rId10">
                <a:alphaModFix/>
              </a:blip>
              <a:srcRect b="0" l="0" r="0" t="0"/>
              <a:stretch/>
            </p:blipFill>
            <p:spPr>
              <a:xfrm>
                <a:off x="2241546" y="5094683"/>
                <a:ext cx="890077" cy="890077"/>
              </a:xfrm>
              <a:prstGeom prst="rect">
                <a:avLst/>
              </a:prstGeom>
              <a:noFill/>
              <a:ln>
                <a:noFill/>
              </a:ln>
            </p:spPr>
          </p:pic>
          <p:sp>
            <p:nvSpPr>
              <p:cNvPr id="485" name="Google Shape;485;p4"/>
              <p:cNvSpPr txBox="1"/>
              <p:nvPr/>
            </p:nvSpPr>
            <p:spPr>
              <a:xfrm>
                <a:off x="2569353" y="5196886"/>
                <a:ext cx="153300" cy="3180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467">
                  <a:solidFill>
                    <a:srgbClr val="319B9B"/>
                  </a:solidFill>
                  <a:latin typeface="Arial"/>
                  <a:ea typeface="Arial"/>
                  <a:cs typeface="Arial"/>
                  <a:sym typeface="Arial"/>
                </a:endParaRPr>
              </a:p>
            </p:txBody>
          </p:sp>
        </p:gr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40"/>
          <p:cNvSpPr txBox="1"/>
          <p:nvPr>
            <p:ph type="ctrTitle"/>
          </p:nvPr>
        </p:nvSpPr>
        <p:spPr>
          <a:xfrm>
            <a:off x="1963568" y="230188"/>
            <a:ext cx="8190626" cy="50641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800"/>
              <a:buFont typeface="Times New Roman"/>
              <a:buNone/>
            </a:pPr>
            <a:r>
              <a:rPr b="1" lang="en-US">
                <a:solidFill>
                  <a:srgbClr val="FF0000"/>
                </a:solidFill>
                <a:latin typeface="Times New Roman"/>
                <a:ea typeface="Times New Roman"/>
                <a:cs typeface="Times New Roman"/>
                <a:sym typeface="Times New Roman"/>
              </a:rPr>
              <a:t>Key Principles and Considerations</a:t>
            </a:r>
            <a:endParaRPr b="1">
              <a:solidFill>
                <a:srgbClr val="FF0000"/>
              </a:solidFill>
              <a:latin typeface="Times New Roman"/>
              <a:ea typeface="Times New Roman"/>
              <a:cs typeface="Times New Roman"/>
              <a:sym typeface="Times New Roman"/>
            </a:endParaRPr>
          </a:p>
        </p:txBody>
      </p:sp>
      <p:sp>
        <p:nvSpPr>
          <p:cNvPr id="938" name="Google Shape;938;p40"/>
          <p:cNvSpPr txBox="1"/>
          <p:nvPr/>
        </p:nvSpPr>
        <p:spPr>
          <a:xfrm>
            <a:off x="1981200" y="1166019"/>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000000"/>
              </a:buClr>
              <a:buSzPts val="2000"/>
              <a:buFont typeface="Arial"/>
              <a:buChar char="•"/>
            </a:pPr>
            <a:r>
              <a:rPr b="1" lang="en-US" sz="2000">
                <a:solidFill>
                  <a:srgbClr val="000000"/>
                </a:solidFill>
                <a:latin typeface="Calibri"/>
                <a:ea typeface="Calibri"/>
                <a:cs typeface="Calibri"/>
                <a:sym typeface="Calibri"/>
              </a:rPr>
              <a:t>Legal issues </a:t>
            </a:r>
            <a:r>
              <a:rPr lang="en-US" sz="2000">
                <a:solidFill>
                  <a:srgbClr val="000000"/>
                </a:solidFill>
                <a:latin typeface="Calibri"/>
                <a:ea typeface="Calibri"/>
                <a:cs typeface="Calibri"/>
                <a:sym typeface="Calibri"/>
              </a:rPr>
              <a:t>- Legal ownership, responsibility, accountability remain with the Water Establishment</a:t>
            </a:r>
            <a:endParaRPr/>
          </a:p>
          <a:p>
            <a:pPr indent="-342900" lvl="0" marL="342900" marR="0" rtl="0" algn="l">
              <a:spcBef>
                <a:spcPts val="400"/>
              </a:spcBef>
              <a:spcAft>
                <a:spcPts val="0"/>
              </a:spcAft>
              <a:buClr>
                <a:srgbClr val="000000"/>
              </a:buClr>
              <a:buSzPts val="2000"/>
              <a:buFont typeface="Arial"/>
              <a:buChar char="•"/>
            </a:pPr>
            <a:r>
              <a:rPr b="1" lang="en-US" sz="2000">
                <a:solidFill>
                  <a:srgbClr val="000000"/>
                </a:solidFill>
                <a:latin typeface="Calibri"/>
                <a:ea typeface="Calibri"/>
                <a:cs typeface="Calibri"/>
                <a:sym typeface="Calibri"/>
              </a:rPr>
              <a:t>Handover of WWTPs from CDR to WE </a:t>
            </a:r>
            <a:r>
              <a:rPr lang="en-US" sz="2000">
                <a:solidFill>
                  <a:srgbClr val="000000"/>
                </a:solidFill>
                <a:latin typeface="Calibri"/>
                <a:ea typeface="Calibri"/>
                <a:cs typeface="Calibri"/>
                <a:sym typeface="Calibri"/>
              </a:rPr>
              <a:t>– this is a precondition for UNICEF support</a:t>
            </a:r>
            <a:endParaRPr/>
          </a:p>
          <a:p>
            <a:pPr indent="-342900" lvl="0" marL="342900" marR="0" rtl="0" algn="l">
              <a:spcBef>
                <a:spcPts val="400"/>
              </a:spcBef>
              <a:spcAft>
                <a:spcPts val="0"/>
              </a:spcAft>
              <a:buClr>
                <a:srgbClr val="000000"/>
              </a:buClr>
              <a:buSzPts val="2000"/>
              <a:buFont typeface="Arial"/>
              <a:buChar char="•"/>
            </a:pPr>
            <a:r>
              <a:rPr b="1" lang="en-US" sz="2000">
                <a:solidFill>
                  <a:srgbClr val="000000"/>
                </a:solidFill>
                <a:latin typeface="Calibri"/>
                <a:ea typeface="Calibri"/>
                <a:cs typeface="Calibri"/>
                <a:sym typeface="Calibri"/>
              </a:rPr>
              <a:t>Role of UNICEF </a:t>
            </a:r>
            <a:r>
              <a:rPr lang="en-US" sz="2000">
                <a:solidFill>
                  <a:srgbClr val="000000"/>
                </a:solidFill>
                <a:latin typeface="Calibri"/>
                <a:ea typeface="Calibri"/>
                <a:cs typeface="Calibri"/>
                <a:sym typeface="Calibri"/>
              </a:rPr>
              <a:t>- UNICEF supports the WE in carrying out its duties. UNICEF does not take on any legal obligations</a:t>
            </a:r>
            <a:endParaRPr/>
          </a:p>
          <a:p>
            <a:pPr indent="-342900" lvl="0" marL="342900" marR="0" rtl="0" algn="l">
              <a:spcBef>
                <a:spcPts val="400"/>
              </a:spcBef>
              <a:spcAft>
                <a:spcPts val="0"/>
              </a:spcAft>
              <a:buClr>
                <a:srgbClr val="000000"/>
              </a:buClr>
              <a:buSzPts val="2000"/>
              <a:buFont typeface="Arial"/>
              <a:buChar char="•"/>
            </a:pPr>
            <a:r>
              <a:rPr b="1" lang="en-US" sz="2000">
                <a:solidFill>
                  <a:srgbClr val="000000"/>
                </a:solidFill>
                <a:latin typeface="Calibri"/>
                <a:ea typeface="Calibri"/>
                <a:cs typeface="Calibri"/>
                <a:sym typeface="Calibri"/>
              </a:rPr>
              <a:t>Limited budget availability - </a:t>
            </a:r>
            <a:r>
              <a:rPr lang="en-US" sz="2000">
                <a:solidFill>
                  <a:srgbClr val="000000"/>
                </a:solidFill>
                <a:latin typeface="Calibri"/>
                <a:ea typeface="Calibri"/>
                <a:cs typeface="Calibri"/>
                <a:sym typeface="Calibri"/>
              </a:rPr>
              <a:t>WWTPs have been prioritized, 11 WWTPs along with the associated 25 PS are selected, and level of service is limited</a:t>
            </a:r>
            <a:endParaRPr/>
          </a:p>
          <a:p>
            <a:pPr indent="-342900" lvl="0" marL="342900" marR="0" rtl="0" algn="l">
              <a:spcBef>
                <a:spcPts val="400"/>
              </a:spcBef>
              <a:spcAft>
                <a:spcPts val="0"/>
              </a:spcAft>
              <a:buClr>
                <a:srgbClr val="000000"/>
              </a:buClr>
              <a:buSzPts val="2000"/>
              <a:buFont typeface="Arial"/>
              <a:buChar char="•"/>
            </a:pPr>
            <a:r>
              <a:rPr b="1" lang="en-US" sz="2000">
                <a:solidFill>
                  <a:srgbClr val="000000"/>
                </a:solidFill>
                <a:latin typeface="Calibri"/>
                <a:ea typeface="Calibri"/>
                <a:cs typeface="Calibri"/>
                <a:sym typeface="Calibri"/>
              </a:rPr>
              <a:t>Flexibility</a:t>
            </a:r>
            <a:r>
              <a:rPr lang="en-US" sz="2000">
                <a:solidFill>
                  <a:srgbClr val="000000"/>
                </a:solidFill>
                <a:latin typeface="Calibri"/>
                <a:ea typeface="Calibri"/>
                <a:cs typeface="Calibri"/>
                <a:sym typeface="Calibri"/>
              </a:rPr>
              <a:t> – Further developments (e.g. EIB funding, improved power situation) may result in changes in number and way in which WWTPs are supported</a:t>
            </a:r>
            <a:endParaRPr/>
          </a:p>
          <a:p>
            <a:pPr indent="-342900" lvl="0" marL="342900" marR="0" rtl="0" algn="l">
              <a:spcBef>
                <a:spcPts val="400"/>
              </a:spcBef>
              <a:spcAft>
                <a:spcPts val="0"/>
              </a:spcAft>
              <a:buClr>
                <a:srgbClr val="000000"/>
              </a:buClr>
              <a:buSzPts val="2000"/>
              <a:buFont typeface="Arial"/>
              <a:buChar char="•"/>
            </a:pPr>
            <a:r>
              <a:rPr b="1" lang="en-US" sz="2000">
                <a:solidFill>
                  <a:srgbClr val="000000"/>
                </a:solidFill>
                <a:latin typeface="Calibri"/>
                <a:ea typeface="Calibri"/>
                <a:cs typeface="Calibri"/>
                <a:sym typeface="Calibri"/>
              </a:rPr>
              <a:t>Inclusion of power support </a:t>
            </a:r>
            <a:r>
              <a:rPr lang="en-US" sz="2000">
                <a:solidFill>
                  <a:srgbClr val="000000"/>
                </a:solidFill>
                <a:latin typeface="Calibri"/>
                <a:ea typeface="Calibri"/>
                <a:cs typeface="Calibri"/>
                <a:sym typeface="Calibri"/>
              </a:rPr>
              <a:t>– without power WWTPs cannot operate, so provision is made for diesel for generators</a:t>
            </a:r>
            <a:endParaRPr/>
          </a:p>
          <a:p>
            <a:pPr indent="-342900" lvl="0" marL="342900" marR="0" rtl="0" algn="l">
              <a:spcBef>
                <a:spcPts val="400"/>
              </a:spcBef>
              <a:spcAft>
                <a:spcPts val="0"/>
              </a:spcAft>
              <a:buClr>
                <a:srgbClr val="000000"/>
              </a:buClr>
              <a:buSzPts val="2000"/>
              <a:buFont typeface="Arial"/>
              <a:buChar char="•"/>
            </a:pPr>
            <a:r>
              <a:rPr b="1" lang="en-US" sz="2000">
                <a:solidFill>
                  <a:srgbClr val="000000"/>
                </a:solidFill>
                <a:latin typeface="Calibri"/>
                <a:ea typeface="Calibri"/>
                <a:cs typeface="Calibri"/>
                <a:sym typeface="Calibri"/>
              </a:rPr>
              <a:t>Promotion of public awareness on wastewater situation </a:t>
            </a:r>
            <a:r>
              <a:rPr lang="en-US" sz="2000">
                <a:solidFill>
                  <a:srgbClr val="000000"/>
                </a:solidFill>
                <a:latin typeface="Calibri"/>
                <a:ea typeface="Calibri"/>
                <a:cs typeface="Calibri"/>
                <a:sym typeface="Calibri"/>
              </a:rPr>
              <a:t>– the project will support MoE and facilitating NGO to monitor WWTP performance and make data publicly available</a:t>
            </a:r>
            <a:endParaRPr/>
          </a:p>
          <a:p>
            <a:pPr indent="-139700" lvl="0" marL="342900" marR="0" rtl="0" algn="l">
              <a:spcBef>
                <a:spcPts val="640"/>
              </a:spcBef>
              <a:spcAft>
                <a:spcPts val="0"/>
              </a:spcAft>
              <a:buClr>
                <a:schemeClr val="dk1"/>
              </a:buClr>
              <a:buSzPts val="3200"/>
              <a:buFont typeface="Arial"/>
              <a:buNone/>
            </a:pPr>
            <a:r>
              <a:t/>
            </a:r>
            <a:endParaRPr sz="3200">
              <a:solidFill>
                <a:srgbClr val="000000"/>
              </a:solidFill>
              <a:latin typeface="Calibri"/>
              <a:ea typeface="Calibri"/>
              <a:cs typeface="Calibri"/>
              <a:sym typeface="Calibri"/>
            </a:endParaRPr>
          </a:p>
          <a:p>
            <a:pPr indent="-139700" lvl="0" marL="342900" marR="0" rtl="0" algn="l">
              <a:spcBef>
                <a:spcPts val="640"/>
              </a:spcBef>
              <a:spcAft>
                <a:spcPts val="0"/>
              </a:spcAft>
              <a:buClr>
                <a:schemeClr val="dk1"/>
              </a:buClr>
              <a:buSzPts val="3200"/>
              <a:buFont typeface="Arial"/>
              <a:buNone/>
            </a:pPr>
            <a:r>
              <a:t/>
            </a:r>
            <a:endParaRPr sz="3200">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41"/>
          <p:cNvSpPr txBox="1"/>
          <p:nvPr>
            <p:ph type="ctrTitle"/>
          </p:nvPr>
        </p:nvSpPr>
        <p:spPr>
          <a:xfrm>
            <a:off x="1963568" y="230188"/>
            <a:ext cx="8190626" cy="50641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800"/>
              <a:buFont typeface="Times New Roman"/>
              <a:buNone/>
            </a:pPr>
            <a:r>
              <a:rPr b="1" lang="en-US">
                <a:solidFill>
                  <a:srgbClr val="FF0000"/>
                </a:solidFill>
                <a:latin typeface="Times New Roman"/>
                <a:ea typeface="Times New Roman"/>
                <a:cs typeface="Times New Roman"/>
                <a:sym typeface="Times New Roman"/>
              </a:rPr>
              <a:t>Main Activities</a:t>
            </a:r>
            <a:endParaRPr b="1">
              <a:solidFill>
                <a:srgbClr val="FF0000"/>
              </a:solidFill>
              <a:latin typeface="Times New Roman"/>
              <a:ea typeface="Times New Roman"/>
              <a:cs typeface="Times New Roman"/>
              <a:sym typeface="Times New Roman"/>
            </a:endParaRPr>
          </a:p>
        </p:txBody>
      </p:sp>
      <p:sp>
        <p:nvSpPr>
          <p:cNvPr id="944" name="Google Shape;944;p41"/>
          <p:cNvSpPr txBox="1"/>
          <p:nvPr/>
        </p:nvSpPr>
        <p:spPr>
          <a:xfrm>
            <a:off x="1981200" y="1035390"/>
            <a:ext cx="8229600" cy="4525963"/>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rgbClr val="000000"/>
              </a:buClr>
              <a:buSzPts val="2400"/>
              <a:buFont typeface="Calibri"/>
              <a:buAutoNum type="arabicPeriod"/>
            </a:pPr>
            <a:r>
              <a:rPr lang="en-US" sz="2400">
                <a:solidFill>
                  <a:srgbClr val="000000"/>
                </a:solidFill>
                <a:latin typeface="Calibri"/>
                <a:ea typeface="Calibri"/>
                <a:cs typeface="Calibri"/>
                <a:sym typeface="Calibri"/>
              </a:rPr>
              <a:t>Support operation of wastewater treatment plants</a:t>
            </a:r>
            <a:endParaRPr/>
          </a:p>
          <a:p>
            <a:pPr indent="-457200" lvl="1" marL="857250" marR="0" rtl="0" algn="l">
              <a:spcBef>
                <a:spcPts val="0"/>
              </a:spcBef>
              <a:spcAft>
                <a:spcPts val="0"/>
              </a:spcAft>
              <a:buClr>
                <a:srgbClr val="000000"/>
              </a:buClr>
              <a:buSzPts val="2000"/>
              <a:buFont typeface="Calibri"/>
              <a:buAutoNum type="romanLcPeriod"/>
            </a:pPr>
            <a:r>
              <a:rPr b="0" i="0" lang="en-US" sz="2000" u="none" cap="none" strike="noStrike">
                <a:solidFill>
                  <a:srgbClr val="000000"/>
                </a:solidFill>
                <a:latin typeface="Calibri"/>
                <a:ea typeface="Calibri"/>
                <a:cs typeface="Calibri"/>
                <a:sym typeface="Calibri"/>
              </a:rPr>
              <a:t>Facilitate handover-ability assessment from CDR to WE</a:t>
            </a:r>
            <a:endParaRPr/>
          </a:p>
          <a:p>
            <a:pPr indent="-457200" lvl="1" marL="857250" marR="0" rtl="0" algn="l">
              <a:spcBef>
                <a:spcPts val="0"/>
              </a:spcBef>
              <a:spcAft>
                <a:spcPts val="0"/>
              </a:spcAft>
              <a:buClr>
                <a:srgbClr val="000000"/>
              </a:buClr>
              <a:buSzPts val="2000"/>
              <a:buFont typeface="Calibri"/>
              <a:buAutoNum type="romanLcPeriod"/>
            </a:pPr>
            <a:r>
              <a:rPr b="0" i="0" lang="en-US" sz="2000" u="none" cap="none" strike="noStrike">
                <a:solidFill>
                  <a:srgbClr val="000000"/>
                </a:solidFill>
                <a:latin typeface="Calibri"/>
                <a:ea typeface="Calibri"/>
                <a:cs typeface="Calibri"/>
                <a:sym typeface="Calibri"/>
              </a:rPr>
              <a:t>Rehabilitation of WWTPs as per assessment</a:t>
            </a:r>
            <a:endParaRPr/>
          </a:p>
          <a:p>
            <a:pPr indent="-457200" lvl="1" marL="857250" marR="0" rtl="0" algn="l">
              <a:spcBef>
                <a:spcPts val="0"/>
              </a:spcBef>
              <a:spcAft>
                <a:spcPts val="0"/>
              </a:spcAft>
              <a:buClr>
                <a:srgbClr val="000000"/>
              </a:buClr>
              <a:buSzPts val="2000"/>
              <a:buFont typeface="Calibri"/>
              <a:buAutoNum type="romanLcPeriod"/>
            </a:pPr>
            <a:r>
              <a:rPr b="0" i="0" lang="en-US" sz="2000" u="none" cap="none" strike="noStrike">
                <a:solidFill>
                  <a:srgbClr val="000000"/>
                </a:solidFill>
                <a:latin typeface="Calibri"/>
                <a:ea typeface="Calibri"/>
                <a:cs typeface="Calibri"/>
                <a:sym typeface="Calibri"/>
              </a:rPr>
              <a:t>Ongoing repair and maintenance, operational supplies including fuel</a:t>
            </a:r>
            <a:endParaRPr/>
          </a:p>
          <a:p>
            <a:pPr indent="-457200" lvl="1" marL="857250" marR="0" rtl="0" algn="l">
              <a:spcBef>
                <a:spcPts val="0"/>
              </a:spcBef>
              <a:spcAft>
                <a:spcPts val="0"/>
              </a:spcAft>
              <a:buClr>
                <a:srgbClr val="000000"/>
              </a:buClr>
              <a:buSzPts val="2000"/>
              <a:buFont typeface="Calibri"/>
              <a:buAutoNum type="romanLcPeriod"/>
            </a:pPr>
            <a:r>
              <a:rPr b="0" i="0" lang="en-US" sz="2000" u="none" cap="none" strike="noStrike">
                <a:solidFill>
                  <a:srgbClr val="000000"/>
                </a:solidFill>
                <a:latin typeface="Calibri"/>
                <a:ea typeface="Calibri"/>
                <a:cs typeface="Calibri"/>
                <a:sym typeface="Calibri"/>
              </a:rPr>
              <a:t>WE staffing support – secondment of experts, allowances to WE staff</a:t>
            </a:r>
            <a:endParaRPr/>
          </a:p>
          <a:p>
            <a:pPr indent="-457200" lvl="0" marL="457200" marR="0" rtl="0" algn="l">
              <a:spcBef>
                <a:spcPts val="480"/>
              </a:spcBef>
              <a:spcAft>
                <a:spcPts val="0"/>
              </a:spcAft>
              <a:buClr>
                <a:srgbClr val="000000"/>
              </a:buClr>
              <a:buSzPts val="2400"/>
              <a:buFont typeface="Calibri"/>
              <a:buAutoNum type="arabicPeriod"/>
            </a:pPr>
            <a:r>
              <a:rPr lang="en-US" sz="2400">
                <a:solidFill>
                  <a:srgbClr val="000000"/>
                </a:solidFill>
                <a:latin typeface="Calibri"/>
                <a:ea typeface="Calibri"/>
                <a:cs typeface="Calibri"/>
                <a:sym typeface="Calibri"/>
              </a:rPr>
              <a:t>Support sector reforms related to wastewater</a:t>
            </a:r>
            <a:endParaRPr/>
          </a:p>
          <a:p>
            <a:pPr indent="-457200" lvl="1" marL="857250" marR="0" rtl="0" algn="l">
              <a:spcBef>
                <a:spcPts val="0"/>
              </a:spcBef>
              <a:spcAft>
                <a:spcPts val="0"/>
              </a:spcAft>
              <a:buClr>
                <a:srgbClr val="000000"/>
              </a:buClr>
              <a:buSzPts val="2000"/>
              <a:buFont typeface="Calibri"/>
              <a:buAutoNum type="romanLcPeriod"/>
            </a:pPr>
            <a:r>
              <a:rPr b="0" i="0" lang="en-US" sz="2000" u="none" cap="none" strike="noStrike">
                <a:solidFill>
                  <a:srgbClr val="000000"/>
                </a:solidFill>
                <a:latin typeface="Calibri"/>
                <a:ea typeface="Calibri"/>
                <a:cs typeface="Calibri"/>
                <a:sym typeface="Calibri"/>
              </a:rPr>
              <a:t>Engagement with sector stakeholders, including EU-AFD TA, on reforms related to wastewater, including tariff</a:t>
            </a:r>
            <a:endParaRPr/>
          </a:p>
          <a:p>
            <a:pPr indent="-457200" lvl="1" marL="857250" marR="0" rtl="0" algn="l">
              <a:spcBef>
                <a:spcPts val="0"/>
              </a:spcBef>
              <a:spcAft>
                <a:spcPts val="0"/>
              </a:spcAft>
              <a:buClr>
                <a:srgbClr val="000000"/>
              </a:buClr>
              <a:buSzPts val="2000"/>
              <a:buFont typeface="Calibri"/>
              <a:buAutoNum type="romanLcPeriod"/>
            </a:pPr>
            <a:r>
              <a:rPr b="0" i="0" lang="en-US" sz="2000" u="none" cap="none" strike="noStrike">
                <a:solidFill>
                  <a:srgbClr val="000000"/>
                </a:solidFill>
                <a:latin typeface="Calibri"/>
                <a:ea typeface="Calibri"/>
                <a:cs typeface="Calibri"/>
                <a:sym typeface="Calibri"/>
              </a:rPr>
              <a:t>Promote reuse of treated wastewater and sludge, including through finalization and adoption of national guidelines – link to UN Habitat and BMGF projects</a:t>
            </a:r>
            <a:endParaRPr/>
          </a:p>
          <a:p>
            <a:pPr indent="-457200" lvl="0" marL="457200" marR="0" rtl="0" algn="l">
              <a:spcBef>
                <a:spcPts val="480"/>
              </a:spcBef>
              <a:spcAft>
                <a:spcPts val="0"/>
              </a:spcAft>
              <a:buClr>
                <a:srgbClr val="000000"/>
              </a:buClr>
              <a:buSzPts val="2400"/>
              <a:buFont typeface="Calibri"/>
              <a:buAutoNum type="arabicPeriod"/>
            </a:pPr>
            <a:r>
              <a:rPr lang="en-US" sz="2400">
                <a:solidFill>
                  <a:srgbClr val="000000"/>
                </a:solidFill>
                <a:latin typeface="Calibri"/>
                <a:ea typeface="Calibri"/>
                <a:cs typeface="Calibri"/>
                <a:sym typeface="Calibri"/>
              </a:rPr>
              <a:t>Raise public awareness on wastewater and its impact on the environment </a:t>
            </a:r>
            <a:endParaRPr/>
          </a:p>
          <a:p>
            <a:pPr indent="-514350" lvl="1" marL="914400" marR="0" rtl="0" algn="l">
              <a:spcBef>
                <a:spcPts val="0"/>
              </a:spcBef>
              <a:spcAft>
                <a:spcPts val="0"/>
              </a:spcAft>
              <a:buClr>
                <a:srgbClr val="000000"/>
              </a:buClr>
              <a:buSzPts val="2000"/>
              <a:buFont typeface="Calibri"/>
              <a:buAutoNum type="romanLcPeriod"/>
            </a:pPr>
            <a:r>
              <a:rPr b="0" i="0" lang="en-US" sz="2000" u="none" cap="none" strike="noStrike">
                <a:solidFill>
                  <a:srgbClr val="000000"/>
                </a:solidFill>
                <a:latin typeface="Calibri"/>
                <a:ea typeface="Calibri"/>
                <a:cs typeface="Calibri"/>
                <a:sym typeface="Calibri"/>
              </a:rPr>
              <a:t>Support WQ testing and publication of data</a:t>
            </a:r>
            <a:endParaRPr/>
          </a:p>
          <a:p>
            <a:pPr indent="-514350" lvl="1" marL="914400" marR="0" rtl="0" algn="l">
              <a:spcBef>
                <a:spcPts val="0"/>
              </a:spcBef>
              <a:spcAft>
                <a:spcPts val="0"/>
              </a:spcAft>
              <a:buClr>
                <a:srgbClr val="000000"/>
              </a:buClr>
              <a:buSzPts val="2000"/>
              <a:buFont typeface="Calibri"/>
              <a:buAutoNum type="romanLcPeriod"/>
            </a:pPr>
            <a:r>
              <a:rPr b="0" i="0" lang="en-US" sz="2000" u="none" cap="none" strike="noStrike">
                <a:solidFill>
                  <a:srgbClr val="000000"/>
                </a:solidFill>
                <a:latin typeface="Calibri"/>
                <a:ea typeface="Calibri"/>
                <a:cs typeface="Calibri"/>
                <a:sym typeface="Calibri"/>
              </a:rPr>
              <a:t>Awareness campaign with MoE, MoEW and other stakeholders</a:t>
            </a:r>
            <a:endParaRPr/>
          </a:p>
          <a:p>
            <a:pPr indent="-387350" lvl="1" marL="914400" marR="0" rtl="0" algn="l">
              <a:spcBef>
                <a:spcPts val="400"/>
              </a:spcBef>
              <a:spcAft>
                <a:spcPts val="0"/>
              </a:spcAft>
              <a:buClr>
                <a:schemeClr val="dk1"/>
              </a:buClr>
              <a:buSzPts val="2000"/>
              <a:buFont typeface="Calibri"/>
              <a:buNone/>
            </a:pPr>
            <a:r>
              <a:t/>
            </a:r>
            <a:endParaRPr b="0" i="0" sz="2000" u="none" cap="none" strike="noStrike">
              <a:solidFill>
                <a:srgbClr val="000000"/>
              </a:solidFill>
              <a:latin typeface="Calibri"/>
              <a:ea typeface="Calibri"/>
              <a:cs typeface="Calibri"/>
              <a:sym typeface="Calibri"/>
            </a:endParaRPr>
          </a:p>
          <a:p>
            <a:pPr indent="-139700" lvl="0" marL="342900" marR="0" rtl="0" algn="l">
              <a:spcBef>
                <a:spcPts val="640"/>
              </a:spcBef>
              <a:spcAft>
                <a:spcPts val="0"/>
              </a:spcAft>
              <a:buClr>
                <a:schemeClr val="dk1"/>
              </a:buClr>
              <a:buSzPts val="3200"/>
              <a:buFont typeface="Arial"/>
              <a:buNone/>
            </a:pPr>
            <a:r>
              <a:t/>
            </a:r>
            <a:endParaRPr sz="3200">
              <a:solidFill>
                <a:srgbClr val="000000"/>
              </a:solidFill>
              <a:latin typeface="Calibri"/>
              <a:ea typeface="Calibri"/>
              <a:cs typeface="Calibri"/>
              <a:sym typeface="Calibri"/>
            </a:endParaRPr>
          </a:p>
          <a:p>
            <a:pPr indent="-139700" lvl="0" marL="342900" marR="0" rtl="0" algn="l">
              <a:spcBef>
                <a:spcPts val="640"/>
              </a:spcBef>
              <a:spcAft>
                <a:spcPts val="0"/>
              </a:spcAft>
              <a:buClr>
                <a:schemeClr val="dk1"/>
              </a:buClr>
              <a:buSzPts val="3200"/>
              <a:buFont typeface="Arial"/>
              <a:buNone/>
            </a:pPr>
            <a:r>
              <a:t/>
            </a:r>
            <a:endParaRPr sz="3200">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42"/>
          <p:cNvSpPr txBox="1"/>
          <p:nvPr>
            <p:ph type="ctrTitle"/>
          </p:nvPr>
        </p:nvSpPr>
        <p:spPr>
          <a:xfrm>
            <a:off x="1963568" y="230188"/>
            <a:ext cx="8190626" cy="50641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800"/>
              <a:buFont typeface="Times New Roman"/>
              <a:buNone/>
            </a:pPr>
            <a:r>
              <a:rPr b="1" lang="en-US">
                <a:solidFill>
                  <a:srgbClr val="FF0000"/>
                </a:solidFill>
                <a:latin typeface="Times New Roman"/>
                <a:ea typeface="Times New Roman"/>
                <a:cs typeface="Times New Roman"/>
                <a:sym typeface="Times New Roman"/>
              </a:rPr>
              <a:t>Roles and Responsibilities</a:t>
            </a:r>
            <a:endParaRPr b="1">
              <a:solidFill>
                <a:srgbClr val="FF0000"/>
              </a:solidFill>
              <a:latin typeface="Times New Roman"/>
              <a:ea typeface="Times New Roman"/>
              <a:cs typeface="Times New Roman"/>
              <a:sym typeface="Times New Roman"/>
            </a:endParaRPr>
          </a:p>
        </p:txBody>
      </p:sp>
      <p:sp>
        <p:nvSpPr>
          <p:cNvPr id="950" name="Google Shape;950;p42"/>
          <p:cNvSpPr/>
          <p:nvPr/>
        </p:nvSpPr>
        <p:spPr>
          <a:xfrm>
            <a:off x="1708949" y="976317"/>
            <a:ext cx="2984430" cy="800233"/>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200">
                <a:solidFill>
                  <a:srgbClr val="000000"/>
                </a:solidFill>
                <a:latin typeface="Times New Roman"/>
                <a:ea typeface="Times New Roman"/>
                <a:cs typeface="Times New Roman"/>
                <a:sym typeface="Times New Roman"/>
              </a:rPr>
              <a:t>Water Establishments  </a:t>
            </a:r>
            <a:endParaRPr/>
          </a:p>
        </p:txBody>
      </p:sp>
      <p:sp>
        <p:nvSpPr>
          <p:cNvPr id="951" name="Google Shape;951;p42"/>
          <p:cNvSpPr/>
          <p:nvPr/>
        </p:nvSpPr>
        <p:spPr>
          <a:xfrm>
            <a:off x="5456807" y="993070"/>
            <a:ext cx="5132817" cy="800233"/>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Take full responsibility for the performance of the WWTPs under their management</a:t>
            </a:r>
            <a:endParaRPr b="1" sz="1800">
              <a:solidFill>
                <a:srgbClr val="000000"/>
              </a:solidFill>
              <a:latin typeface="Times New Roman"/>
              <a:ea typeface="Times New Roman"/>
              <a:cs typeface="Times New Roman"/>
              <a:sym typeface="Times New Roman"/>
            </a:endParaRPr>
          </a:p>
        </p:txBody>
      </p:sp>
      <p:sp>
        <p:nvSpPr>
          <p:cNvPr id="952" name="Google Shape;952;p42"/>
          <p:cNvSpPr/>
          <p:nvPr/>
        </p:nvSpPr>
        <p:spPr>
          <a:xfrm>
            <a:off x="1708942" y="2013002"/>
            <a:ext cx="2984430" cy="782826"/>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200">
                <a:solidFill>
                  <a:srgbClr val="000000"/>
                </a:solidFill>
                <a:latin typeface="Times New Roman"/>
                <a:ea typeface="Times New Roman"/>
                <a:cs typeface="Times New Roman"/>
                <a:sym typeface="Times New Roman"/>
              </a:rPr>
              <a:t>WEs Contractors</a:t>
            </a:r>
            <a:endParaRPr/>
          </a:p>
        </p:txBody>
      </p:sp>
      <p:sp>
        <p:nvSpPr>
          <p:cNvPr id="953" name="Google Shape;953;p42"/>
          <p:cNvSpPr/>
          <p:nvPr/>
        </p:nvSpPr>
        <p:spPr>
          <a:xfrm>
            <a:off x="5456805" y="2032112"/>
            <a:ext cx="5132817" cy="763716"/>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Contracted by WEs/On demand contract basis to carry out operation, maintenance and security tasks. </a:t>
            </a:r>
            <a:endParaRPr b="1" sz="1800">
              <a:solidFill>
                <a:srgbClr val="000000"/>
              </a:solidFill>
              <a:latin typeface="Times New Roman"/>
              <a:ea typeface="Times New Roman"/>
              <a:cs typeface="Times New Roman"/>
              <a:sym typeface="Times New Roman"/>
            </a:endParaRPr>
          </a:p>
        </p:txBody>
      </p:sp>
      <p:sp>
        <p:nvSpPr>
          <p:cNvPr id="954" name="Google Shape;954;p42"/>
          <p:cNvSpPr/>
          <p:nvPr/>
        </p:nvSpPr>
        <p:spPr>
          <a:xfrm>
            <a:off x="1708950" y="3032281"/>
            <a:ext cx="2984430" cy="989930"/>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200">
                <a:solidFill>
                  <a:srgbClr val="000000"/>
                </a:solidFill>
                <a:latin typeface="Times New Roman"/>
                <a:ea typeface="Times New Roman"/>
                <a:cs typeface="Times New Roman"/>
                <a:sym typeface="Times New Roman"/>
              </a:rPr>
              <a:t>Consultancy Firms </a:t>
            </a:r>
            <a:endParaRPr/>
          </a:p>
        </p:txBody>
      </p:sp>
      <p:sp>
        <p:nvSpPr>
          <p:cNvPr id="955" name="Google Shape;955;p42"/>
          <p:cNvSpPr/>
          <p:nvPr/>
        </p:nvSpPr>
        <p:spPr>
          <a:xfrm>
            <a:off x="5456807" y="3038261"/>
            <a:ext cx="5132815" cy="989930"/>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Contracted by UNICEF to oversee rehabilitation, repair and maintenance of the WWTPs</a:t>
            </a:r>
            <a:endParaRPr b="1" sz="1800">
              <a:solidFill>
                <a:srgbClr val="000000"/>
              </a:solidFill>
              <a:latin typeface="Times New Roman"/>
              <a:ea typeface="Times New Roman"/>
              <a:cs typeface="Times New Roman"/>
              <a:sym typeface="Times New Roman"/>
            </a:endParaRPr>
          </a:p>
        </p:txBody>
      </p:sp>
      <p:sp>
        <p:nvSpPr>
          <p:cNvPr id="956" name="Google Shape;956;p42"/>
          <p:cNvSpPr/>
          <p:nvPr/>
        </p:nvSpPr>
        <p:spPr>
          <a:xfrm>
            <a:off x="1708951" y="4311391"/>
            <a:ext cx="2984429" cy="989930"/>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200">
                <a:solidFill>
                  <a:srgbClr val="000000"/>
                </a:solidFill>
                <a:latin typeface="Times New Roman"/>
                <a:ea typeface="Times New Roman"/>
                <a:cs typeface="Times New Roman"/>
                <a:sym typeface="Times New Roman"/>
              </a:rPr>
              <a:t>UNICEF </a:t>
            </a:r>
            <a:endParaRPr/>
          </a:p>
        </p:txBody>
      </p:sp>
      <p:sp>
        <p:nvSpPr>
          <p:cNvPr id="957" name="Google Shape;957;p42"/>
          <p:cNvSpPr/>
          <p:nvPr/>
        </p:nvSpPr>
        <p:spPr>
          <a:xfrm>
            <a:off x="5456806" y="4311392"/>
            <a:ext cx="5132817" cy="1449329"/>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228600" lvl="0" marL="228600" marR="0" rtl="0" algn="l">
              <a:spcBef>
                <a:spcPts val="0"/>
              </a:spcBef>
              <a:spcAft>
                <a:spcPts val="0"/>
              </a:spcAft>
              <a:buClr>
                <a:srgbClr val="000000"/>
              </a:buClr>
              <a:buSzPts val="1600"/>
              <a:buFont typeface="Arial"/>
              <a:buAutoNum type="arabicPeriod"/>
            </a:pPr>
            <a:r>
              <a:rPr lang="en-US" sz="1600">
                <a:solidFill>
                  <a:srgbClr val="000000"/>
                </a:solidFill>
                <a:latin typeface="Arial"/>
                <a:ea typeface="Arial"/>
                <a:cs typeface="Arial"/>
                <a:sym typeface="Arial"/>
              </a:rPr>
              <a:t>Funding for and organization of rehabilitation, repair, maintenance materials, equipment etc.</a:t>
            </a:r>
            <a:endParaRPr/>
          </a:p>
          <a:p>
            <a:pPr indent="-228600" lvl="0" marL="228600" marR="0" rtl="0" algn="l">
              <a:spcBef>
                <a:spcPts val="0"/>
              </a:spcBef>
              <a:spcAft>
                <a:spcPts val="0"/>
              </a:spcAft>
              <a:buClr>
                <a:srgbClr val="000000"/>
              </a:buClr>
              <a:buSzPts val="1600"/>
              <a:buFont typeface="Arial"/>
              <a:buAutoNum type="arabicPeriod"/>
            </a:pPr>
            <a:r>
              <a:rPr lang="en-US" sz="1600">
                <a:solidFill>
                  <a:srgbClr val="000000"/>
                </a:solidFill>
                <a:latin typeface="Arial"/>
                <a:ea typeface="Arial"/>
                <a:cs typeface="Arial"/>
                <a:sym typeface="Arial"/>
              </a:rPr>
              <a:t>Secondment of staff to WEs (electromechanical engineers) and payment of WE staff allowances</a:t>
            </a:r>
            <a:endParaRPr/>
          </a:p>
          <a:p>
            <a:pPr indent="-228600" lvl="0" marL="228600" marR="0" rtl="0" algn="l">
              <a:spcBef>
                <a:spcPts val="0"/>
              </a:spcBef>
              <a:spcAft>
                <a:spcPts val="0"/>
              </a:spcAft>
              <a:buClr>
                <a:srgbClr val="000000"/>
              </a:buClr>
              <a:buSzPts val="1600"/>
              <a:buFont typeface="Arial"/>
              <a:buAutoNum type="arabicPeriod"/>
            </a:pPr>
            <a:r>
              <a:rPr lang="en-US" sz="1600">
                <a:solidFill>
                  <a:srgbClr val="000000"/>
                </a:solidFill>
                <a:latin typeface="Arial"/>
                <a:ea typeface="Arial"/>
                <a:cs typeface="Arial"/>
                <a:sym typeface="Arial"/>
              </a:rPr>
              <a:t>Coordination with key stakeholders at national level</a:t>
            </a:r>
            <a:endParaRPr/>
          </a:p>
        </p:txBody>
      </p:sp>
      <p:sp>
        <p:nvSpPr>
          <p:cNvPr id="958" name="Google Shape;958;p42"/>
          <p:cNvSpPr/>
          <p:nvPr/>
        </p:nvSpPr>
        <p:spPr>
          <a:xfrm>
            <a:off x="5456806" y="6024266"/>
            <a:ext cx="5132815" cy="645885"/>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Funding to UNICEF, support, guidance and advocacy engagement</a:t>
            </a:r>
            <a:endParaRPr b="1" sz="1800">
              <a:solidFill>
                <a:srgbClr val="000000"/>
              </a:solidFill>
              <a:latin typeface="Times New Roman"/>
              <a:ea typeface="Times New Roman"/>
              <a:cs typeface="Times New Roman"/>
              <a:sym typeface="Times New Roman"/>
            </a:endParaRPr>
          </a:p>
        </p:txBody>
      </p:sp>
      <p:sp>
        <p:nvSpPr>
          <p:cNvPr id="959" name="Google Shape;959;p42"/>
          <p:cNvSpPr/>
          <p:nvPr/>
        </p:nvSpPr>
        <p:spPr>
          <a:xfrm>
            <a:off x="4935631" y="1173057"/>
            <a:ext cx="310719" cy="301841"/>
          </a:xfrm>
          <a:prstGeom prst="rightArrow">
            <a:avLst>
              <a:gd fmla="val 50000" name="adj1"/>
              <a:gd fmla="val 50000" name="adj2"/>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60" name="Google Shape;960;p42"/>
          <p:cNvSpPr/>
          <p:nvPr/>
        </p:nvSpPr>
        <p:spPr>
          <a:xfrm>
            <a:off x="4919730" y="2220616"/>
            <a:ext cx="310719" cy="301841"/>
          </a:xfrm>
          <a:prstGeom prst="rightArrow">
            <a:avLst>
              <a:gd fmla="val 50000" name="adj1"/>
              <a:gd fmla="val 50000" name="adj2"/>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61" name="Google Shape;961;p42"/>
          <p:cNvSpPr/>
          <p:nvPr/>
        </p:nvSpPr>
        <p:spPr>
          <a:xfrm>
            <a:off x="4919734" y="3345759"/>
            <a:ext cx="310719" cy="301841"/>
          </a:xfrm>
          <a:prstGeom prst="rightArrow">
            <a:avLst>
              <a:gd fmla="val 50000" name="adj1"/>
              <a:gd fmla="val 50000" name="adj2"/>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62" name="Google Shape;962;p42"/>
          <p:cNvSpPr/>
          <p:nvPr/>
        </p:nvSpPr>
        <p:spPr>
          <a:xfrm>
            <a:off x="4919729" y="4674866"/>
            <a:ext cx="310719" cy="301841"/>
          </a:xfrm>
          <a:prstGeom prst="rightArrow">
            <a:avLst>
              <a:gd fmla="val 50000" name="adj1"/>
              <a:gd fmla="val 50000" name="adj2"/>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63" name="Google Shape;963;p42"/>
          <p:cNvSpPr/>
          <p:nvPr/>
        </p:nvSpPr>
        <p:spPr>
          <a:xfrm>
            <a:off x="1708951" y="5637883"/>
            <a:ext cx="2984429" cy="989930"/>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200">
                <a:solidFill>
                  <a:srgbClr val="000000"/>
                </a:solidFill>
                <a:latin typeface="Times New Roman"/>
                <a:ea typeface="Times New Roman"/>
                <a:cs typeface="Times New Roman"/>
                <a:sym typeface="Times New Roman"/>
              </a:rPr>
              <a:t>EU </a:t>
            </a:r>
            <a:endParaRPr/>
          </a:p>
        </p:txBody>
      </p:sp>
      <p:sp>
        <p:nvSpPr>
          <p:cNvPr id="964" name="Google Shape;964;p42"/>
          <p:cNvSpPr/>
          <p:nvPr/>
        </p:nvSpPr>
        <p:spPr>
          <a:xfrm>
            <a:off x="4932232" y="6045367"/>
            <a:ext cx="310719" cy="301841"/>
          </a:xfrm>
          <a:prstGeom prst="rightArrow">
            <a:avLst>
              <a:gd fmla="val 50000" name="adj1"/>
              <a:gd fmla="val 50000" name="adj2"/>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43"/>
          <p:cNvSpPr txBox="1"/>
          <p:nvPr>
            <p:ph type="ctrTitle"/>
          </p:nvPr>
        </p:nvSpPr>
        <p:spPr>
          <a:xfrm>
            <a:off x="575031" y="238658"/>
            <a:ext cx="9175053" cy="50641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800"/>
              <a:buFont typeface="Times New Roman"/>
              <a:buNone/>
            </a:pPr>
            <a:r>
              <a:rPr lang="en-US">
                <a:solidFill>
                  <a:srgbClr val="FF0000"/>
                </a:solidFill>
                <a:latin typeface="Times New Roman"/>
                <a:ea typeface="Times New Roman"/>
                <a:cs typeface="Times New Roman"/>
                <a:sym typeface="Times New Roman"/>
              </a:rPr>
              <a:t>Technical Assessment of 28 WWTPs</a:t>
            </a:r>
            <a:endParaRPr/>
          </a:p>
        </p:txBody>
      </p:sp>
      <p:sp>
        <p:nvSpPr>
          <p:cNvPr id="970" name="Google Shape;970;p43"/>
          <p:cNvSpPr txBox="1"/>
          <p:nvPr/>
        </p:nvSpPr>
        <p:spPr>
          <a:xfrm>
            <a:off x="1692676" y="1274111"/>
            <a:ext cx="3349432" cy="4309778"/>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lnSpc>
                <a:spcPct val="120000"/>
              </a:lnSpc>
              <a:spcBef>
                <a:spcPts val="0"/>
              </a:spcBef>
              <a:spcAft>
                <a:spcPts val="0"/>
              </a:spcAft>
              <a:buClr>
                <a:srgbClr val="000000"/>
              </a:buClr>
              <a:buSzPct val="100000"/>
              <a:buFont typeface="Arial"/>
              <a:buNone/>
            </a:pPr>
            <a:r>
              <a:rPr b="1" lang="en-US" sz="8000" u="sng">
                <a:solidFill>
                  <a:srgbClr val="000000"/>
                </a:solidFill>
                <a:latin typeface="Times New Roman"/>
                <a:ea typeface="Times New Roman"/>
                <a:cs typeface="Times New Roman"/>
                <a:sym typeface="Times New Roman"/>
              </a:rPr>
              <a:t>Rehabilitation</a:t>
            </a:r>
            <a:endParaRPr b="1" sz="8000">
              <a:solidFill>
                <a:srgbClr val="000000"/>
              </a:solidFill>
              <a:latin typeface="Times New Roman"/>
              <a:ea typeface="Times New Roman"/>
              <a:cs typeface="Times New Roman"/>
              <a:sym typeface="Times New Roman"/>
            </a:endParaRPr>
          </a:p>
          <a:p>
            <a:pPr indent="-257175" lvl="0" marL="257175" marR="0" rtl="0" algn="l">
              <a:lnSpc>
                <a:spcPct val="120000"/>
              </a:lnSpc>
              <a:spcBef>
                <a:spcPts val="320"/>
              </a:spcBef>
              <a:spcAft>
                <a:spcPts val="0"/>
              </a:spcAft>
              <a:buClr>
                <a:srgbClr val="000000"/>
              </a:buClr>
              <a:buSzPct val="100000"/>
              <a:buFont typeface="Arial"/>
              <a:buChar char="•"/>
            </a:pPr>
            <a:r>
              <a:rPr b="1" lang="en-US" sz="6400">
                <a:solidFill>
                  <a:srgbClr val="000000"/>
                </a:solidFill>
                <a:latin typeface="Times New Roman"/>
                <a:ea typeface="Times New Roman"/>
                <a:cs typeface="Times New Roman"/>
                <a:sym typeface="Times New Roman"/>
              </a:rPr>
              <a:t>Process: </a:t>
            </a:r>
            <a:r>
              <a:rPr lang="en-US" sz="6400">
                <a:solidFill>
                  <a:srgbClr val="000000"/>
                </a:solidFill>
                <a:latin typeface="Times New Roman"/>
                <a:ea typeface="Times New Roman"/>
                <a:cs typeface="Times New Roman"/>
                <a:sym typeface="Times New Roman"/>
              </a:rPr>
              <a:t>Electromechanical, Control, Static equipment and Laboratory equipment assessed  for maintenance, reparation or replacement.</a:t>
            </a:r>
            <a:endParaRPr/>
          </a:p>
          <a:p>
            <a:pPr indent="-257175" lvl="0" marL="257175" marR="0" rtl="0" algn="l">
              <a:lnSpc>
                <a:spcPct val="120000"/>
              </a:lnSpc>
              <a:spcBef>
                <a:spcPts val="320"/>
              </a:spcBef>
              <a:spcAft>
                <a:spcPts val="0"/>
              </a:spcAft>
              <a:buClr>
                <a:srgbClr val="000000"/>
              </a:buClr>
              <a:buSzPct val="100000"/>
              <a:buFont typeface="Arial"/>
              <a:buChar char="•"/>
            </a:pPr>
            <a:r>
              <a:rPr b="1" lang="en-US" sz="6400">
                <a:solidFill>
                  <a:srgbClr val="000000"/>
                </a:solidFill>
                <a:latin typeface="Times New Roman"/>
                <a:ea typeface="Times New Roman"/>
                <a:cs typeface="Times New Roman"/>
                <a:sym typeface="Times New Roman"/>
              </a:rPr>
              <a:t>Security and safety: </a:t>
            </a:r>
            <a:r>
              <a:rPr lang="en-US" sz="6400">
                <a:solidFill>
                  <a:srgbClr val="000000"/>
                </a:solidFill>
                <a:latin typeface="Times New Roman"/>
                <a:ea typeface="Times New Roman"/>
                <a:cs typeface="Times New Roman"/>
                <a:sym typeface="Times New Roman"/>
              </a:rPr>
              <a:t>Fire extinguisher, Internal and external lighting and Personal protective equipment (PPE)</a:t>
            </a:r>
            <a:endParaRPr/>
          </a:p>
          <a:p>
            <a:pPr indent="-257175" lvl="0" marL="257175" marR="0" rtl="0" algn="l">
              <a:lnSpc>
                <a:spcPct val="120000"/>
              </a:lnSpc>
              <a:spcBef>
                <a:spcPts val="320"/>
              </a:spcBef>
              <a:spcAft>
                <a:spcPts val="0"/>
              </a:spcAft>
              <a:buClr>
                <a:srgbClr val="000000"/>
              </a:buClr>
              <a:buSzPct val="100000"/>
              <a:buFont typeface="Arial"/>
              <a:buChar char="•"/>
            </a:pPr>
            <a:r>
              <a:rPr b="1" lang="en-US" sz="6400">
                <a:solidFill>
                  <a:srgbClr val="000000"/>
                </a:solidFill>
                <a:latin typeface="Times New Roman"/>
                <a:ea typeface="Times New Roman"/>
                <a:cs typeface="Times New Roman"/>
                <a:sym typeface="Times New Roman"/>
              </a:rPr>
              <a:t>Civil: </a:t>
            </a:r>
            <a:r>
              <a:rPr lang="en-US" sz="6400">
                <a:solidFill>
                  <a:srgbClr val="000000"/>
                </a:solidFill>
                <a:latin typeface="Times New Roman"/>
                <a:ea typeface="Times New Roman"/>
                <a:cs typeface="Times New Roman"/>
                <a:sym typeface="Times New Roman"/>
              </a:rPr>
              <a:t>Protection of metallic works, Fence and entrance gates and Paint when needed	</a:t>
            </a:r>
            <a:endParaRPr/>
          </a:p>
          <a:p>
            <a:pPr indent="-223837" lvl="0" marL="257175" marR="0" rtl="0" algn="l">
              <a:spcBef>
                <a:spcPts val="105"/>
              </a:spcBef>
              <a:spcAft>
                <a:spcPts val="0"/>
              </a:spcAft>
              <a:buClr>
                <a:schemeClr val="dk1"/>
              </a:buClr>
              <a:buSzPct val="100000"/>
              <a:buFont typeface="Arial"/>
              <a:buNone/>
            </a:pPr>
            <a:r>
              <a:t/>
            </a:r>
            <a:endParaRPr sz="2100">
              <a:solidFill>
                <a:srgbClr val="000000"/>
              </a:solidFill>
              <a:latin typeface="Times New Roman"/>
              <a:ea typeface="Times New Roman"/>
              <a:cs typeface="Times New Roman"/>
              <a:sym typeface="Times New Roman"/>
            </a:endParaRPr>
          </a:p>
          <a:p>
            <a:pPr indent="-223837" lvl="0" marL="257175" marR="0" rtl="0" algn="l">
              <a:spcBef>
                <a:spcPts val="105"/>
              </a:spcBef>
              <a:spcAft>
                <a:spcPts val="0"/>
              </a:spcAft>
              <a:buClr>
                <a:schemeClr val="dk1"/>
              </a:buClr>
              <a:buSzPct val="100000"/>
              <a:buFont typeface="Arial"/>
              <a:buNone/>
            </a:pPr>
            <a:r>
              <a:t/>
            </a:r>
            <a:endParaRPr sz="2100">
              <a:solidFill>
                <a:srgbClr val="000000"/>
              </a:solidFill>
              <a:latin typeface="Times New Roman"/>
              <a:ea typeface="Times New Roman"/>
              <a:cs typeface="Times New Roman"/>
              <a:sym typeface="Times New Roman"/>
            </a:endParaRPr>
          </a:p>
          <a:p>
            <a:pPr indent="0" lvl="0" marL="0" marR="0" rtl="0" algn="l">
              <a:spcBef>
                <a:spcPts val="100"/>
              </a:spcBef>
              <a:spcAft>
                <a:spcPts val="0"/>
              </a:spcAft>
              <a:buClr>
                <a:schemeClr val="dk1"/>
              </a:buClr>
              <a:buSzPct val="100000"/>
              <a:buFont typeface="Arial"/>
              <a:buNone/>
            </a:pPr>
            <a:r>
              <a:t/>
            </a:r>
            <a:endParaRPr sz="2000">
              <a:solidFill>
                <a:srgbClr val="000000"/>
              </a:solidFill>
              <a:latin typeface="Times New Roman"/>
              <a:ea typeface="Times New Roman"/>
              <a:cs typeface="Times New Roman"/>
              <a:sym typeface="Times New Roman"/>
            </a:endParaRPr>
          </a:p>
        </p:txBody>
      </p:sp>
      <p:sp>
        <p:nvSpPr>
          <p:cNvPr id="971" name="Google Shape;971;p43"/>
          <p:cNvSpPr txBox="1"/>
          <p:nvPr/>
        </p:nvSpPr>
        <p:spPr>
          <a:xfrm>
            <a:off x="5121566" y="1274111"/>
            <a:ext cx="5546434" cy="4562328"/>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lnSpc>
                <a:spcPct val="120000"/>
              </a:lnSpc>
              <a:spcBef>
                <a:spcPts val="0"/>
              </a:spcBef>
              <a:spcAft>
                <a:spcPts val="0"/>
              </a:spcAft>
              <a:buClr>
                <a:srgbClr val="000000"/>
              </a:buClr>
              <a:buSzPct val="100000"/>
              <a:buFont typeface="Arial"/>
              <a:buNone/>
            </a:pPr>
            <a:r>
              <a:rPr b="1" lang="en-US" sz="8000" u="sng">
                <a:solidFill>
                  <a:srgbClr val="000000"/>
                </a:solidFill>
                <a:latin typeface="Times New Roman"/>
                <a:ea typeface="Times New Roman"/>
                <a:cs typeface="Times New Roman"/>
                <a:sym typeface="Times New Roman"/>
              </a:rPr>
              <a:t>Operation and Maintenance (O&amp;M)</a:t>
            </a:r>
            <a:endParaRPr b="1" sz="8000">
              <a:solidFill>
                <a:srgbClr val="000000"/>
              </a:solidFill>
              <a:latin typeface="Times New Roman"/>
              <a:ea typeface="Times New Roman"/>
              <a:cs typeface="Times New Roman"/>
              <a:sym typeface="Times New Roman"/>
            </a:endParaRPr>
          </a:p>
          <a:p>
            <a:pPr indent="-257175" lvl="0" marL="257175" marR="0" rtl="0" algn="l">
              <a:lnSpc>
                <a:spcPct val="120000"/>
              </a:lnSpc>
              <a:spcBef>
                <a:spcPts val="0"/>
              </a:spcBef>
              <a:spcAft>
                <a:spcPts val="0"/>
              </a:spcAft>
              <a:buClr>
                <a:srgbClr val="000000"/>
              </a:buClr>
              <a:buSzPct val="100000"/>
              <a:buFont typeface="Arial"/>
              <a:buChar char="•"/>
            </a:pPr>
            <a:r>
              <a:rPr b="1" lang="en-US" sz="6400">
                <a:solidFill>
                  <a:srgbClr val="000000"/>
                </a:solidFill>
                <a:latin typeface="Times New Roman"/>
                <a:ea typeface="Times New Roman"/>
                <a:cs typeface="Times New Roman"/>
                <a:sym typeface="Times New Roman"/>
              </a:rPr>
              <a:t> Process Calculation : </a:t>
            </a:r>
            <a:r>
              <a:rPr lang="en-US" sz="6400">
                <a:solidFill>
                  <a:srgbClr val="000000"/>
                </a:solidFill>
                <a:latin typeface="Times New Roman"/>
                <a:ea typeface="Times New Roman"/>
                <a:cs typeface="Times New Roman"/>
                <a:sym typeface="Times New Roman"/>
              </a:rPr>
              <a:t>Tank Volumes , Air capacity , Sludge quantity ,  </a:t>
            </a:r>
            <a:endParaRPr b="1" sz="6400" u="sng">
              <a:solidFill>
                <a:srgbClr val="000000"/>
              </a:solidFill>
              <a:latin typeface="Times New Roman"/>
              <a:ea typeface="Times New Roman"/>
              <a:cs typeface="Times New Roman"/>
              <a:sym typeface="Times New Roman"/>
            </a:endParaRPr>
          </a:p>
          <a:p>
            <a:pPr indent="-257175" lvl="0" marL="257175" marR="0" rtl="0" algn="l">
              <a:lnSpc>
                <a:spcPct val="120000"/>
              </a:lnSpc>
              <a:spcBef>
                <a:spcPts val="0"/>
              </a:spcBef>
              <a:spcAft>
                <a:spcPts val="0"/>
              </a:spcAft>
              <a:buClr>
                <a:srgbClr val="000000"/>
              </a:buClr>
              <a:buSzPct val="100000"/>
              <a:buFont typeface="Arial"/>
              <a:buChar char="•"/>
            </a:pPr>
            <a:r>
              <a:rPr b="1" lang="en-US" sz="6400">
                <a:solidFill>
                  <a:srgbClr val="000000"/>
                </a:solidFill>
                <a:latin typeface="Times New Roman"/>
                <a:ea typeface="Times New Roman"/>
                <a:cs typeface="Times New Roman"/>
                <a:sym typeface="Times New Roman"/>
              </a:rPr>
              <a:t>Wastewater incoming Flow:</a:t>
            </a:r>
            <a:r>
              <a:rPr lang="en-US" sz="6400">
                <a:solidFill>
                  <a:srgbClr val="000000"/>
                </a:solidFill>
                <a:latin typeface="Times New Roman"/>
                <a:ea typeface="Times New Roman"/>
                <a:cs typeface="Times New Roman"/>
                <a:sym typeface="Times New Roman"/>
              </a:rPr>
              <a:t> Design Flow versus the Current Flow</a:t>
            </a:r>
            <a:endParaRPr/>
          </a:p>
          <a:p>
            <a:pPr indent="-257175" lvl="0" marL="257175" marR="0" rtl="0" algn="l">
              <a:lnSpc>
                <a:spcPct val="120000"/>
              </a:lnSpc>
              <a:spcBef>
                <a:spcPts val="0"/>
              </a:spcBef>
              <a:spcAft>
                <a:spcPts val="0"/>
              </a:spcAft>
              <a:buClr>
                <a:srgbClr val="000000"/>
              </a:buClr>
              <a:buSzPct val="100000"/>
              <a:buFont typeface="Arial"/>
              <a:buChar char="•"/>
            </a:pPr>
            <a:r>
              <a:rPr b="1" lang="en-US" sz="6400">
                <a:solidFill>
                  <a:srgbClr val="000000"/>
                </a:solidFill>
                <a:latin typeface="Times New Roman"/>
                <a:ea typeface="Times New Roman"/>
                <a:cs typeface="Times New Roman"/>
                <a:sym typeface="Times New Roman"/>
              </a:rPr>
              <a:t>Manpower:</a:t>
            </a:r>
            <a:r>
              <a:rPr lang="en-US" sz="6400">
                <a:solidFill>
                  <a:srgbClr val="000000"/>
                </a:solidFill>
                <a:latin typeface="Times New Roman"/>
                <a:ea typeface="Times New Roman"/>
                <a:cs typeface="Times New Roman"/>
                <a:sym typeface="Times New Roman"/>
              </a:rPr>
              <a:t> Required Personnel for O&amp;M including engineers, workers, operators, security guards, etc.</a:t>
            </a:r>
            <a:endParaRPr/>
          </a:p>
          <a:p>
            <a:pPr indent="-257175" lvl="0" marL="257175" marR="0" rtl="0" algn="l">
              <a:lnSpc>
                <a:spcPct val="120000"/>
              </a:lnSpc>
              <a:spcBef>
                <a:spcPts val="0"/>
              </a:spcBef>
              <a:spcAft>
                <a:spcPts val="0"/>
              </a:spcAft>
              <a:buClr>
                <a:srgbClr val="000000"/>
              </a:buClr>
              <a:buSzPct val="100000"/>
              <a:buFont typeface="Arial"/>
              <a:buChar char="•"/>
            </a:pPr>
            <a:r>
              <a:rPr b="1" lang="en-US" sz="6400">
                <a:solidFill>
                  <a:srgbClr val="000000"/>
                </a:solidFill>
                <a:latin typeface="Times New Roman"/>
                <a:ea typeface="Times New Roman"/>
                <a:cs typeface="Times New Roman"/>
                <a:sym typeface="Times New Roman"/>
              </a:rPr>
              <a:t>Chemicals: </a:t>
            </a:r>
            <a:r>
              <a:rPr lang="en-US" sz="6400">
                <a:solidFill>
                  <a:srgbClr val="000000"/>
                </a:solidFill>
                <a:latin typeface="Times New Roman"/>
                <a:ea typeface="Times New Roman"/>
                <a:cs typeface="Times New Roman"/>
                <a:sym typeface="Times New Roman"/>
              </a:rPr>
              <a:t>Quantities required for the O&amp;M of the WWTP</a:t>
            </a:r>
            <a:endParaRPr/>
          </a:p>
          <a:p>
            <a:pPr indent="-257175" lvl="0" marL="257175" marR="0" rtl="0" algn="l">
              <a:lnSpc>
                <a:spcPct val="120000"/>
              </a:lnSpc>
              <a:spcBef>
                <a:spcPts val="0"/>
              </a:spcBef>
              <a:spcAft>
                <a:spcPts val="0"/>
              </a:spcAft>
              <a:buClr>
                <a:srgbClr val="000000"/>
              </a:buClr>
              <a:buSzPct val="100000"/>
              <a:buFont typeface="Arial"/>
              <a:buChar char="•"/>
            </a:pPr>
            <a:r>
              <a:rPr b="1" lang="en-US" sz="6400">
                <a:solidFill>
                  <a:srgbClr val="000000"/>
                </a:solidFill>
                <a:latin typeface="Times New Roman"/>
                <a:ea typeface="Times New Roman"/>
                <a:cs typeface="Times New Roman"/>
                <a:sym typeface="Times New Roman"/>
              </a:rPr>
              <a:t>Energy/Power Consumption: </a:t>
            </a:r>
            <a:r>
              <a:rPr lang="en-US" sz="6400">
                <a:solidFill>
                  <a:srgbClr val="000000"/>
                </a:solidFill>
                <a:latin typeface="Times New Roman"/>
                <a:ea typeface="Times New Roman"/>
                <a:cs typeface="Times New Roman"/>
                <a:sym typeface="Times New Roman"/>
              </a:rPr>
              <a:t>Based on current flow received and current level of treatment.</a:t>
            </a:r>
            <a:endParaRPr/>
          </a:p>
          <a:p>
            <a:pPr indent="-257175" lvl="0" marL="257175" marR="0" rtl="0" algn="l">
              <a:lnSpc>
                <a:spcPct val="120000"/>
              </a:lnSpc>
              <a:spcBef>
                <a:spcPts val="0"/>
              </a:spcBef>
              <a:spcAft>
                <a:spcPts val="0"/>
              </a:spcAft>
              <a:buClr>
                <a:srgbClr val="000000"/>
              </a:buClr>
              <a:buSzPct val="100000"/>
              <a:buFont typeface="Arial"/>
              <a:buChar char="•"/>
            </a:pPr>
            <a:r>
              <a:rPr b="1" lang="en-US" sz="6400">
                <a:solidFill>
                  <a:srgbClr val="000000"/>
                </a:solidFill>
                <a:latin typeface="Times New Roman"/>
                <a:ea typeface="Times New Roman"/>
                <a:cs typeface="Times New Roman"/>
                <a:sym typeface="Times New Roman"/>
              </a:rPr>
              <a:t>Sludge Handling: </a:t>
            </a:r>
            <a:r>
              <a:rPr lang="en-US" sz="6400">
                <a:solidFill>
                  <a:srgbClr val="000000"/>
                </a:solidFill>
                <a:latin typeface="Times New Roman"/>
                <a:ea typeface="Times New Roman"/>
                <a:cs typeface="Times New Roman"/>
                <a:sym typeface="Times New Roman"/>
              </a:rPr>
              <a:t>For secondary level of treatment (inland)</a:t>
            </a:r>
            <a:endParaRPr/>
          </a:p>
          <a:p>
            <a:pPr indent="-257175" lvl="0" marL="257175" marR="0" rtl="0" algn="l">
              <a:lnSpc>
                <a:spcPct val="120000"/>
              </a:lnSpc>
              <a:spcBef>
                <a:spcPts val="0"/>
              </a:spcBef>
              <a:spcAft>
                <a:spcPts val="0"/>
              </a:spcAft>
              <a:buClr>
                <a:srgbClr val="000000"/>
              </a:buClr>
              <a:buSzPct val="100000"/>
              <a:buFont typeface="Arial"/>
              <a:buChar char="•"/>
            </a:pPr>
            <a:r>
              <a:rPr b="1" lang="en-US" sz="6400">
                <a:solidFill>
                  <a:srgbClr val="000000"/>
                </a:solidFill>
                <a:latin typeface="Times New Roman"/>
                <a:ea typeface="Times New Roman"/>
                <a:cs typeface="Times New Roman"/>
                <a:sym typeface="Times New Roman"/>
              </a:rPr>
              <a:t>Periodic Maintenance: </a:t>
            </a:r>
            <a:r>
              <a:rPr lang="en-US" sz="6400">
                <a:solidFill>
                  <a:srgbClr val="000000"/>
                </a:solidFill>
                <a:latin typeface="Times New Roman"/>
                <a:ea typeface="Times New Roman"/>
                <a:cs typeface="Times New Roman"/>
                <a:sym typeface="Times New Roman"/>
              </a:rPr>
              <a:t>According to the norms and standards. </a:t>
            </a:r>
            <a:endParaRPr/>
          </a:p>
          <a:p>
            <a:pPr indent="-257175" lvl="0" marL="257175" marR="0" rtl="0" algn="l">
              <a:lnSpc>
                <a:spcPct val="120000"/>
              </a:lnSpc>
              <a:spcBef>
                <a:spcPts val="0"/>
              </a:spcBef>
              <a:spcAft>
                <a:spcPts val="0"/>
              </a:spcAft>
              <a:buClr>
                <a:srgbClr val="000000"/>
              </a:buClr>
              <a:buSzPct val="100000"/>
              <a:buFont typeface="Arial"/>
              <a:buChar char="•"/>
            </a:pPr>
            <a:r>
              <a:rPr b="1" lang="en-US" sz="6400">
                <a:solidFill>
                  <a:srgbClr val="000000"/>
                </a:solidFill>
                <a:latin typeface="Times New Roman"/>
                <a:ea typeface="Times New Roman"/>
                <a:cs typeface="Times New Roman"/>
                <a:sym typeface="Times New Roman"/>
              </a:rPr>
              <a:t>Insurance, Training of WE Staffs</a:t>
            </a:r>
            <a:endParaRPr sz="6400">
              <a:solidFill>
                <a:srgbClr val="000000"/>
              </a:solidFill>
              <a:latin typeface="Times New Roman"/>
              <a:ea typeface="Times New Roman"/>
              <a:cs typeface="Times New Roman"/>
              <a:sym typeface="Times New Roman"/>
            </a:endParaRPr>
          </a:p>
          <a:p>
            <a:pPr indent="-225425" lvl="0" marL="257175" marR="0" rtl="0" algn="l">
              <a:lnSpc>
                <a:spcPct val="90000"/>
              </a:lnSpc>
              <a:spcBef>
                <a:spcPts val="1000"/>
              </a:spcBef>
              <a:spcAft>
                <a:spcPts val="0"/>
              </a:spcAft>
              <a:buClr>
                <a:schemeClr val="dk1"/>
              </a:buClr>
              <a:buSzPct val="100000"/>
              <a:buFont typeface="Arial"/>
              <a:buNone/>
            </a:pPr>
            <a:r>
              <a:t/>
            </a:r>
            <a:endParaRPr sz="2000">
              <a:solidFill>
                <a:srgbClr val="000000"/>
              </a:solidFill>
              <a:latin typeface="Times New Roman"/>
              <a:ea typeface="Times New Roman"/>
              <a:cs typeface="Times New Roman"/>
              <a:sym typeface="Times New Roman"/>
            </a:endParaRPr>
          </a:p>
          <a:p>
            <a:pPr indent="-225425" lvl="0" marL="257175" marR="0" rtl="0" algn="l">
              <a:lnSpc>
                <a:spcPct val="90000"/>
              </a:lnSpc>
              <a:spcBef>
                <a:spcPts val="1000"/>
              </a:spcBef>
              <a:spcAft>
                <a:spcPts val="0"/>
              </a:spcAft>
              <a:buClr>
                <a:schemeClr val="dk1"/>
              </a:buClr>
              <a:buSzPct val="100000"/>
              <a:buFont typeface="Arial"/>
              <a:buNone/>
            </a:pPr>
            <a:r>
              <a:t/>
            </a:r>
            <a:endParaRPr sz="2000">
              <a:solidFill>
                <a:srgbClr val="000000"/>
              </a:solidFill>
              <a:latin typeface="Times New Roman"/>
              <a:ea typeface="Times New Roman"/>
              <a:cs typeface="Times New Roman"/>
              <a:sym typeface="Times New Roman"/>
            </a:endParaRPr>
          </a:p>
          <a:p>
            <a:pPr indent="0" lvl="0" marL="0" marR="0" rtl="0" algn="l">
              <a:lnSpc>
                <a:spcPct val="90000"/>
              </a:lnSpc>
              <a:spcBef>
                <a:spcPts val="1000"/>
              </a:spcBef>
              <a:spcAft>
                <a:spcPts val="0"/>
              </a:spcAft>
              <a:buClr>
                <a:schemeClr val="dk1"/>
              </a:buClr>
              <a:buSzPct val="100000"/>
              <a:buFont typeface="Arial"/>
              <a:buNone/>
            </a:pPr>
            <a:r>
              <a:t/>
            </a:r>
            <a:endParaRPr b="1" sz="11200">
              <a:solidFill>
                <a:srgbClr val="000000"/>
              </a:solidFill>
              <a:latin typeface="Times New Roman"/>
              <a:ea typeface="Times New Roman"/>
              <a:cs typeface="Times New Roman"/>
              <a:sym typeface="Times New Roman"/>
            </a:endParaRPr>
          </a:p>
          <a:p>
            <a:pPr indent="0" lvl="0" marL="0" marR="0" rtl="0" algn="l">
              <a:lnSpc>
                <a:spcPct val="90000"/>
              </a:lnSpc>
              <a:spcBef>
                <a:spcPts val="1000"/>
              </a:spcBef>
              <a:spcAft>
                <a:spcPts val="0"/>
              </a:spcAft>
              <a:buClr>
                <a:srgbClr val="000000"/>
              </a:buClr>
              <a:buSzPct val="100000"/>
              <a:buFont typeface="Arial"/>
              <a:buNone/>
            </a:pPr>
            <a:r>
              <a:rPr b="1" lang="en-US" sz="11200">
                <a:solidFill>
                  <a:srgbClr val="000000"/>
                </a:solidFill>
                <a:latin typeface="Times New Roman"/>
                <a:ea typeface="Times New Roman"/>
                <a:cs typeface="Times New Roman"/>
                <a:sym typeface="Times New Roman"/>
              </a:rPr>
              <a:t>	</a:t>
            </a:r>
            <a:endParaRPr sz="2400">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ct val="100000"/>
              <a:buFont typeface="Arial"/>
              <a:buNone/>
            </a:pPr>
            <a:r>
              <a:t/>
            </a:r>
            <a:endParaRPr sz="2400">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44"/>
          <p:cNvSpPr txBox="1"/>
          <p:nvPr>
            <p:ph type="ctrTitle"/>
          </p:nvPr>
        </p:nvSpPr>
        <p:spPr>
          <a:xfrm>
            <a:off x="575031" y="238658"/>
            <a:ext cx="9175053" cy="50641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800"/>
              <a:buFont typeface="Times New Roman"/>
              <a:buNone/>
            </a:pPr>
            <a:r>
              <a:rPr lang="en-US">
                <a:solidFill>
                  <a:srgbClr val="FF0000"/>
                </a:solidFill>
                <a:latin typeface="Times New Roman"/>
                <a:ea typeface="Times New Roman"/>
                <a:cs typeface="Times New Roman"/>
                <a:sym typeface="Times New Roman"/>
              </a:rPr>
              <a:t>Result of Technical Assessment</a:t>
            </a:r>
            <a:endParaRPr/>
          </a:p>
        </p:txBody>
      </p:sp>
      <p:sp>
        <p:nvSpPr>
          <p:cNvPr id="977" name="Google Shape;977;p44"/>
          <p:cNvSpPr/>
          <p:nvPr/>
        </p:nvSpPr>
        <p:spPr>
          <a:xfrm>
            <a:off x="2706189" y="1549478"/>
            <a:ext cx="2971800" cy="1179250"/>
          </a:xfrm>
          <a:prstGeom prst="rect">
            <a:avLst/>
          </a:prstGeom>
          <a:solidFill>
            <a:srgbClr val="FFFFFF"/>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Bill Of Quantities (BOQs) for Rehabilitation </a:t>
            </a:r>
            <a:endParaRPr/>
          </a:p>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28 WWTPs &amp; 42 PS </a:t>
            </a:r>
            <a:endParaRPr/>
          </a:p>
        </p:txBody>
      </p:sp>
      <p:sp>
        <p:nvSpPr>
          <p:cNvPr id="978" name="Google Shape;978;p44"/>
          <p:cNvSpPr/>
          <p:nvPr/>
        </p:nvSpPr>
        <p:spPr>
          <a:xfrm>
            <a:off x="6668104" y="1549478"/>
            <a:ext cx="2971800" cy="1179250"/>
          </a:xfrm>
          <a:prstGeom prst="rect">
            <a:avLst/>
          </a:prstGeom>
          <a:solidFill>
            <a:srgbClr val="FFFFFF"/>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Bill of Quantities (BOQs) for O&amp;M </a:t>
            </a:r>
            <a:endParaRPr/>
          </a:p>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28 WWTPs &amp; 42 PS </a:t>
            </a:r>
            <a:endParaRPr/>
          </a:p>
        </p:txBody>
      </p:sp>
      <p:sp>
        <p:nvSpPr>
          <p:cNvPr id="979" name="Google Shape;979;p44"/>
          <p:cNvSpPr/>
          <p:nvPr/>
        </p:nvSpPr>
        <p:spPr>
          <a:xfrm>
            <a:off x="2706189" y="3268920"/>
            <a:ext cx="2971800" cy="1179250"/>
          </a:xfrm>
          <a:prstGeom prst="rect">
            <a:avLst/>
          </a:prstGeom>
          <a:solidFill>
            <a:srgbClr val="FFFFFF"/>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Detailed Rehabilitation reports</a:t>
            </a:r>
            <a:endParaRPr/>
          </a:p>
        </p:txBody>
      </p:sp>
      <p:sp>
        <p:nvSpPr>
          <p:cNvPr id="980" name="Google Shape;980;p44"/>
          <p:cNvSpPr/>
          <p:nvPr/>
        </p:nvSpPr>
        <p:spPr>
          <a:xfrm>
            <a:off x="6668104" y="3268920"/>
            <a:ext cx="2971800" cy="1179250"/>
          </a:xfrm>
          <a:prstGeom prst="rect">
            <a:avLst/>
          </a:prstGeom>
          <a:solidFill>
            <a:srgbClr val="FFFFFF"/>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Detailed O&amp;M reports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45"/>
          <p:cNvSpPr txBox="1"/>
          <p:nvPr>
            <p:ph type="ctrTitle"/>
          </p:nvPr>
        </p:nvSpPr>
        <p:spPr>
          <a:xfrm>
            <a:off x="1955273" y="238658"/>
            <a:ext cx="7563196" cy="53709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800"/>
              <a:buFont typeface="Times New Roman"/>
              <a:buNone/>
            </a:pPr>
            <a:r>
              <a:rPr lang="en-US">
                <a:solidFill>
                  <a:srgbClr val="FF0000"/>
                </a:solidFill>
                <a:latin typeface="Times New Roman"/>
                <a:ea typeface="Times New Roman"/>
                <a:cs typeface="Times New Roman"/>
                <a:sym typeface="Times New Roman"/>
              </a:rPr>
              <a:t>Estimated budget based on technical assessment</a:t>
            </a:r>
            <a:endParaRPr/>
          </a:p>
        </p:txBody>
      </p:sp>
      <p:sp>
        <p:nvSpPr>
          <p:cNvPr id="986" name="Google Shape;986;p45"/>
          <p:cNvSpPr/>
          <p:nvPr/>
        </p:nvSpPr>
        <p:spPr>
          <a:xfrm>
            <a:off x="2195900" y="2795217"/>
            <a:ext cx="3644317" cy="577449"/>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Total O&amp;M For 2 Years</a:t>
            </a:r>
            <a:endParaRPr/>
          </a:p>
        </p:txBody>
      </p:sp>
      <p:sp>
        <p:nvSpPr>
          <p:cNvPr id="987" name="Google Shape;987;p45"/>
          <p:cNvSpPr/>
          <p:nvPr/>
        </p:nvSpPr>
        <p:spPr>
          <a:xfrm>
            <a:off x="6005900" y="2795217"/>
            <a:ext cx="3644317" cy="577449"/>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46,800,000 USD</a:t>
            </a:r>
            <a:endParaRPr/>
          </a:p>
        </p:txBody>
      </p:sp>
      <p:sp>
        <p:nvSpPr>
          <p:cNvPr id="988" name="Google Shape;988;p45"/>
          <p:cNvSpPr/>
          <p:nvPr/>
        </p:nvSpPr>
        <p:spPr>
          <a:xfrm>
            <a:off x="2197380" y="1961915"/>
            <a:ext cx="3644317" cy="577449"/>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Total Rehabilitation</a:t>
            </a:r>
            <a:endParaRPr/>
          </a:p>
        </p:txBody>
      </p:sp>
      <p:sp>
        <p:nvSpPr>
          <p:cNvPr id="989" name="Google Shape;989;p45"/>
          <p:cNvSpPr/>
          <p:nvPr/>
        </p:nvSpPr>
        <p:spPr>
          <a:xfrm>
            <a:off x="6007380" y="1961915"/>
            <a:ext cx="3644317" cy="577449"/>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9,200,000 USD</a:t>
            </a:r>
            <a:endParaRPr/>
          </a:p>
        </p:txBody>
      </p:sp>
      <p:sp>
        <p:nvSpPr>
          <p:cNvPr id="990" name="Google Shape;990;p45"/>
          <p:cNvSpPr/>
          <p:nvPr/>
        </p:nvSpPr>
        <p:spPr>
          <a:xfrm>
            <a:off x="2197380" y="3789122"/>
            <a:ext cx="3644317" cy="577449"/>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TOTAL</a:t>
            </a:r>
            <a:endParaRPr/>
          </a:p>
        </p:txBody>
      </p:sp>
      <p:sp>
        <p:nvSpPr>
          <p:cNvPr id="991" name="Google Shape;991;p45"/>
          <p:cNvSpPr/>
          <p:nvPr/>
        </p:nvSpPr>
        <p:spPr>
          <a:xfrm>
            <a:off x="6007380" y="3789122"/>
            <a:ext cx="3644317" cy="577449"/>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56,000,000 USD</a:t>
            </a:r>
            <a:endParaRPr/>
          </a:p>
        </p:txBody>
      </p:sp>
      <p:sp>
        <p:nvSpPr>
          <p:cNvPr id="992" name="Google Shape;992;p45"/>
          <p:cNvSpPr/>
          <p:nvPr/>
        </p:nvSpPr>
        <p:spPr>
          <a:xfrm>
            <a:off x="2195900" y="4587771"/>
            <a:ext cx="3644317" cy="577449"/>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Project Budget </a:t>
            </a:r>
            <a:endParaRPr/>
          </a:p>
        </p:txBody>
      </p:sp>
      <p:sp>
        <p:nvSpPr>
          <p:cNvPr id="993" name="Google Shape;993;p45"/>
          <p:cNvSpPr/>
          <p:nvPr/>
        </p:nvSpPr>
        <p:spPr>
          <a:xfrm>
            <a:off x="6005899" y="4587771"/>
            <a:ext cx="3644317" cy="577449"/>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25,000,000 USD</a:t>
            </a:r>
            <a:endParaRPr/>
          </a:p>
        </p:txBody>
      </p:sp>
      <p:sp>
        <p:nvSpPr>
          <p:cNvPr id="994" name="Google Shape;994;p45"/>
          <p:cNvSpPr txBox="1"/>
          <p:nvPr/>
        </p:nvSpPr>
        <p:spPr>
          <a:xfrm>
            <a:off x="3418055" y="1132166"/>
            <a:ext cx="5355891" cy="471934"/>
          </a:xfrm>
          <a:prstGeom prst="rect">
            <a:avLst/>
          </a:prstGeom>
          <a:noFill/>
          <a:ln cap="flat" cmpd="sng" w="9525">
            <a:solidFill>
              <a:srgbClr val="000000"/>
            </a:solidFill>
            <a:prstDash val="solid"/>
            <a:round/>
            <a:headEnd len="sm" w="sm" type="none"/>
            <a:tailEnd len="sm" w="sm" type="none"/>
          </a:ln>
        </p:spPr>
        <p:txBody>
          <a:bodyPr anchorCtr="0" anchor="b" bIns="0" lIns="0" spcFirstLastPara="1" rIns="18275" wrap="square" tIns="0">
            <a:normAutofit fontScale="85000" lnSpcReduction="10000"/>
          </a:bodyPr>
          <a:lstStyle/>
          <a:p>
            <a:pPr indent="0" lvl="0" marL="0" marR="0" rtl="0" algn="ctr">
              <a:spcBef>
                <a:spcPts val="0"/>
              </a:spcBef>
              <a:spcAft>
                <a:spcPts val="0"/>
              </a:spcAft>
              <a:buClr>
                <a:srgbClr val="000000"/>
              </a:buClr>
              <a:buSzPct val="100000"/>
              <a:buFont typeface="Times New Roman"/>
              <a:buNone/>
            </a:pPr>
            <a:r>
              <a:rPr b="1" lang="en-US" sz="2000">
                <a:solidFill>
                  <a:srgbClr val="000000"/>
                </a:solidFill>
                <a:latin typeface="Times New Roman"/>
                <a:ea typeface="Times New Roman"/>
                <a:cs typeface="Times New Roman"/>
                <a:sym typeface="Times New Roman"/>
              </a:rPr>
              <a:t>Estimated Budget for the 28 assessed WWTPs and PS</a:t>
            </a:r>
            <a:endParaRPr b="1" sz="2000">
              <a:solidFill>
                <a:srgbClr val="000000"/>
              </a:solidFill>
              <a:latin typeface="Times New Roman"/>
              <a:ea typeface="Times New Roman"/>
              <a:cs typeface="Times New Roman"/>
              <a:sym typeface="Times New Roman"/>
            </a:endParaRPr>
          </a:p>
        </p:txBody>
      </p:sp>
      <p:sp>
        <p:nvSpPr>
          <p:cNvPr id="995" name="Google Shape;995;p45"/>
          <p:cNvSpPr/>
          <p:nvPr/>
        </p:nvSpPr>
        <p:spPr>
          <a:xfrm>
            <a:off x="2195900" y="5481280"/>
            <a:ext cx="3644317" cy="577449"/>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FF0000"/>
                </a:solidFill>
                <a:latin typeface="Times New Roman"/>
                <a:ea typeface="Times New Roman"/>
                <a:cs typeface="Times New Roman"/>
                <a:sym typeface="Times New Roman"/>
              </a:rPr>
              <a:t>Budget GAP</a:t>
            </a:r>
            <a:endParaRPr/>
          </a:p>
        </p:txBody>
      </p:sp>
      <p:sp>
        <p:nvSpPr>
          <p:cNvPr id="996" name="Google Shape;996;p45"/>
          <p:cNvSpPr/>
          <p:nvPr/>
        </p:nvSpPr>
        <p:spPr>
          <a:xfrm>
            <a:off x="6005899" y="5481280"/>
            <a:ext cx="3644317" cy="577449"/>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FF0000"/>
                </a:solidFill>
                <a:latin typeface="Times New Roman"/>
                <a:ea typeface="Times New Roman"/>
                <a:cs typeface="Times New Roman"/>
                <a:sym typeface="Times New Roman"/>
              </a:rPr>
              <a:t>31,000,000 USD</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46"/>
          <p:cNvSpPr txBox="1"/>
          <p:nvPr>
            <p:ph type="ctrTitle"/>
          </p:nvPr>
        </p:nvSpPr>
        <p:spPr>
          <a:xfrm>
            <a:off x="575031" y="238658"/>
            <a:ext cx="9175053" cy="50641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800"/>
              <a:buFont typeface="Times New Roman"/>
              <a:buNone/>
            </a:pPr>
            <a:r>
              <a:rPr lang="en-US">
                <a:solidFill>
                  <a:srgbClr val="FF0000"/>
                </a:solidFill>
                <a:latin typeface="Times New Roman"/>
                <a:ea typeface="Times New Roman"/>
                <a:cs typeface="Times New Roman"/>
                <a:sym typeface="Times New Roman"/>
              </a:rPr>
              <a:t>Scenarios to cope with budget constraint</a:t>
            </a:r>
            <a:endParaRPr/>
          </a:p>
        </p:txBody>
      </p:sp>
      <p:grpSp>
        <p:nvGrpSpPr>
          <p:cNvPr id="1002" name="Google Shape;1002;p46"/>
          <p:cNvGrpSpPr/>
          <p:nvPr/>
        </p:nvGrpSpPr>
        <p:grpSpPr>
          <a:xfrm>
            <a:off x="2068286" y="1961596"/>
            <a:ext cx="8181687" cy="2716090"/>
            <a:chOff x="-821867" y="1435520"/>
            <a:chExt cx="6133011" cy="2938714"/>
          </a:xfrm>
        </p:grpSpPr>
        <p:sp>
          <p:nvSpPr>
            <p:cNvPr id="1003" name="Google Shape;1003;p46"/>
            <p:cNvSpPr/>
            <p:nvPr/>
          </p:nvSpPr>
          <p:spPr>
            <a:xfrm>
              <a:off x="-821866" y="1435520"/>
              <a:ext cx="2971800" cy="470028"/>
            </a:xfrm>
            <a:prstGeom prst="rect">
              <a:avLst/>
            </a:prstGeom>
            <a:solidFill>
              <a:srgbClr val="FFFFFF"/>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Inland WWTPs Only </a:t>
              </a:r>
              <a:endParaRPr/>
            </a:p>
          </p:txBody>
        </p:sp>
        <p:sp>
          <p:nvSpPr>
            <p:cNvPr id="1004" name="Google Shape;1004;p46"/>
            <p:cNvSpPr/>
            <p:nvPr/>
          </p:nvSpPr>
          <p:spPr>
            <a:xfrm>
              <a:off x="2339344" y="1451025"/>
              <a:ext cx="2971800" cy="464113"/>
            </a:xfrm>
            <a:prstGeom prst="rect">
              <a:avLst/>
            </a:prstGeom>
            <a:solidFill>
              <a:srgbClr val="FFFFFF"/>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Coastal WWTPs Only </a:t>
              </a:r>
              <a:endParaRPr/>
            </a:p>
          </p:txBody>
        </p:sp>
        <p:sp>
          <p:nvSpPr>
            <p:cNvPr id="1005" name="Google Shape;1005;p46"/>
            <p:cNvSpPr/>
            <p:nvPr/>
          </p:nvSpPr>
          <p:spPr>
            <a:xfrm>
              <a:off x="2339344" y="2047259"/>
              <a:ext cx="2971800" cy="675203"/>
            </a:xfrm>
            <a:prstGeom prst="rect">
              <a:avLst/>
            </a:prstGeom>
            <a:solidFill>
              <a:srgbClr val="FFFFFF"/>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All 28 WWTPs Seasonal </a:t>
              </a:r>
              <a:endParaRPr/>
            </a:p>
          </p:txBody>
        </p:sp>
        <p:sp>
          <p:nvSpPr>
            <p:cNvPr id="1006" name="Google Shape;1006;p46"/>
            <p:cNvSpPr/>
            <p:nvPr/>
          </p:nvSpPr>
          <p:spPr>
            <a:xfrm>
              <a:off x="-821866" y="2108167"/>
              <a:ext cx="2971800" cy="850877"/>
            </a:xfrm>
            <a:prstGeom prst="rect">
              <a:avLst/>
            </a:prstGeom>
            <a:solidFill>
              <a:srgbClr val="FFFFFF"/>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All the 28 WWTPs at 8 Hours of operation </a:t>
              </a:r>
              <a:endParaRPr/>
            </a:p>
          </p:txBody>
        </p:sp>
        <p:sp>
          <p:nvSpPr>
            <p:cNvPr id="1007" name="Google Shape;1007;p46"/>
            <p:cNvSpPr/>
            <p:nvPr/>
          </p:nvSpPr>
          <p:spPr>
            <a:xfrm>
              <a:off x="-821867" y="3483496"/>
              <a:ext cx="2971800" cy="890738"/>
            </a:xfrm>
            <a:prstGeom prst="rect">
              <a:avLst/>
            </a:prstGeom>
            <a:solidFill>
              <a:srgbClr val="FFFFFF"/>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WWTPs Inland 24 Hours / WWTPs Coastal 24 Hours (Seasonal)</a:t>
              </a:r>
              <a:endParaRPr/>
            </a:p>
          </p:txBody>
        </p:sp>
        <p:sp>
          <p:nvSpPr>
            <p:cNvPr id="1008" name="Google Shape;1008;p46"/>
            <p:cNvSpPr/>
            <p:nvPr/>
          </p:nvSpPr>
          <p:spPr>
            <a:xfrm>
              <a:off x="2339344" y="3261249"/>
              <a:ext cx="2971800" cy="778581"/>
            </a:xfrm>
            <a:prstGeom prst="rect">
              <a:avLst/>
            </a:prstGeom>
            <a:solidFill>
              <a:srgbClr val="FFFFFF"/>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Tripoli + Sour + Inland WWTPs</a:t>
              </a:r>
              <a:endParaRPr/>
            </a:p>
          </p:txBody>
        </p:sp>
      </p:grpSp>
      <p:sp>
        <p:nvSpPr>
          <p:cNvPr id="1009" name="Google Shape;1009;p46"/>
          <p:cNvSpPr txBox="1"/>
          <p:nvPr/>
        </p:nvSpPr>
        <p:spPr>
          <a:xfrm>
            <a:off x="2577545" y="1160788"/>
            <a:ext cx="7259629" cy="470028"/>
          </a:xfrm>
          <a:prstGeom prst="rect">
            <a:avLst/>
          </a:prstGeom>
          <a:noFill/>
          <a:ln cap="flat" cmpd="sng" w="9525">
            <a:solidFill>
              <a:srgbClr val="000000"/>
            </a:solidFill>
            <a:prstDash val="solid"/>
            <a:round/>
            <a:headEnd len="sm" w="sm" type="none"/>
            <a:tailEnd len="sm" w="sm" type="none"/>
          </a:ln>
        </p:spPr>
        <p:txBody>
          <a:bodyPr anchorCtr="0" anchor="b" bIns="0" lIns="0" spcFirstLastPara="1" rIns="18275" wrap="square" tIns="0">
            <a:noAutofit/>
          </a:bodyPr>
          <a:lstStyle/>
          <a:p>
            <a:pPr indent="0" lvl="0" marL="0" marR="0" rtl="0" algn="ctr">
              <a:spcBef>
                <a:spcPts val="0"/>
              </a:spcBef>
              <a:spcAft>
                <a:spcPts val="0"/>
              </a:spcAft>
              <a:buClr>
                <a:srgbClr val="000000"/>
              </a:buClr>
              <a:buSzPts val="1600"/>
              <a:buFont typeface="Times New Roman"/>
              <a:buNone/>
            </a:pPr>
            <a:r>
              <a:rPr b="1" lang="en-US" sz="1600">
                <a:solidFill>
                  <a:srgbClr val="000000"/>
                </a:solidFill>
                <a:latin typeface="Times New Roman"/>
                <a:ea typeface="Times New Roman"/>
                <a:cs typeface="Times New Roman"/>
                <a:sym typeface="Times New Roman"/>
              </a:rPr>
              <a:t>Given the Budget constraint, several Scenarios have been initiated in order to support the maximum number of WWTPs</a:t>
            </a:r>
            <a:endParaRPr b="1" sz="1600">
              <a:solidFill>
                <a:srgbClr val="000000"/>
              </a:solidFill>
              <a:latin typeface="Times New Roman"/>
              <a:ea typeface="Times New Roman"/>
              <a:cs typeface="Times New Roman"/>
              <a:sym typeface="Times New Roman"/>
            </a:endParaRPr>
          </a:p>
        </p:txBody>
      </p:sp>
      <p:sp>
        <p:nvSpPr>
          <p:cNvPr id="1010" name="Google Shape;1010;p46"/>
          <p:cNvSpPr/>
          <p:nvPr/>
        </p:nvSpPr>
        <p:spPr>
          <a:xfrm>
            <a:off x="4113749" y="5024407"/>
            <a:ext cx="3964503" cy="979659"/>
          </a:xfrm>
          <a:prstGeom prst="rect">
            <a:avLst/>
          </a:prstGeom>
          <a:solidFill>
            <a:srgbClr val="FFFFFF"/>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Tripoli + Sour WWTPs Especially with the potential of EIB support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47"/>
          <p:cNvSpPr txBox="1"/>
          <p:nvPr>
            <p:ph type="ctrTitle"/>
          </p:nvPr>
        </p:nvSpPr>
        <p:spPr>
          <a:xfrm>
            <a:off x="575031" y="238658"/>
            <a:ext cx="9175053" cy="50641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800"/>
              <a:buFont typeface="Times New Roman"/>
              <a:buNone/>
            </a:pPr>
            <a:r>
              <a:rPr lang="en-US">
                <a:solidFill>
                  <a:srgbClr val="FF0000"/>
                </a:solidFill>
                <a:latin typeface="Times New Roman"/>
                <a:ea typeface="Times New Roman"/>
                <a:cs typeface="Times New Roman"/>
                <a:sym typeface="Times New Roman"/>
              </a:rPr>
              <a:t>Prioritization of 11 WWTPs</a:t>
            </a:r>
            <a:endParaRPr/>
          </a:p>
        </p:txBody>
      </p:sp>
      <p:sp>
        <p:nvSpPr>
          <p:cNvPr id="1016" name="Google Shape;1016;p47"/>
          <p:cNvSpPr/>
          <p:nvPr/>
        </p:nvSpPr>
        <p:spPr>
          <a:xfrm>
            <a:off x="2444711" y="3349751"/>
            <a:ext cx="3307595" cy="1965398"/>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South Region: 5 WWTPs</a:t>
            </a:r>
            <a:endParaRPr/>
          </a:p>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Sour (coastal)</a:t>
            </a:r>
            <a:endParaRPr/>
          </a:p>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Nabatiyeh (inland)</a:t>
            </a:r>
            <a:endParaRPr/>
          </a:p>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Yehmor (inland)</a:t>
            </a:r>
            <a:endParaRPr/>
          </a:p>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Zawtar (inland)</a:t>
            </a:r>
            <a:endParaRPr/>
          </a:p>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Kfarsir (inland)</a:t>
            </a:r>
            <a:endParaRPr/>
          </a:p>
        </p:txBody>
      </p:sp>
      <p:sp>
        <p:nvSpPr>
          <p:cNvPr id="1017" name="Google Shape;1017;p47"/>
          <p:cNvSpPr/>
          <p:nvPr/>
        </p:nvSpPr>
        <p:spPr>
          <a:xfrm>
            <a:off x="6671544" y="3597441"/>
            <a:ext cx="3075746" cy="1470018"/>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North Region: 3 WWTPs</a:t>
            </a:r>
            <a:endParaRPr/>
          </a:p>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Tripoli (coastal)</a:t>
            </a:r>
            <a:endParaRPr/>
          </a:p>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Batroun (coastal)</a:t>
            </a:r>
            <a:endParaRPr/>
          </a:p>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Checca (coastal)</a:t>
            </a:r>
            <a:endParaRPr/>
          </a:p>
        </p:txBody>
      </p:sp>
      <p:sp>
        <p:nvSpPr>
          <p:cNvPr id="1018" name="Google Shape;1018;p47"/>
          <p:cNvSpPr/>
          <p:nvPr/>
        </p:nvSpPr>
        <p:spPr>
          <a:xfrm>
            <a:off x="2444711" y="5451772"/>
            <a:ext cx="3307595" cy="887448"/>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BML Region: 1 WWTP</a:t>
            </a:r>
            <a:endParaRPr/>
          </a:p>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Ghadir (coastal)</a:t>
            </a:r>
            <a:endParaRPr/>
          </a:p>
        </p:txBody>
      </p:sp>
      <p:sp>
        <p:nvSpPr>
          <p:cNvPr id="1019" name="Google Shape;1019;p47"/>
          <p:cNvSpPr/>
          <p:nvPr/>
        </p:nvSpPr>
        <p:spPr>
          <a:xfrm>
            <a:off x="6671544" y="5380064"/>
            <a:ext cx="3075746" cy="1030864"/>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Beqaa Region: 2 WWTPs</a:t>
            </a:r>
            <a:endParaRPr/>
          </a:p>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Joub Jannine (inland)</a:t>
            </a:r>
            <a:endParaRPr/>
          </a:p>
          <a:p>
            <a:pPr indent="0" lvl="0" marL="0" marR="0" rtl="0" algn="ctr">
              <a:spcBef>
                <a:spcPts val="0"/>
              </a:spcBef>
              <a:spcAft>
                <a:spcPts val="0"/>
              </a:spcAft>
              <a:buNone/>
            </a:pPr>
            <a:r>
              <a:rPr b="1" lang="en-US" sz="2000">
                <a:solidFill>
                  <a:srgbClr val="000000"/>
                </a:solidFill>
                <a:latin typeface="Times New Roman"/>
                <a:ea typeface="Times New Roman"/>
                <a:cs typeface="Times New Roman"/>
                <a:sym typeface="Times New Roman"/>
              </a:rPr>
              <a:t>Iaat (inland)</a:t>
            </a:r>
            <a:endParaRPr/>
          </a:p>
        </p:txBody>
      </p:sp>
      <p:sp>
        <p:nvSpPr>
          <p:cNvPr id="1020" name="Google Shape;1020;p47"/>
          <p:cNvSpPr txBox="1"/>
          <p:nvPr/>
        </p:nvSpPr>
        <p:spPr>
          <a:xfrm>
            <a:off x="1869945" y="1065380"/>
            <a:ext cx="8134501" cy="224676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Final agreed scenario, 11 WWTPs and their relevant 25 PS have been prioritized, according to the following criteria: </a:t>
            </a:r>
            <a:endParaRPr/>
          </a:p>
          <a:p>
            <a:pPr indent="-285750" lvl="1" marL="742950" marR="0" rtl="0" algn="l">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Inland plants – secondary treatment</a:t>
            </a:r>
            <a:endParaRPr/>
          </a:p>
          <a:p>
            <a:pPr indent="-285750" lvl="1" marL="742950" marR="0" rtl="0" algn="l">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Coastal plants – preliminary treatment only</a:t>
            </a:r>
            <a:endParaRPr/>
          </a:p>
          <a:p>
            <a:pPr indent="-285750" lvl="1" marL="742950" marR="0" rtl="0" algn="l">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Summer operation only for coastal </a:t>
            </a:r>
            <a:endParaRPr/>
          </a:p>
          <a:p>
            <a:pPr indent="-285750" lvl="1" marL="742950" marR="0" rtl="0" algn="l">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EU funded projects (Tripoli, Sour, Yehmour, Zawtar, Kfarsir)</a:t>
            </a:r>
            <a:endParaRPr/>
          </a:p>
          <a:p>
            <a:pPr indent="-285750" lvl="1" marL="742950" marR="0" rtl="0" algn="l">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WWTPs and related pumping/lift stations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48"/>
          <p:cNvSpPr txBox="1"/>
          <p:nvPr>
            <p:ph type="ctrTitle"/>
          </p:nvPr>
        </p:nvSpPr>
        <p:spPr>
          <a:xfrm>
            <a:off x="1955273" y="238658"/>
            <a:ext cx="7946608" cy="50641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800"/>
              <a:buFont typeface="Times New Roman"/>
              <a:buNone/>
            </a:pPr>
            <a:r>
              <a:rPr lang="en-US">
                <a:solidFill>
                  <a:srgbClr val="FF0000"/>
                </a:solidFill>
                <a:latin typeface="Times New Roman"/>
                <a:ea typeface="Times New Roman"/>
                <a:cs typeface="Times New Roman"/>
                <a:sym typeface="Times New Roman"/>
              </a:rPr>
              <a:t>Prioritization of 11 WWTPs</a:t>
            </a:r>
            <a:endParaRPr/>
          </a:p>
        </p:txBody>
      </p:sp>
      <p:pic>
        <p:nvPicPr>
          <p:cNvPr descr="Map&#10;&#10;Description automatically generated" id="1026" name="Google Shape;1026;p48"/>
          <p:cNvPicPr preferRelativeResize="0"/>
          <p:nvPr/>
        </p:nvPicPr>
        <p:blipFill rotWithShape="1">
          <a:blip r:embed="rId3">
            <a:alphaModFix/>
          </a:blip>
          <a:srcRect b="0" l="0" r="0" t="0"/>
          <a:stretch/>
        </p:blipFill>
        <p:spPr>
          <a:xfrm>
            <a:off x="1524000" y="896645"/>
            <a:ext cx="9144000" cy="596135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49"/>
          <p:cNvSpPr txBox="1"/>
          <p:nvPr>
            <p:ph type="ctrTitle"/>
          </p:nvPr>
        </p:nvSpPr>
        <p:spPr>
          <a:xfrm>
            <a:off x="575031" y="238658"/>
            <a:ext cx="9175053" cy="50641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800"/>
              <a:buFont typeface="Times New Roman"/>
              <a:buNone/>
            </a:pPr>
            <a:r>
              <a:rPr lang="en-US">
                <a:solidFill>
                  <a:srgbClr val="FF0000"/>
                </a:solidFill>
                <a:latin typeface="Times New Roman"/>
                <a:ea typeface="Times New Roman"/>
                <a:cs typeface="Times New Roman"/>
                <a:sym typeface="Times New Roman"/>
              </a:rPr>
              <a:t>Estimated budget</a:t>
            </a:r>
            <a:endParaRPr/>
          </a:p>
        </p:txBody>
      </p:sp>
      <p:sp>
        <p:nvSpPr>
          <p:cNvPr id="1032" name="Google Shape;1032;p49"/>
          <p:cNvSpPr/>
          <p:nvPr/>
        </p:nvSpPr>
        <p:spPr>
          <a:xfrm>
            <a:off x="3413401" y="2398259"/>
            <a:ext cx="2462054" cy="631637"/>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Times New Roman"/>
                <a:ea typeface="Times New Roman"/>
                <a:cs typeface="Times New Roman"/>
                <a:sym typeface="Times New Roman"/>
              </a:rPr>
              <a:t>Total O&amp;M For 2 Years</a:t>
            </a:r>
            <a:endParaRPr/>
          </a:p>
        </p:txBody>
      </p:sp>
      <p:sp>
        <p:nvSpPr>
          <p:cNvPr id="1033" name="Google Shape;1033;p49"/>
          <p:cNvSpPr/>
          <p:nvPr/>
        </p:nvSpPr>
        <p:spPr>
          <a:xfrm>
            <a:off x="6314864" y="2398259"/>
            <a:ext cx="2354117" cy="631637"/>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Times New Roman"/>
                <a:ea typeface="Times New Roman"/>
                <a:cs typeface="Times New Roman"/>
                <a:sym typeface="Times New Roman"/>
              </a:rPr>
              <a:t>17,542,286 USD</a:t>
            </a:r>
            <a:endParaRPr/>
          </a:p>
        </p:txBody>
      </p:sp>
      <p:sp>
        <p:nvSpPr>
          <p:cNvPr id="1034" name="Google Shape;1034;p49"/>
          <p:cNvSpPr/>
          <p:nvPr/>
        </p:nvSpPr>
        <p:spPr>
          <a:xfrm>
            <a:off x="3411921" y="1513128"/>
            <a:ext cx="2462054" cy="631637"/>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Times New Roman"/>
                <a:ea typeface="Times New Roman"/>
                <a:cs typeface="Times New Roman"/>
                <a:sym typeface="Times New Roman"/>
              </a:rPr>
              <a:t>Total Rehabilitation </a:t>
            </a:r>
            <a:endParaRPr/>
          </a:p>
        </p:txBody>
      </p:sp>
      <p:sp>
        <p:nvSpPr>
          <p:cNvPr id="1035" name="Google Shape;1035;p49"/>
          <p:cNvSpPr/>
          <p:nvPr/>
        </p:nvSpPr>
        <p:spPr>
          <a:xfrm>
            <a:off x="6314864" y="1513127"/>
            <a:ext cx="2354117" cy="631637"/>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Times New Roman"/>
                <a:ea typeface="Times New Roman"/>
                <a:cs typeface="Times New Roman"/>
                <a:sym typeface="Times New Roman"/>
              </a:rPr>
              <a:t>6,370,415 USD</a:t>
            </a:r>
            <a:endParaRPr/>
          </a:p>
        </p:txBody>
      </p:sp>
      <p:sp>
        <p:nvSpPr>
          <p:cNvPr id="1036" name="Google Shape;1036;p49"/>
          <p:cNvSpPr/>
          <p:nvPr/>
        </p:nvSpPr>
        <p:spPr>
          <a:xfrm>
            <a:off x="3411921" y="3298961"/>
            <a:ext cx="2460574" cy="631637"/>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Times New Roman"/>
                <a:ea typeface="Times New Roman"/>
                <a:cs typeface="Times New Roman"/>
                <a:sym typeface="Times New Roman"/>
              </a:rPr>
              <a:t>TOTAL</a:t>
            </a:r>
            <a:endParaRPr/>
          </a:p>
        </p:txBody>
      </p:sp>
      <p:sp>
        <p:nvSpPr>
          <p:cNvPr id="1037" name="Google Shape;1037;p49"/>
          <p:cNvSpPr/>
          <p:nvPr/>
        </p:nvSpPr>
        <p:spPr>
          <a:xfrm>
            <a:off x="6313385" y="3298961"/>
            <a:ext cx="2354117" cy="631637"/>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Times New Roman"/>
                <a:ea typeface="Times New Roman"/>
                <a:cs typeface="Times New Roman"/>
                <a:sym typeface="Times New Roman"/>
              </a:rPr>
              <a:t>23,912,701 USD</a:t>
            </a:r>
            <a:endParaRPr/>
          </a:p>
        </p:txBody>
      </p:sp>
      <p:sp>
        <p:nvSpPr>
          <p:cNvPr id="1038" name="Google Shape;1038;p49"/>
          <p:cNvSpPr/>
          <p:nvPr/>
        </p:nvSpPr>
        <p:spPr>
          <a:xfrm>
            <a:off x="3411921" y="4087135"/>
            <a:ext cx="2460574" cy="631637"/>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Times New Roman"/>
                <a:ea typeface="Times New Roman"/>
                <a:cs typeface="Times New Roman"/>
                <a:sym typeface="Times New Roman"/>
              </a:rPr>
              <a:t>Project Budget </a:t>
            </a:r>
            <a:endParaRPr/>
          </a:p>
        </p:txBody>
      </p:sp>
      <p:sp>
        <p:nvSpPr>
          <p:cNvPr id="1039" name="Google Shape;1039;p49"/>
          <p:cNvSpPr/>
          <p:nvPr/>
        </p:nvSpPr>
        <p:spPr>
          <a:xfrm>
            <a:off x="6313385" y="4087135"/>
            <a:ext cx="2354117" cy="631637"/>
          </a:xfrm>
          <a:prstGeom prst="rect">
            <a:avLst/>
          </a:prstGeom>
          <a:solidFill>
            <a:srgbClr val="FFFFFF"/>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Times New Roman"/>
                <a:ea typeface="Times New Roman"/>
                <a:cs typeface="Times New Roman"/>
                <a:sym typeface="Times New Roman"/>
              </a:rPr>
              <a:t>25,000,000 USD</a:t>
            </a:r>
            <a:endParaRPr/>
          </a:p>
        </p:txBody>
      </p:sp>
      <p:sp>
        <p:nvSpPr>
          <p:cNvPr id="1040" name="Google Shape;1040;p49"/>
          <p:cNvSpPr txBox="1"/>
          <p:nvPr/>
        </p:nvSpPr>
        <p:spPr>
          <a:xfrm>
            <a:off x="2205327" y="5091666"/>
            <a:ext cx="6881290" cy="105168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800"/>
              <a:buFont typeface="Times New Roman"/>
              <a:buNone/>
            </a:pPr>
            <a:r>
              <a:rPr b="0" lang="en-US" sz="1800">
                <a:solidFill>
                  <a:srgbClr val="000000"/>
                </a:solidFill>
                <a:latin typeface="Times New Roman"/>
                <a:ea typeface="Times New Roman"/>
                <a:cs typeface="Times New Roman"/>
                <a:sym typeface="Times New Roman"/>
              </a:rPr>
              <a:t>The Balance budget will be flexible to provide Minimal Support to the WEs in terms of Essential Repair and Maintenance for the critical WWTPs under their management and outside the prioritized list. </a:t>
            </a:r>
            <a:endParaRPr b="0" sz="180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cxnSp>
        <p:nvCxnSpPr>
          <p:cNvPr id="490" name="Google Shape;490;p5"/>
          <p:cNvCxnSpPr/>
          <p:nvPr/>
        </p:nvCxnSpPr>
        <p:spPr>
          <a:xfrm>
            <a:off x="196849" y="754111"/>
            <a:ext cx="11798400" cy="0"/>
          </a:xfrm>
          <a:prstGeom prst="straightConnector1">
            <a:avLst/>
          </a:prstGeom>
          <a:noFill/>
          <a:ln cap="flat" cmpd="sng" w="12700">
            <a:solidFill>
              <a:srgbClr val="319B9B"/>
            </a:solidFill>
            <a:prstDash val="solid"/>
            <a:miter lim="800000"/>
            <a:headEnd len="sm" w="sm" type="none"/>
            <a:tailEnd len="sm" w="sm" type="none"/>
          </a:ln>
        </p:spPr>
      </p:cxnSp>
      <p:sp>
        <p:nvSpPr>
          <p:cNvPr id="491" name="Google Shape;491;p5"/>
          <p:cNvSpPr txBox="1"/>
          <p:nvPr/>
        </p:nvSpPr>
        <p:spPr>
          <a:xfrm>
            <a:off x="196849" y="213121"/>
            <a:ext cx="10941200" cy="615499"/>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3200">
                <a:solidFill>
                  <a:srgbClr val="319B9B"/>
                </a:solidFill>
                <a:latin typeface="Calibri"/>
                <a:ea typeface="Calibri"/>
                <a:cs typeface="Calibri"/>
                <a:sym typeface="Calibri"/>
              </a:rPr>
              <a:t>Wastewater treatment</a:t>
            </a:r>
            <a:endParaRPr sz="1867">
              <a:solidFill>
                <a:srgbClr val="000000"/>
              </a:solidFill>
              <a:latin typeface="Arial"/>
              <a:ea typeface="Arial"/>
              <a:cs typeface="Arial"/>
              <a:sym typeface="Arial"/>
            </a:endParaRPr>
          </a:p>
        </p:txBody>
      </p:sp>
      <p:pic>
        <p:nvPicPr>
          <p:cNvPr descr="A picture containing text, clipart, vector graphics&#10;&#10;Description automatically generated" id="492" name="Google Shape;492;p5"/>
          <p:cNvPicPr preferRelativeResize="0"/>
          <p:nvPr/>
        </p:nvPicPr>
        <p:blipFill rotWithShape="1">
          <a:blip r:embed="rId3">
            <a:alphaModFix/>
          </a:blip>
          <a:srcRect b="0" l="0" r="0" t="0"/>
          <a:stretch/>
        </p:blipFill>
        <p:spPr>
          <a:xfrm>
            <a:off x="10149033" y="51967"/>
            <a:ext cx="1720432" cy="647437"/>
          </a:xfrm>
          <a:prstGeom prst="rect">
            <a:avLst/>
          </a:prstGeom>
          <a:noFill/>
          <a:ln>
            <a:noFill/>
          </a:ln>
        </p:spPr>
      </p:pic>
      <p:sp>
        <p:nvSpPr>
          <p:cNvPr id="493" name="Google Shape;493;p5"/>
          <p:cNvSpPr txBox="1"/>
          <p:nvPr/>
        </p:nvSpPr>
        <p:spPr>
          <a:xfrm>
            <a:off x="388767" y="1106433"/>
            <a:ext cx="7854800" cy="4308831"/>
          </a:xfrm>
          <a:prstGeom prst="rect">
            <a:avLst/>
          </a:prstGeom>
          <a:noFill/>
          <a:ln>
            <a:noFill/>
          </a:ln>
        </p:spPr>
        <p:txBody>
          <a:bodyPr anchorCtr="0" anchor="t" bIns="121900" lIns="121900" spcFirstLastPara="1" rIns="121900" wrap="square" tIns="121900">
            <a:spAutoFit/>
          </a:bodyPr>
          <a:lstStyle/>
          <a:p>
            <a:pPr indent="0" lvl="1" marL="67732" marR="0" rtl="0" algn="just">
              <a:spcBef>
                <a:spcPts val="0"/>
              </a:spcBef>
              <a:spcAft>
                <a:spcPts val="0"/>
              </a:spcAft>
              <a:buNone/>
            </a:pPr>
            <a:r>
              <a:rPr b="0" i="0" lang="en-US" sz="2400" u="none" cap="none" strike="noStrike">
                <a:solidFill>
                  <a:srgbClr val="319B9B"/>
                </a:solidFill>
                <a:latin typeface="Calibri"/>
                <a:ea typeface="Calibri"/>
                <a:cs typeface="Calibri"/>
                <a:sym typeface="Calibri"/>
              </a:rPr>
              <a:t>There are around 75 existing WWTPs within the country. </a:t>
            </a:r>
            <a:endParaRPr b="0" i="0" sz="2400" u="none" cap="none" strike="noStrike">
              <a:solidFill>
                <a:srgbClr val="319B9B"/>
              </a:solidFill>
              <a:latin typeface="Calibri"/>
              <a:ea typeface="Calibri"/>
              <a:cs typeface="Calibri"/>
              <a:sym typeface="Calibri"/>
            </a:endParaRPr>
          </a:p>
          <a:p>
            <a:pPr indent="0" lvl="1" marL="67732" marR="0" rtl="0" algn="just">
              <a:spcBef>
                <a:spcPts val="0"/>
              </a:spcBef>
              <a:spcAft>
                <a:spcPts val="0"/>
              </a:spcAft>
              <a:buNone/>
            </a:pPr>
            <a:r>
              <a:t/>
            </a:r>
            <a:endParaRPr b="0" i="0" sz="2400" u="none" cap="none" strike="noStrike">
              <a:solidFill>
                <a:srgbClr val="319B9B"/>
              </a:solidFill>
              <a:latin typeface="Calibri"/>
              <a:ea typeface="Calibri"/>
              <a:cs typeface="Calibri"/>
              <a:sym typeface="Calibri"/>
            </a:endParaRPr>
          </a:p>
          <a:p>
            <a:pPr indent="0" lvl="1" marL="67732" marR="0" rtl="0" algn="just">
              <a:spcBef>
                <a:spcPts val="0"/>
              </a:spcBef>
              <a:spcAft>
                <a:spcPts val="0"/>
              </a:spcAft>
              <a:buNone/>
            </a:pPr>
            <a:r>
              <a:rPr b="0" i="0" lang="en-US" sz="2400" u="none" cap="none" strike="noStrike">
                <a:solidFill>
                  <a:srgbClr val="319B9B"/>
                </a:solidFill>
                <a:latin typeface="Calibri"/>
                <a:ea typeface="Calibri"/>
                <a:cs typeface="Calibri"/>
                <a:sym typeface="Calibri"/>
              </a:rPr>
              <a:t>Operated by different stakeholders, not only WEs &amp; CDR</a:t>
            </a:r>
            <a:endParaRPr b="0" i="0" sz="2400" u="none" cap="none" strike="noStrike">
              <a:solidFill>
                <a:srgbClr val="319B9B"/>
              </a:solidFill>
              <a:latin typeface="Calibri"/>
              <a:ea typeface="Calibri"/>
              <a:cs typeface="Calibri"/>
              <a:sym typeface="Calibri"/>
            </a:endParaRPr>
          </a:p>
          <a:p>
            <a:pPr indent="0" lvl="1" marL="67732" marR="0" rtl="0" algn="just">
              <a:spcBef>
                <a:spcPts val="0"/>
              </a:spcBef>
              <a:spcAft>
                <a:spcPts val="0"/>
              </a:spcAft>
              <a:buNone/>
            </a:pPr>
            <a:r>
              <a:rPr b="0" i="0" lang="en-US" sz="2400" u="none" cap="none" strike="noStrike">
                <a:solidFill>
                  <a:srgbClr val="319B9B"/>
                </a:solidFill>
                <a:latin typeface="Calibri"/>
                <a:ea typeface="Calibri"/>
                <a:cs typeface="Calibri"/>
                <a:sym typeface="Calibri"/>
              </a:rPr>
              <a:t>(municipalities, UNDP, USAID…).</a:t>
            </a:r>
            <a:endParaRPr b="0" i="0" sz="2400" u="none" cap="none" strike="noStrike">
              <a:solidFill>
                <a:srgbClr val="319B9B"/>
              </a:solidFill>
              <a:latin typeface="Calibri"/>
              <a:ea typeface="Calibri"/>
              <a:cs typeface="Calibri"/>
              <a:sym typeface="Calibri"/>
            </a:endParaRPr>
          </a:p>
          <a:p>
            <a:pPr indent="0" lvl="1" marL="67732" marR="0" rtl="0" algn="just">
              <a:spcBef>
                <a:spcPts val="0"/>
              </a:spcBef>
              <a:spcAft>
                <a:spcPts val="0"/>
              </a:spcAft>
              <a:buNone/>
            </a:pPr>
            <a:r>
              <a:t/>
            </a:r>
            <a:endParaRPr b="0" i="0" sz="2400" u="none" cap="none" strike="noStrike">
              <a:solidFill>
                <a:srgbClr val="319B9B"/>
              </a:solidFill>
              <a:latin typeface="Calibri"/>
              <a:ea typeface="Calibri"/>
              <a:cs typeface="Calibri"/>
              <a:sym typeface="Calibri"/>
            </a:endParaRPr>
          </a:p>
          <a:p>
            <a:pPr indent="0" lvl="1" marL="67732" marR="0" rtl="0" algn="just">
              <a:spcBef>
                <a:spcPts val="0"/>
              </a:spcBef>
              <a:spcAft>
                <a:spcPts val="0"/>
              </a:spcAft>
              <a:buNone/>
            </a:pPr>
            <a:r>
              <a:rPr b="0" i="0" lang="en-US" sz="2400" u="none" cap="none" strike="noStrike">
                <a:solidFill>
                  <a:srgbClr val="319B9B"/>
                </a:solidFill>
                <a:latin typeface="Calibri"/>
                <a:ea typeface="Calibri"/>
                <a:cs typeface="Calibri"/>
                <a:sym typeface="Calibri"/>
              </a:rPr>
              <a:t>The majority of WWTPs are no longer functioning as per their original design due to: </a:t>
            </a:r>
            <a:endParaRPr b="0" i="0" sz="2400" u="none" cap="none" strike="noStrike">
              <a:solidFill>
                <a:srgbClr val="319B9B"/>
              </a:solidFill>
              <a:latin typeface="Calibri"/>
              <a:ea typeface="Calibri"/>
              <a:cs typeface="Calibri"/>
              <a:sym typeface="Calibri"/>
            </a:endParaRPr>
          </a:p>
          <a:p>
            <a:pPr indent="-457188" lvl="0" marL="609585" marR="0" rtl="0" algn="just">
              <a:spcBef>
                <a:spcPts val="0"/>
              </a:spcBef>
              <a:spcAft>
                <a:spcPts val="0"/>
              </a:spcAft>
              <a:buClr>
                <a:srgbClr val="319B9B"/>
              </a:buClr>
              <a:buSzPts val="1800"/>
              <a:buFont typeface="Calibri"/>
              <a:buChar char="-"/>
            </a:pPr>
            <a:r>
              <a:rPr lang="en-US" sz="2400">
                <a:solidFill>
                  <a:srgbClr val="319B9B"/>
                </a:solidFill>
                <a:latin typeface="Calibri"/>
                <a:ea typeface="Calibri"/>
                <a:cs typeface="Calibri"/>
                <a:sym typeface="Calibri"/>
              </a:rPr>
              <a:t>electricity cuts, </a:t>
            </a:r>
            <a:endParaRPr sz="2400">
              <a:solidFill>
                <a:srgbClr val="319B9B"/>
              </a:solidFill>
              <a:latin typeface="Calibri"/>
              <a:ea typeface="Calibri"/>
              <a:cs typeface="Calibri"/>
              <a:sym typeface="Calibri"/>
            </a:endParaRPr>
          </a:p>
          <a:p>
            <a:pPr indent="-457188" lvl="0" marL="609585" marR="0" rtl="0" algn="just">
              <a:spcBef>
                <a:spcPts val="0"/>
              </a:spcBef>
              <a:spcAft>
                <a:spcPts val="0"/>
              </a:spcAft>
              <a:buClr>
                <a:srgbClr val="319B9B"/>
              </a:buClr>
              <a:buSzPts val="1800"/>
              <a:buFont typeface="Calibri"/>
              <a:buChar char="-"/>
            </a:pPr>
            <a:r>
              <a:rPr lang="en-US" sz="2400">
                <a:solidFill>
                  <a:srgbClr val="319B9B"/>
                </a:solidFill>
                <a:latin typeface="Calibri"/>
                <a:ea typeface="Calibri"/>
                <a:cs typeface="Calibri"/>
                <a:sym typeface="Calibri"/>
              </a:rPr>
              <a:t>the unaffordability of fuel to run the backup power generators</a:t>
            </a:r>
            <a:endParaRPr sz="2400">
              <a:solidFill>
                <a:srgbClr val="319B9B"/>
              </a:solidFill>
              <a:latin typeface="Calibri"/>
              <a:ea typeface="Calibri"/>
              <a:cs typeface="Calibri"/>
              <a:sym typeface="Calibri"/>
            </a:endParaRPr>
          </a:p>
          <a:p>
            <a:pPr indent="-457188" lvl="0" marL="609585" marR="0" rtl="0" algn="just">
              <a:spcBef>
                <a:spcPts val="0"/>
              </a:spcBef>
              <a:spcAft>
                <a:spcPts val="0"/>
              </a:spcAft>
              <a:buClr>
                <a:srgbClr val="319B9B"/>
              </a:buClr>
              <a:buSzPts val="1800"/>
              <a:buFont typeface="Calibri"/>
              <a:buChar char="-"/>
            </a:pPr>
            <a:r>
              <a:rPr lang="en-US" sz="2400">
                <a:solidFill>
                  <a:srgbClr val="319B9B"/>
                </a:solidFill>
                <a:latin typeface="Calibri"/>
                <a:ea typeface="Calibri"/>
                <a:cs typeface="Calibri"/>
                <a:sym typeface="Calibri"/>
              </a:rPr>
              <a:t>understaffing.</a:t>
            </a:r>
            <a:endParaRPr sz="2400">
              <a:solidFill>
                <a:srgbClr val="319B9B"/>
              </a:solidFill>
              <a:latin typeface="Calibri"/>
              <a:ea typeface="Calibri"/>
              <a:cs typeface="Calibri"/>
              <a:sym typeface="Calibri"/>
            </a:endParaRPr>
          </a:p>
        </p:txBody>
      </p:sp>
      <p:sp>
        <p:nvSpPr>
          <p:cNvPr id="494" name="Google Shape;494;p5"/>
          <p:cNvSpPr txBox="1"/>
          <p:nvPr/>
        </p:nvSpPr>
        <p:spPr>
          <a:xfrm>
            <a:off x="588133" y="5662900"/>
            <a:ext cx="9668800" cy="1001131"/>
          </a:xfrm>
          <a:prstGeom prst="rect">
            <a:avLst/>
          </a:prstGeom>
          <a:solidFill>
            <a:srgbClr val="B32017"/>
          </a:solid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lang="en-US" sz="2133">
                <a:solidFill>
                  <a:srgbClr val="FFFFFF"/>
                </a:solidFill>
                <a:latin typeface="Calibri"/>
                <a:ea typeface="Calibri"/>
                <a:cs typeface="Calibri"/>
                <a:sym typeface="Calibri"/>
              </a:rPr>
              <a:t>M</a:t>
            </a:r>
            <a:r>
              <a:rPr lang="en-US" sz="2133">
                <a:solidFill>
                  <a:srgbClr val="FFFFFF"/>
                </a:solidFill>
                <a:latin typeface="Arial"/>
                <a:ea typeface="Arial"/>
                <a:cs typeface="Arial"/>
                <a:sym typeface="Arial"/>
              </a:rPr>
              <a:t>ore than 1.5 million people is discharging wastewater </a:t>
            </a:r>
            <a:r>
              <a:rPr lang="en-US" sz="2133">
                <a:solidFill>
                  <a:srgbClr val="FFFFFF"/>
                </a:solidFill>
                <a:latin typeface="Calibri"/>
                <a:ea typeface="Calibri"/>
                <a:cs typeface="Calibri"/>
                <a:sym typeface="Calibri"/>
              </a:rPr>
              <a:t>without</a:t>
            </a:r>
            <a:r>
              <a:rPr lang="en-US" sz="2133">
                <a:solidFill>
                  <a:srgbClr val="FFFFFF"/>
                </a:solidFill>
                <a:latin typeface="Arial"/>
                <a:ea typeface="Arial"/>
                <a:cs typeface="Arial"/>
                <a:sym typeface="Arial"/>
              </a:rPr>
              <a:t> any treatment</a:t>
            </a:r>
            <a:r>
              <a:rPr lang="en-US" sz="2133">
                <a:solidFill>
                  <a:srgbClr val="FFFFFF"/>
                </a:solidFill>
                <a:latin typeface="Calibri"/>
                <a:ea typeface="Calibri"/>
                <a:cs typeface="Calibri"/>
                <a:sym typeface="Calibri"/>
              </a:rPr>
              <a:t>, </a:t>
            </a:r>
            <a:r>
              <a:rPr lang="en-US" sz="2133">
                <a:solidFill>
                  <a:srgbClr val="FFFFFF"/>
                </a:solidFill>
                <a:latin typeface="Arial"/>
                <a:ea typeface="Arial"/>
                <a:cs typeface="Arial"/>
                <a:sym typeface="Arial"/>
              </a:rPr>
              <a:t>700,000 of which are directly discharging in a valley or a </a:t>
            </a:r>
            <a:r>
              <a:rPr lang="en-US" sz="2133">
                <a:solidFill>
                  <a:srgbClr val="FFFFFF"/>
                </a:solidFill>
                <a:latin typeface="Calibri"/>
                <a:ea typeface="Calibri"/>
                <a:cs typeface="Calibri"/>
                <a:sym typeface="Calibri"/>
              </a:rPr>
              <a:t>r</a:t>
            </a:r>
            <a:r>
              <a:rPr lang="en-US" sz="2133">
                <a:solidFill>
                  <a:srgbClr val="FFFFFF"/>
                </a:solidFill>
                <a:latin typeface="Arial"/>
                <a:ea typeface="Arial"/>
                <a:cs typeface="Arial"/>
                <a:sym typeface="Arial"/>
              </a:rPr>
              <a:t>iver.</a:t>
            </a:r>
            <a:endParaRPr sz="2133">
              <a:solidFill>
                <a:srgbClr val="FFFFFF"/>
              </a:solidFill>
              <a:latin typeface="Arial"/>
              <a:ea typeface="Arial"/>
              <a:cs typeface="Arial"/>
              <a:sym typeface="Arial"/>
            </a:endParaRPr>
          </a:p>
        </p:txBody>
      </p:sp>
      <p:pic>
        <p:nvPicPr>
          <p:cNvPr id="495" name="Google Shape;495;p5"/>
          <p:cNvPicPr preferRelativeResize="0"/>
          <p:nvPr/>
        </p:nvPicPr>
        <p:blipFill rotWithShape="1">
          <a:blip r:embed="rId4">
            <a:alphaModFix/>
          </a:blip>
          <a:srcRect b="-1762" l="21080" r="0" t="1763"/>
          <a:stretch/>
        </p:blipFill>
        <p:spPr>
          <a:xfrm>
            <a:off x="8362543" y="754111"/>
            <a:ext cx="3788780" cy="4102311"/>
          </a:xfrm>
          <a:prstGeom prst="rect">
            <a:avLst/>
          </a:prstGeom>
          <a:solidFill>
            <a:schemeClr val="lt1"/>
          </a:solidFill>
          <a:ln>
            <a:noFill/>
          </a:ln>
        </p:spPr>
      </p:pic>
      <p:pic>
        <p:nvPicPr>
          <p:cNvPr id="496" name="Google Shape;496;p5"/>
          <p:cNvPicPr preferRelativeResize="0"/>
          <p:nvPr/>
        </p:nvPicPr>
        <p:blipFill rotWithShape="1">
          <a:blip r:embed="rId4">
            <a:alphaModFix/>
          </a:blip>
          <a:srcRect b="60026" l="2126" r="66771" t="9502"/>
          <a:stretch/>
        </p:blipFill>
        <p:spPr>
          <a:xfrm>
            <a:off x="10658189" y="3715770"/>
            <a:ext cx="1493134" cy="1250067"/>
          </a:xfrm>
          <a:prstGeom prst="rect">
            <a:avLst/>
          </a:prstGeom>
          <a:noFill/>
          <a:ln>
            <a:noFill/>
          </a:ln>
        </p:spPr>
      </p:pic>
      <p:sp>
        <p:nvSpPr>
          <p:cNvPr id="497" name="Google Shape;497;p5"/>
          <p:cNvSpPr/>
          <p:nvPr/>
        </p:nvSpPr>
        <p:spPr>
          <a:xfrm>
            <a:off x="8102278" y="1369610"/>
            <a:ext cx="810228" cy="100113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50"/>
          <p:cNvSpPr txBox="1"/>
          <p:nvPr>
            <p:ph type="ctrTitle"/>
          </p:nvPr>
        </p:nvSpPr>
        <p:spPr>
          <a:xfrm>
            <a:off x="575031" y="238658"/>
            <a:ext cx="9175053" cy="50641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800"/>
              <a:buFont typeface="Times New Roman"/>
              <a:buNone/>
            </a:pPr>
            <a:r>
              <a:rPr lang="en-US">
                <a:solidFill>
                  <a:srgbClr val="FF0000"/>
                </a:solidFill>
                <a:latin typeface="Times New Roman"/>
                <a:ea typeface="Times New Roman"/>
                <a:cs typeface="Times New Roman"/>
                <a:sym typeface="Times New Roman"/>
              </a:rPr>
              <a:t>SUMMARY</a:t>
            </a:r>
            <a:endParaRPr/>
          </a:p>
        </p:txBody>
      </p:sp>
      <p:graphicFrame>
        <p:nvGraphicFramePr>
          <p:cNvPr id="1046" name="Google Shape;1046;p50"/>
          <p:cNvGraphicFramePr/>
          <p:nvPr/>
        </p:nvGraphicFramePr>
        <p:xfrm>
          <a:off x="1887984" y="1610064"/>
          <a:ext cx="3000000" cy="3000000"/>
        </p:xfrm>
        <a:graphic>
          <a:graphicData uri="http://schemas.openxmlformats.org/drawingml/2006/table">
            <a:tbl>
              <a:tblPr bandRow="1" firstRow="1">
                <a:noFill/>
                <a:tableStyleId>{59CC1F28-BEC2-43E9-A7F1-97C40CDE5869}</a:tableStyleId>
              </a:tblPr>
              <a:tblGrid>
                <a:gridCol w="1234000"/>
                <a:gridCol w="834500"/>
                <a:gridCol w="905525"/>
                <a:gridCol w="1145225"/>
                <a:gridCol w="1447050"/>
                <a:gridCol w="1822450"/>
                <a:gridCol w="1231450"/>
              </a:tblGrid>
              <a:tr h="1284050">
                <a:tc>
                  <a:txBody>
                    <a:bodyPr/>
                    <a:lstStyle/>
                    <a:p>
                      <a:pPr indent="0" lvl="0" marL="0" marR="0" rtl="0" algn="l">
                        <a:spcBef>
                          <a:spcPts val="0"/>
                        </a:spcBef>
                        <a:spcAft>
                          <a:spcPts val="0"/>
                        </a:spcAft>
                        <a:buNone/>
                      </a:pPr>
                      <a:r>
                        <a:t/>
                      </a:r>
                      <a:endParaRPr sz="1400"/>
                    </a:p>
                  </a:txBody>
                  <a:tcPr marT="45725" marB="45725" marR="91450" marL="91450"/>
                </a:tc>
                <a:tc>
                  <a:txBody>
                    <a:bodyPr/>
                    <a:lstStyle/>
                    <a:p>
                      <a:pPr indent="0" lvl="0" marL="0" marR="0" rtl="0" algn="l">
                        <a:spcBef>
                          <a:spcPts val="0"/>
                        </a:spcBef>
                        <a:spcAft>
                          <a:spcPts val="0"/>
                        </a:spcAft>
                        <a:buNone/>
                      </a:pPr>
                      <a:r>
                        <a:rPr lang="en-US" sz="1400"/>
                        <a:t>No. of WWTPs</a:t>
                      </a:r>
                      <a:endParaRPr/>
                    </a:p>
                  </a:txBody>
                  <a:tcPr marT="45725" marB="45725" marR="91450" marL="91450"/>
                </a:tc>
                <a:tc>
                  <a:txBody>
                    <a:bodyPr/>
                    <a:lstStyle/>
                    <a:p>
                      <a:pPr indent="0" lvl="0" marL="0" marR="0" rtl="0" algn="l">
                        <a:spcBef>
                          <a:spcPts val="0"/>
                        </a:spcBef>
                        <a:spcAft>
                          <a:spcPts val="0"/>
                        </a:spcAft>
                        <a:buNone/>
                      </a:pPr>
                      <a:r>
                        <a:rPr lang="en-US" sz="1400"/>
                        <a:t>No. of PS</a:t>
                      </a:r>
                      <a:endParaRPr/>
                    </a:p>
                  </a:txBody>
                  <a:tcPr marT="45725" marB="45725" marR="91450" marL="91450"/>
                </a:tc>
                <a:tc>
                  <a:txBody>
                    <a:bodyPr/>
                    <a:lstStyle/>
                    <a:p>
                      <a:pPr indent="0" lvl="0" marL="0" marR="0" rtl="0" algn="l">
                        <a:spcBef>
                          <a:spcPts val="0"/>
                        </a:spcBef>
                        <a:spcAft>
                          <a:spcPts val="0"/>
                        </a:spcAft>
                        <a:buNone/>
                      </a:pPr>
                      <a:r>
                        <a:rPr lang="en-US" sz="1400"/>
                        <a:t>No. of Beneficiaries</a:t>
                      </a:r>
                      <a:endParaRPr/>
                    </a:p>
                  </a:txBody>
                  <a:tcPr marT="45725" marB="45725" marR="91450" marL="91450"/>
                </a:tc>
                <a:tc>
                  <a:txBody>
                    <a:bodyPr/>
                    <a:lstStyle/>
                    <a:p>
                      <a:pPr indent="0" lvl="0" marL="0" marR="0" rtl="0" algn="l">
                        <a:spcBef>
                          <a:spcPts val="0"/>
                        </a:spcBef>
                        <a:spcAft>
                          <a:spcPts val="0"/>
                        </a:spcAft>
                        <a:buNone/>
                      </a:pPr>
                      <a:r>
                        <a:rPr lang="en-US" sz="1400"/>
                        <a:t>No. of WWTPs potential Solarization</a:t>
                      </a:r>
                      <a:endParaRPr/>
                    </a:p>
                  </a:txBody>
                  <a:tcPr marT="45725" marB="45725" marR="91450" marL="91450"/>
                </a:tc>
                <a:tc>
                  <a:txBody>
                    <a:bodyPr/>
                    <a:lstStyle/>
                    <a:p>
                      <a:pPr indent="0" lvl="0" marL="0" marR="0" rtl="0" algn="l">
                        <a:spcBef>
                          <a:spcPts val="0"/>
                        </a:spcBef>
                        <a:spcAft>
                          <a:spcPts val="0"/>
                        </a:spcAft>
                        <a:buNone/>
                      </a:pPr>
                      <a:r>
                        <a:rPr lang="en-US" sz="1400"/>
                        <a:t>O&amp;M + Rehab Estimated Cost</a:t>
                      </a:r>
                      <a:endParaRPr/>
                    </a:p>
                  </a:txBody>
                  <a:tcPr marT="45725" marB="45725" marR="91450" marL="91450"/>
                </a:tc>
                <a:tc>
                  <a:txBody>
                    <a:bodyPr/>
                    <a:lstStyle/>
                    <a:p>
                      <a:pPr indent="0" lvl="0" marL="0" marR="0" rtl="0" algn="l">
                        <a:spcBef>
                          <a:spcPts val="0"/>
                        </a:spcBef>
                        <a:spcAft>
                          <a:spcPts val="0"/>
                        </a:spcAft>
                        <a:buNone/>
                      </a:pPr>
                      <a:r>
                        <a:rPr lang="en-US" sz="1400"/>
                        <a:t>Solarization Estimated Cost *</a:t>
                      </a:r>
                      <a:endParaRPr/>
                    </a:p>
                  </a:txBody>
                  <a:tcPr marT="45725" marB="45725" marR="91450" marL="91450"/>
                </a:tc>
              </a:tr>
              <a:tr h="771475">
                <a:tc>
                  <a:txBody>
                    <a:bodyPr/>
                    <a:lstStyle/>
                    <a:p>
                      <a:pPr indent="0" lvl="0" marL="0" marR="0" rtl="0" algn="l">
                        <a:spcBef>
                          <a:spcPts val="0"/>
                        </a:spcBef>
                        <a:spcAft>
                          <a:spcPts val="0"/>
                        </a:spcAft>
                        <a:buNone/>
                      </a:pPr>
                      <a:r>
                        <a:rPr lang="en-US" sz="1800"/>
                        <a:t>Total WWTPs assessed</a:t>
                      </a:r>
                      <a:endParaRPr/>
                    </a:p>
                  </a:txBody>
                  <a:tcPr marT="45725" marB="45725" marR="91450" marL="91450"/>
                </a:tc>
                <a:tc>
                  <a:txBody>
                    <a:bodyPr/>
                    <a:lstStyle/>
                    <a:p>
                      <a:pPr indent="0" lvl="0" marL="0" marR="0" rtl="0" algn="l">
                        <a:spcBef>
                          <a:spcPts val="0"/>
                        </a:spcBef>
                        <a:spcAft>
                          <a:spcPts val="0"/>
                        </a:spcAft>
                        <a:buNone/>
                      </a:pPr>
                      <a:r>
                        <a:rPr lang="en-US" sz="1800"/>
                        <a:t>28</a:t>
                      </a:r>
                      <a:endParaRPr/>
                    </a:p>
                  </a:txBody>
                  <a:tcPr marT="45725" marB="45725" marR="91450" marL="91450"/>
                </a:tc>
                <a:tc>
                  <a:txBody>
                    <a:bodyPr/>
                    <a:lstStyle/>
                    <a:p>
                      <a:pPr indent="0" lvl="0" marL="0" marR="0" rtl="0" algn="l">
                        <a:spcBef>
                          <a:spcPts val="0"/>
                        </a:spcBef>
                        <a:spcAft>
                          <a:spcPts val="0"/>
                        </a:spcAft>
                        <a:buNone/>
                      </a:pPr>
                      <a:r>
                        <a:rPr lang="en-US" sz="1800"/>
                        <a:t>42</a:t>
                      </a:r>
                      <a:endParaRPr/>
                    </a:p>
                  </a:txBody>
                  <a:tcPr marT="45725" marB="45725" marR="91450" marL="91450"/>
                </a:tc>
                <a:tc>
                  <a:txBody>
                    <a:bodyPr/>
                    <a:lstStyle/>
                    <a:p>
                      <a:pPr indent="0" lvl="0" marL="0" marR="0" rtl="0" algn="l">
                        <a:spcBef>
                          <a:spcPts val="0"/>
                        </a:spcBef>
                        <a:spcAft>
                          <a:spcPts val="0"/>
                        </a:spcAft>
                        <a:buNone/>
                      </a:pPr>
                      <a:r>
                        <a:rPr lang="en-US" sz="1800"/>
                        <a:t>More Than 1.5 Million</a:t>
                      </a:r>
                      <a:endParaRPr/>
                    </a:p>
                  </a:txBody>
                  <a:tcPr marT="45725" marB="45725" marR="91450" marL="91450"/>
                </a:tc>
                <a:tc>
                  <a:txBody>
                    <a:bodyPr/>
                    <a:lstStyle/>
                    <a:p>
                      <a:pPr indent="0" lvl="0" marL="0" marR="0" rtl="0" algn="l">
                        <a:spcBef>
                          <a:spcPts val="0"/>
                        </a:spcBef>
                        <a:spcAft>
                          <a:spcPts val="0"/>
                        </a:spcAft>
                        <a:buNone/>
                      </a:pPr>
                      <a:r>
                        <a:rPr lang="en-US" sz="1800"/>
                        <a:t>8</a:t>
                      </a:r>
                      <a:endParaRPr/>
                    </a:p>
                  </a:txBody>
                  <a:tcPr marT="45725" marB="45725" marR="91450" marL="91450"/>
                </a:tc>
                <a:tc>
                  <a:txBody>
                    <a:bodyPr/>
                    <a:lstStyle/>
                    <a:p>
                      <a:pPr indent="0" lvl="0" marL="0" marR="0" rtl="0" algn="l">
                        <a:spcBef>
                          <a:spcPts val="0"/>
                        </a:spcBef>
                        <a:spcAft>
                          <a:spcPts val="0"/>
                        </a:spcAft>
                        <a:buNone/>
                      </a:pPr>
                      <a:r>
                        <a:rPr lang="en-US" sz="1800"/>
                        <a:t>USD 56 Million </a:t>
                      </a:r>
                      <a:endParaRPr/>
                    </a:p>
                  </a:txBody>
                  <a:tcPr marT="45725" marB="45725" marR="91450" marL="91450"/>
                </a:tc>
                <a:tc>
                  <a:txBody>
                    <a:bodyPr/>
                    <a:lstStyle/>
                    <a:p>
                      <a:pPr indent="0" lvl="0" marL="0" marR="0" rtl="0" algn="l">
                        <a:spcBef>
                          <a:spcPts val="0"/>
                        </a:spcBef>
                        <a:spcAft>
                          <a:spcPts val="0"/>
                        </a:spcAft>
                        <a:buNone/>
                      </a:pPr>
                      <a:r>
                        <a:rPr lang="en-US" sz="1800"/>
                        <a:t>5,755,000 USD</a:t>
                      </a:r>
                      <a:endParaRPr/>
                    </a:p>
                  </a:txBody>
                  <a:tcPr marT="45725" marB="45725" marR="91450" marL="91450"/>
                </a:tc>
              </a:tr>
              <a:tr h="771475">
                <a:tc>
                  <a:txBody>
                    <a:bodyPr/>
                    <a:lstStyle/>
                    <a:p>
                      <a:pPr indent="0" lvl="0" marL="0" marR="0" rtl="0" algn="l">
                        <a:spcBef>
                          <a:spcPts val="0"/>
                        </a:spcBef>
                        <a:spcAft>
                          <a:spcPts val="0"/>
                        </a:spcAft>
                        <a:buNone/>
                      </a:pPr>
                      <a:r>
                        <a:rPr lang="en-US" sz="1800"/>
                        <a:t>Selected/prioritized WWTPs</a:t>
                      </a:r>
                      <a:endParaRPr/>
                    </a:p>
                  </a:txBody>
                  <a:tcPr marT="45725" marB="45725" marR="91450" marL="91450"/>
                </a:tc>
                <a:tc>
                  <a:txBody>
                    <a:bodyPr/>
                    <a:lstStyle/>
                    <a:p>
                      <a:pPr indent="0" lvl="0" marL="0" marR="0" rtl="0" algn="l">
                        <a:spcBef>
                          <a:spcPts val="0"/>
                        </a:spcBef>
                        <a:spcAft>
                          <a:spcPts val="0"/>
                        </a:spcAft>
                        <a:buNone/>
                      </a:pPr>
                      <a:r>
                        <a:rPr lang="en-US" sz="1800"/>
                        <a:t>11</a:t>
                      </a:r>
                      <a:endParaRPr/>
                    </a:p>
                  </a:txBody>
                  <a:tcPr marT="45725" marB="45725" marR="91450" marL="91450"/>
                </a:tc>
                <a:tc>
                  <a:txBody>
                    <a:bodyPr/>
                    <a:lstStyle/>
                    <a:p>
                      <a:pPr indent="0" lvl="0" marL="0" marR="0" rtl="0" algn="l">
                        <a:spcBef>
                          <a:spcPts val="0"/>
                        </a:spcBef>
                        <a:spcAft>
                          <a:spcPts val="0"/>
                        </a:spcAft>
                        <a:buNone/>
                      </a:pPr>
                      <a:r>
                        <a:rPr lang="en-US" sz="1800"/>
                        <a:t>25</a:t>
                      </a:r>
                      <a:endParaRPr/>
                    </a:p>
                  </a:txBody>
                  <a:tcPr marT="45725" marB="45725" marR="91450" marL="91450"/>
                </a:tc>
                <a:tc>
                  <a:txBody>
                    <a:bodyPr/>
                    <a:lstStyle/>
                    <a:p>
                      <a:pPr indent="0" lvl="0" marL="0" marR="0" rtl="0" algn="l">
                        <a:spcBef>
                          <a:spcPts val="0"/>
                        </a:spcBef>
                        <a:spcAft>
                          <a:spcPts val="0"/>
                        </a:spcAft>
                        <a:buNone/>
                      </a:pPr>
                      <a:r>
                        <a:rPr lang="en-US" sz="1800"/>
                        <a:t>Exceed 700,000</a:t>
                      </a:r>
                      <a:endParaRPr/>
                    </a:p>
                  </a:txBody>
                  <a:tcPr marT="45725" marB="45725" marR="91450" marL="91450"/>
                </a:tc>
                <a:tc>
                  <a:txBody>
                    <a:bodyPr/>
                    <a:lstStyle/>
                    <a:p>
                      <a:pPr indent="0" lvl="0" marL="0" marR="0" rtl="0" algn="l">
                        <a:spcBef>
                          <a:spcPts val="0"/>
                        </a:spcBef>
                        <a:spcAft>
                          <a:spcPts val="0"/>
                        </a:spcAft>
                        <a:buNone/>
                      </a:pPr>
                      <a:r>
                        <a:rPr lang="en-US" sz="1800"/>
                        <a:t>3</a:t>
                      </a:r>
                      <a:endParaRPr/>
                    </a:p>
                  </a:txBody>
                  <a:tcPr marT="45725" marB="45725" marR="91450" marL="91450"/>
                </a:tc>
                <a:tc>
                  <a:txBody>
                    <a:bodyPr/>
                    <a:lstStyle/>
                    <a:p>
                      <a:pPr indent="0" lvl="0" marL="0" marR="0" rtl="0" algn="l">
                        <a:spcBef>
                          <a:spcPts val="0"/>
                        </a:spcBef>
                        <a:spcAft>
                          <a:spcPts val="0"/>
                        </a:spcAft>
                        <a:buNone/>
                      </a:pPr>
                      <a:r>
                        <a:rPr lang="en-US" sz="1800"/>
                        <a:t>USD 25 Million</a:t>
                      </a:r>
                      <a:endParaRPr/>
                    </a:p>
                  </a:txBody>
                  <a:tcPr marT="45725" marB="45725" marR="91450" marL="91450"/>
                </a:tc>
                <a:tc>
                  <a:txBody>
                    <a:bodyPr/>
                    <a:lstStyle/>
                    <a:p>
                      <a:pPr indent="0" lvl="0" marL="0" marR="0" rtl="0" algn="l">
                        <a:spcBef>
                          <a:spcPts val="0"/>
                        </a:spcBef>
                        <a:spcAft>
                          <a:spcPts val="0"/>
                        </a:spcAft>
                        <a:buNone/>
                      </a:pPr>
                      <a:r>
                        <a:rPr lang="en-US" sz="1800"/>
                        <a:t>2,585,000 USD</a:t>
                      </a:r>
                      <a:endParaRPr/>
                    </a:p>
                  </a:txBody>
                  <a:tcPr marT="45725" marB="45725" marR="91450" marL="91450"/>
                </a:tc>
              </a:tr>
            </a:tbl>
          </a:graphicData>
        </a:graphic>
      </p:graphicFrame>
      <p:sp>
        <p:nvSpPr>
          <p:cNvPr id="1047" name="Google Shape;1047;p50"/>
          <p:cNvSpPr txBox="1"/>
          <p:nvPr/>
        </p:nvSpPr>
        <p:spPr>
          <a:xfrm>
            <a:off x="1887984" y="5334708"/>
            <a:ext cx="8780017" cy="8530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000"/>
              <a:buFont typeface="Times New Roman"/>
              <a:buNone/>
            </a:pPr>
            <a:r>
              <a:rPr b="0" lang="en-US" sz="2000">
                <a:solidFill>
                  <a:srgbClr val="000000"/>
                </a:solidFill>
                <a:latin typeface="Times New Roman"/>
                <a:ea typeface="Times New Roman"/>
                <a:cs typeface="Times New Roman"/>
                <a:sym typeface="Times New Roman"/>
              </a:rPr>
              <a:t>* Subject to cost analysis versus the Diesel power supply and the Land legal aspect.</a:t>
            </a:r>
            <a:endParaRPr b="0" sz="2000">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51"/>
          <p:cNvSpPr txBox="1"/>
          <p:nvPr>
            <p:ph idx="2" type="body"/>
          </p:nvPr>
        </p:nvSpPr>
        <p:spPr>
          <a:xfrm>
            <a:off x="2349623" y="2867488"/>
            <a:ext cx="7698666" cy="1411550"/>
          </a:xfrm>
          <a:prstGeom prst="rect">
            <a:avLst/>
          </a:prstGeom>
          <a:noFill/>
          <a:ln>
            <a:noFill/>
          </a:ln>
        </p:spPr>
        <p:txBody>
          <a:bodyPr anchorCtr="0" anchor="t" bIns="45700" lIns="91425" spcFirstLastPara="1" rIns="91425" wrap="square" tIns="45700">
            <a:noAutofit/>
          </a:bodyPr>
          <a:lstStyle/>
          <a:p>
            <a:pPr indent="0" lvl="0" marL="0" rtl="0" algn="ctr">
              <a:lnSpc>
                <a:spcPct val="43636"/>
              </a:lnSpc>
              <a:spcBef>
                <a:spcPts val="0"/>
              </a:spcBef>
              <a:spcAft>
                <a:spcPts val="0"/>
              </a:spcAft>
              <a:buClr>
                <a:schemeClr val="lt1"/>
              </a:buClr>
              <a:buSzPts val="4400"/>
              <a:buNone/>
            </a:pPr>
            <a:r>
              <a:rPr lang="en-US" sz="4400">
                <a:solidFill>
                  <a:schemeClr val="lt1"/>
                </a:solidFill>
                <a:latin typeface="Arial"/>
                <a:ea typeface="Arial"/>
                <a:cs typeface="Arial"/>
                <a:sym typeface="Arial"/>
              </a:rPr>
              <a:t>THANK YOU</a:t>
            </a:r>
            <a:endParaRPr/>
          </a:p>
          <a:p>
            <a:pPr indent="0" lvl="0" marL="0" marR="0" rtl="0" algn="l">
              <a:lnSpc>
                <a:spcPct val="137142"/>
              </a:lnSpc>
              <a:spcBef>
                <a:spcPts val="300"/>
              </a:spcBef>
              <a:spcAft>
                <a:spcPts val="0"/>
              </a:spcAft>
              <a:buClr>
                <a:srgbClr val="FFFFFF"/>
              </a:buClr>
              <a:buSzPts val="1400"/>
              <a:buFont typeface="Arial"/>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52"/>
          <p:cNvSpPr txBox="1"/>
          <p:nvPr>
            <p:ph idx="1" type="subTitle"/>
          </p:nvPr>
        </p:nvSpPr>
        <p:spPr>
          <a:xfrm>
            <a:off x="0" y="1875875"/>
            <a:ext cx="6027575" cy="16557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b="1" lang="en-US">
                <a:latin typeface="Times New Roman"/>
                <a:ea typeface="Times New Roman"/>
                <a:cs typeface="Times New Roman"/>
                <a:sym typeface="Times New Roman"/>
              </a:rPr>
              <a:t>Reuse of treated water and sludge in Lebanon</a:t>
            </a:r>
            <a:endParaRPr/>
          </a:p>
          <a:p>
            <a:pPr indent="0" lvl="0" marL="0" rtl="0" algn="ctr">
              <a:lnSpc>
                <a:spcPct val="90000"/>
              </a:lnSpc>
              <a:spcBef>
                <a:spcPts val="1000"/>
              </a:spcBef>
              <a:spcAft>
                <a:spcPts val="0"/>
              </a:spcAft>
              <a:buClr>
                <a:schemeClr val="dk1"/>
              </a:buClr>
              <a:buSzPts val="2400"/>
              <a:buNone/>
            </a:pPr>
            <a:r>
              <a:t/>
            </a:r>
            <a:endParaRPr b="1">
              <a:latin typeface="Times New Roman"/>
              <a:ea typeface="Times New Roman"/>
              <a:cs typeface="Times New Roman"/>
              <a:sym typeface="Times New Roman"/>
            </a:endParaRPr>
          </a:p>
          <a:p>
            <a:pPr indent="0" lvl="0" marL="0" rtl="0" algn="ctr">
              <a:lnSpc>
                <a:spcPct val="90000"/>
              </a:lnSpc>
              <a:spcBef>
                <a:spcPts val="1000"/>
              </a:spcBef>
              <a:spcAft>
                <a:spcPts val="0"/>
              </a:spcAft>
              <a:buClr>
                <a:schemeClr val="dk1"/>
              </a:buClr>
              <a:buSzPts val="1800"/>
              <a:buNone/>
            </a:pPr>
            <a:r>
              <a:rPr b="1" lang="en-US" sz="1800">
                <a:latin typeface="Times New Roman"/>
                <a:ea typeface="Times New Roman"/>
                <a:cs typeface="Times New Roman"/>
                <a:sym typeface="Times New Roman"/>
              </a:rPr>
              <a:t>Marie Therese Abi Saab</a:t>
            </a:r>
            <a:endParaRPr/>
          </a:p>
          <a:p>
            <a:pPr indent="0" lvl="0" marL="0" rtl="0" algn="ctr">
              <a:lnSpc>
                <a:spcPct val="90000"/>
              </a:lnSpc>
              <a:spcBef>
                <a:spcPts val="1000"/>
              </a:spcBef>
              <a:spcAft>
                <a:spcPts val="0"/>
              </a:spcAft>
              <a:buClr>
                <a:schemeClr val="dk1"/>
              </a:buClr>
              <a:buSzPts val="1800"/>
              <a:buNone/>
            </a:pPr>
            <a:r>
              <a:rPr b="1" lang="en-US" sz="1800" u="sng">
                <a:solidFill>
                  <a:schemeClr val="hlink"/>
                </a:solidFill>
                <a:latin typeface="Times New Roman"/>
                <a:ea typeface="Times New Roman"/>
                <a:cs typeface="Times New Roman"/>
                <a:sym typeface="Times New Roman"/>
                <a:hlinkClick r:id="rId3"/>
              </a:rPr>
              <a:t>mtabisaab@lari.gov.lb</a:t>
            </a:r>
            <a:endParaRPr b="1" sz="1800">
              <a:latin typeface="Times New Roman"/>
              <a:ea typeface="Times New Roman"/>
              <a:cs typeface="Times New Roman"/>
              <a:sym typeface="Times New Roman"/>
            </a:endParaRPr>
          </a:p>
          <a:p>
            <a:pPr indent="0" lvl="0" marL="0" rtl="0" algn="ctr">
              <a:lnSpc>
                <a:spcPct val="90000"/>
              </a:lnSpc>
              <a:spcBef>
                <a:spcPts val="1000"/>
              </a:spcBef>
              <a:spcAft>
                <a:spcPts val="0"/>
              </a:spcAft>
              <a:buClr>
                <a:schemeClr val="dk1"/>
              </a:buClr>
              <a:buSzPts val="1800"/>
              <a:buNone/>
            </a:pPr>
            <a:r>
              <a:rPr b="1" lang="en-US" sz="1800">
                <a:latin typeface="Times New Roman"/>
                <a:ea typeface="Times New Roman"/>
                <a:cs typeface="Times New Roman"/>
                <a:sym typeface="Times New Roman"/>
              </a:rPr>
              <a:t>Lebanese Agricultural Research Institute (LARI)</a:t>
            </a:r>
            <a:endParaRPr/>
          </a:p>
          <a:p>
            <a:pPr indent="0" lvl="0" marL="0" rtl="0" algn="ctr">
              <a:lnSpc>
                <a:spcPct val="90000"/>
              </a:lnSpc>
              <a:spcBef>
                <a:spcPts val="1000"/>
              </a:spcBef>
              <a:spcAft>
                <a:spcPts val="0"/>
              </a:spcAft>
              <a:buClr>
                <a:schemeClr val="dk1"/>
              </a:buClr>
              <a:buSzPts val="1800"/>
              <a:buNone/>
            </a:pPr>
            <a:r>
              <a:t/>
            </a:r>
            <a:endParaRPr b="1" sz="1800">
              <a:latin typeface="Times New Roman"/>
              <a:ea typeface="Times New Roman"/>
              <a:cs typeface="Times New Roman"/>
              <a:sym typeface="Times New Roman"/>
            </a:endParaRPr>
          </a:p>
          <a:p>
            <a:pPr indent="0" lvl="0" marL="0" rtl="0" algn="ctr">
              <a:lnSpc>
                <a:spcPct val="90000"/>
              </a:lnSpc>
              <a:spcBef>
                <a:spcPts val="1000"/>
              </a:spcBef>
              <a:spcAft>
                <a:spcPts val="0"/>
              </a:spcAft>
              <a:buClr>
                <a:schemeClr val="dk1"/>
              </a:buClr>
              <a:buSzPts val="1800"/>
              <a:buNone/>
            </a:pPr>
            <a:r>
              <a:t/>
            </a:r>
            <a:endParaRPr b="1" sz="1800">
              <a:latin typeface="Times New Roman"/>
              <a:ea typeface="Times New Roman"/>
              <a:cs typeface="Times New Roman"/>
              <a:sym typeface="Times New Roman"/>
            </a:endParaRPr>
          </a:p>
          <a:p>
            <a:pPr indent="0" lvl="0" marL="0" rtl="0" algn="ctr">
              <a:lnSpc>
                <a:spcPct val="90000"/>
              </a:lnSpc>
              <a:spcBef>
                <a:spcPts val="1000"/>
              </a:spcBef>
              <a:spcAft>
                <a:spcPts val="0"/>
              </a:spcAft>
              <a:buClr>
                <a:schemeClr val="dk1"/>
              </a:buClr>
              <a:buSzPts val="1400"/>
              <a:buNone/>
            </a:pPr>
            <a:r>
              <a:rPr i="1" lang="en-US" sz="1400">
                <a:latin typeface="Times New Roman"/>
                <a:ea typeface="Times New Roman"/>
                <a:cs typeface="Times New Roman"/>
                <a:sym typeface="Times New Roman"/>
              </a:rPr>
              <a:t>May 2023</a:t>
            </a:r>
            <a:endParaRPr/>
          </a:p>
        </p:txBody>
      </p:sp>
      <p:pic>
        <p:nvPicPr>
          <p:cNvPr descr="C:\Users\Maryse\Desktop\Maryse Data\LARI\Documents\logo LARI converted.jpg" id="1058" name="Google Shape;1058;p52"/>
          <p:cNvPicPr preferRelativeResize="0"/>
          <p:nvPr/>
        </p:nvPicPr>
        <p:blipFill rotWithShape="1">
          <a:blip r:embed="rId4">
            <a:alphaModFix/>
          </a:blip>
          <a:srcRect b="0" l="0" r="0" t="0"/>
          <a:stretch/>
        </p:blipFill>
        <p:spPr>
          <a:xfrm>
            <a:off x="135139" y="91129"/>
            <a:ext cx="1143000" cy="1143000"/>
          </a:xfrm>
          <a:prstGeom prst="rect">
            <a:avLst/>
          </a:prstGeom>
          <a:noFill/>
          <a:ln>
            <a:noFill/>
          </a:ln>
        </p:spPr>
      </p:pic>
      <p:pic>
        <p:nvPicPr>
          <p:cNvPr descr="C:\Users\User\Desktop\ALL\Ablah-experimental trials\Ablah photos\Ablah 14 July 2015\IMG_3276.JPG" id="1059" name="Google Shape;1059;p52"/>
          <p:cNvPicPr preferRelativeResize="0"/>
          <p:nvPr/>
        </p:nvPicPr>
        <p:blipFill rotWithShape="1">
          <a:blip r:embed="rId5">
            <a:alphaModFix/>
          </a:blip>
          <a:srcRect b="0" l="0" r="0" t="0"/>
          <a:stretch/>
        </p:blipFill>
        <p:spPr>
          <a:xfrm>
            <a:off x="4841999" y="0"/>
            <a:ext cx="7340674" cy="6858000"/>
          </a:xfrm>
          <a:prstGeom prst="trapezoid">
            <a:avLst>
              <a:gd fmla="val 25000" name="adj"/>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53"/>
          <p:cNvSpPr txBox="1"/>
          <p:nvPr>
            <p:ph type="title"/>
          </p:nvPr>
        </p:nvSpPr>
        <p:spPr>
          <a:xfrm>
            <a:off x="8584161" y="3920998"/>
            <a:ext cx="3318587" cy="1325563"/>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00"/>
              </a:buClr>
              <a:buSzPts val="1800"/>
              <a:buFont typeface="Times New Roman"/>
              <a:buNone/>
            </a:pPr>
            <a:r>
              <a:rPr b="1" lang="en-US" sz="1800">
                <a:solidFill>
                  <a:srgbClr val="FF0000"/>
                </a:solidFill>
                <a:latin typeface="Times New Roman"/>
                <a:ea typeface="Times New Roman"/>
                <a:cs typeface="Times New Roman"/>
                <a:sym typeface="Times New Roman"/>
              </a:rPr>
              <a:t>No data for Lebanon </a:t>
            </a:r>
            <a:r>
              <a:rPr b="1" lang="en-US" sz="1800">
                <a:solidFill>
                  <a:schemeClr val="dk1"/>
                </a:solidFill>
                <a:latin typeface="Times New Roman"/>
                <a:ea typeface="Times New Roman"/>
                <a:cs typeface="Times New Roman"/>
                <a:sym typeface="Times New Roman"/>
              </a:rPr>
              <a:t>on the progress over time of indicator 6.3.1 Proportion of wastewater flow (safely) treated </a:t>
            </a:r>
            <a:endParaRPr/>
          </a:p>
        </p:txBody>
      </p:sp>
      <p:sp>
        <p:nvSpPr>
          <p:cNvPr id="1065" name="Google Shape;1065;p53"/>
          <p:cNvSpPr txBox="1"/>
          <p:nvPr/>
        </p:nvSpPr>
        <p:spPr>
          <a:xfrm>
            <a:off x="8520898" y="2027331"/>
            <a:ext cx="3445115" cy="1600438"/>
          </a:xfrm>
          <a:prstGeom prst="rect">
            <a:avLst/>
          </a:prstGeom>
          <a:gradFill>
            <a:gsLst>
              <a:gs pos="0">
                <a:srgbClr val="D1D1D1"/>
              </a:gs>
              <a:gs pos="50000">
                <a:srgbClr val="C7C7C7"/>
              </a:gs>
              <a:gs pos="100000">
                <a:srgbClr val="C0C0C0"/>
              </a:gs>
            </a:gsLst>
            <a:lin ang="5400000" scaled="0"/>
          </a:gradFill>
          <a:ln cap="flat" cmpd="sng" w="9525">
            <a:solidFill>
              <a:schemeClr val="accent3"/>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Times New Roman"/>
              <a:buNone/>
            </a:pPr>
            <a:r>
              <a:rPr b="0" i="1" lang="en-US" sz="1400" u="none" cap="none" strike="noStrike">
                <a:solidFill>
                  <a:srgbClr val="000000"/>
                </a:solidFill>
                <a:latin typeface="Times New Roman"/>
                <a:ea typeface="Times New Roman"/>
                <a:cs typeface="Times New Roman"/>
                <a:sym typeface="Times New Roman"/>
              </a:rPr>
              <a:t>SDG target 6.3 is: ‘By 2030, improve water quality by reducing pollution, eliminating dumping and minimizing release of hazardous chemicals and materials, halving the proportion of untreated wastewater and substantially increasing recycling and safe reuse globally’.</a:t>
            </a:r>
            <a:endParaRPr/>
          </a:p>
        </p:txBody>
      </p:sp>
      <p:sp>
        <p:nvSpPr>
          <p:cNvPr id="1066" name="Google Shape;1066;p53"/>
          <p:cNvSpPr txBox="1"/>
          <p:nvPr/>
        </p:nvSpPr>
        <p:spPr>
          <a:xfrm>
            <a:off x="30325" y="6492875"/>
            <a:ext cx="609755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Times New Roman"/>
              <a:buNone/>
            </a:pPr>
            <a:r>
              <a:rPr b="1" i="1" lang="en-US" sz="1400" u="none" cap="none" strike="noStrike">
                <a:solidFill>
                  <a:srgbClr val="000000"/>
                </a:solidFill>
                <a:latin typeface="Times New Roman"/>
                <a:ea typeface="Times New Roman"/>
                <a:cs typeface="Times New Roman"/>
                <a:sym typeface="Times New Roman"/>
              </a:rPr>
              <a:t>Source: </a:t>
            </a:r>
            <a:r>
              <a:rPr b="1" i="1" lang="en-US" sz="1400" u="sng" cap="none" strike="noStrike">
                <a:solidFill>
                  <a:srgbClr val="000000"/>
                </a:solidFill>
                <a:latin typeface="Times New Roman"/>
                <a:ea typeface="Times New Roman"/>
                <a:cs typeface="Times New Roman"/>
                <a:sym typeface="Times New Roman"/>
                <a:hlinkClick r:id="rId3">
                  <a:extLst>
                    <a:ext uri="{A12FA001-AC4F-418D-AE19-62706E023703}">
                      <ahyp:hlinkClr val="tx"/>
                    </a:ext>
                  </a:extLst>
                </a:hlinkClick>
              </a:rPr>
              <a:t>https://www.sdg6data.org/en/indicator/6.3.1</a:t>
            </a:r>
            <a:r>
              <a:rPr b="1" i="1" lang="en-US" sz="1400" u="none" cap="none" strike="noStrike">
                <a:solidFill>
                  <a:srgbClr val="000000"/>
                </a:solidFill>
                <a:latin typeface="Times New Roman"/>
                <a:ea typeface="Times New Roman"/>
                <a:cs typeface="Times New Roman"/>
                <a:sym typeface="Times New Roman"/>
              </a:rPr>
              <a:t> </a:t>
            </a:r>
            <a:endParaRPr/>
          </a:p>
        </p:txBody>
      </p:sp>
      <p:pic>
        <p:nvPicPr>
          <p:cNvPr id="1067" name="Google Shape;1067;p53"/>
          <p:cNvPicPr preferRelativeResize="0"/>
          <p:nvPr/>
        </p:nvPicPr>
        <p:blipFill rotWithShape="1">
          <a:blip r:embed="rId4">
            <a:alphaModFix/>
          </a:blip>
          <a:srcRect b="8571" l="13750" r="14439" t="9931"/>
          <a:stretch/>
        </p:blipFill>
        <p:spPr>
          <a:xfrm>
            <a:off x="162722" y="1349122"/>
            <a:ext cx="8057547" cy="5143753"/>
          </a:xfrm>
          <a:prstGeom prst="rect">
            <a:avLst/>
          </a:prstGeom>
          <a:noFill/>
          <a:ln>
            <a:noFill/>
          </a:ln>
        </p:spPr>
      </p:pic>
      <p:sp>
        <p:nvSpPr>
          <p:cNvPr id="1068" name="Google Shape;1068;p53"/>
          <p:cNvSpPr txBox="1"/>
          <p:nvPr/>
        </p:nvSpPr>
        <p:spPr>
          <a:xfrm>
            <a:off x="510077" y="253615"/>
            <a:ext cx="11681923" cy="109550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Times New Roman"/>
              <a:buNone/>
            </a:pPr>
            <a:r>
              <a:rPr b="1" i="0" lang="en-US" sz="4400" u="none" cap="none" strike="noStrike">
                <a:solidFill>
                  <a:srgbClr val="000000"/>
                </a:solidFill>
                <a:latin typeface="Times New Roman"/>
                <a:ea typeface="Times New Roman"/>
                <a:cs typeface="Times New Roman"/>
                <a:sym typeface="Times New Roman"/>
              </a:rPr>
              <a:t>Water treatment and reuse in </a:t>
            </a:r>
            <a:r>
              <a:rPr b="1" i="0" lang="en-US" sz="4400" u="none" cap="none" strike="noStrike">
                <a:solidFill>
                  <a:srgbClr val="FF0000"/>
                </a:solidFill>
                <a:latin typeface="Times New Roman"/>
                <a:ea typeface="Times New Roman"/>
                <a:cs typeface="Times New Roman"/>
                <a:sym typeface="Times New Roman"/>
              </a:rPr>
              <a:t>Lebanon</a:t>
            </a:r>
            <a:r>
              <a:rPr b="1" i="0" lang="en-US" sz="4400" u="none" cap="none" strike="noStrike">
                <a:solidFill>
                  <a:srgbClr val="000000"/>
                </a:solidFill>
                <a:latin typeface="Times New Roman"/>
                <a:ea typeface="Times New Roman"/>
                <a:cs typeface="Times New Roman"/>
                <a:sym typeface="Times New Roman"/>
              </a:rPr>
              <a:t>?</a:t>
            </a:r>
            <a:endParaRPr/>
          </a:p>
        </p:txBody>
      </p:sp>
      <p:cxnSp>
        <p:nvCxnSpPr>
          <p:cNvPr id="1069" name="Google Shape;1069;p53"/>
          <p:cNvCxnSpPr>
            <a:endCxn id="1064" idx="1"/>
          </p:cNvCxnSpPr>
          <p:nvPr/>
        </p:nvCxnSpPr>
        <p:spPr>
          <a:xfrm>
            <a:off x="5187861" y="2547380"/>
            <a:ext cx="3396300" cy="2036400"/>
          </a:xfrm>
          <a:prstGeom prst="straightConnector1">
            <a:avLst/>
          </a:prstGeom>
          <a:noFill/>
          <a:ln cap="flat" cmpd="sng" w="28575">
            <a:solidFill>
              <a:srgbClr val="FF0000"/>
            </a:solidFill>
            <a:prstDash val="solid"/>
            <a:miter lim="800000"/>
            <a:headEnd len="sm" w="sm" type="none"/>
            <a:tailEnd len="med" w="med" type="triangle"/>
          </a:ln>
        </p:spPr>
      </p:cxnSp>
      <p:sp>
        <p:nvSpPr>
          <p:cNvPr id="1070" name="Google Shape;1070;p53"/>
          <p:cNvSpPr txBox="1"/>
          <p:nvPr/>
        </p:nvSpPr>
        <p:spPr>
          <a:xfrm>
            <a:off x="8584161" y="5321200"/>
            <a:ext cx="3318587" cy="1325563"/>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FF0000"/>
              </a:buClr>
              <a:buSzPts val="1800"/>
              <a:buFont typeface="Times New Roman"/>
              <a:buNone/>
            </a:pPr>
            <a:r>
              <a:rPr b="1" i="0" lang="en-US" sz="1800" u="none" cap="none" strike="noStrike">
                <a:solidFill>
                  <a:srgbClr val="FF0000"/>
                </a:solidFill>
                <a:latin typeface="Times New Roman"/>
                <a:ea typeface="Times New Roman"/>
                <a:cs typeface="Times New Roman"/>
                <a:sym typeface="Times New Roman"/>
              </a:rPr>
              <a:t>In 2023, still there is no official standards for water and sludge reuse in agriculture</a:t>
            </a:r>
            <a:endParaRPr b="1" i="0" sz="18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cxnSp>
        <p:nvCxnSpPr>
          <p:cNvPr id="1075" name="Google Shape;1075;p54"/>
          <p:cNvCxnSpPr/>
          <p:nvPr/>
        </p:nvCxnSpPr>
        <p:spPr>
          <a:xfrm>
            <a:off x="7024688" y="1325064"/>
            <a:ext cx="3186112" cy="4840288"/>
          </a:xfrm>
          <a:prstGeom prst="straightConnector1">
            <a:avLst/>
          </a:prstGeom>
          <a:noFill/>
          <a:ln cap="flat" cmpd="sng" w="12700">
            <a:solidFill>
              <a:schemeClr val="lt1"/>
            </a:solidFill>
            <a:prstDash val="solid"/>
            <a:round/>
            <a:headEnd len="med" w="med" type="none"/>
            <a:tailEnd len="med" w="med" type="none"/>
          </a:ln>
        </p:spPr>
      </p:cxnSp>
      <p:cxnSp>
        <p:nvCxnSpPr>
          <p:cNvPr id="1076" name="Google Shape;1076;p54"/>
          <p:cNvCxnSpPr/>
          <p:nvPr/>
        </p:nvCxnSpPr>
        <p:spPr>
          <a:xfrm>
            <a:off x="6172200" y="1600200"/>
            <a:ext cx="4038600" cy="0"/>
          </a:xfrm>
          <a:prstGeom prst="straightConnector1">
            <a:avLst/>
          </a:prstGeom>
          <a:noFill/>
          <a:ln cap="flat" cmpd="sng" w="12700">
            <a:solidFill>
              <a:schemeClr val="lt1"/>
            </a:solidFill>
            <a:prstDash val="solid"/>
            <a:round/>
            <a:headEnd len="med" w="med" type="none"/>
            <a:tailEnd len="med" w="med" type="none"/>
          </a:ln>
        </p:spPr>
      </p:cxnSp>
      <p:cxnSp>
        <p:nvCxnSpPr>
          <p:cNvPr id="1077" name="Google Shape;1077;p54"/>
          <p:cNvCxnSpPr/>
          <p:nvPr/>
        </p:nvCxnSpPr>
        <p:spPr>
          <a:xfrm>
            <a:off x="6172200" y="6165352"/>
            <a:ext cx="4038600" cy="0"/>
          </a:xfrm>
          <a:prstGeom prst="straightConnector1">
            <a:avLst/>
          </a:prstGeom>
          <a:noFill/>
          <a:ln cap="flat" cmpd="sng" w="12700">
            <a:solidFill>
              <a:schemeClr val="lt1"/>
            </a:solidFill>
            <a:prstDash val="solid"/>
            <a:round/>
            <a:headEnd len="med" w="med" type="none"/>
            <a:tailEnd len="med" w="med" type="none"/>
          </a:ln>
        </p:spPr>
      </p:cxnSp>
      <p:graphicFrame>
        <p:nvGraphicFramePr>
          <p:cNvPr id="1078" name="Google Shape;1078;p54"/>
          <p:cNvGraphicFramePr/>
          <p:nvPr/>
        </p:nvGraphicFramePr>
        <p:xfrm>
          <a:off x="493964" y="3618411"/>
          <a:ext cx="3000000" cy="3000000"/>
        </p:xfrm>
        <a:graphic>
          <a:graphicData uri="http://schemas.openxmlformats.org/drawingml/2006/table">
            <a:tbl>
              <a:tblPr>
                <a:noFill/>
                <a:tableStyleId>{BF33AAC3-2130-4088-9917-97595BD2E490}</a:tableStyleId>
              </a:tblPr>
              <a:tblGrid>
                <a:gridCol w="1383175"/>
                <a:gridCol w="923100"/>
                <a:gridCol w="922375"/>
                <a:gridCol w="925350"/>
              </a:tblGrid>
              <a:tr h="201075">
                <a:tc>
                  <a:txBody>
                    <a:bodyPr/>
                    <a:lstStyle/>
                    <a:p>
                      <a:pPr indent="0" lvl="0" marL="0" marR="0" rtl="0" algn="l">
                        <a:lnSpc>
                          <a:spcPct val="100000"/>
                        </a:lnSpc>
                        <a:spcBef>
                          <a:spcPts val="0"/>
                        </a:spcBef>
                        <a:spcAft>
                          <a:spcPts val="0"/>
                        </a:spcAft>
                        <a:buClr>
                          <a:schemeClr val="dk1"/>
                        </a:buClr>
                        <a:buSzPts val="1200"/>
                        <a:buFont typeface="Times New Roman"/>
                        <a:buNone/>
                      </a:pPr>
                      <a:r>
                        <a:rPr b="1" lang="en-US" sz="1200" u="none" cap="none" strike="noStrike">
                          <a:latin typeface="Times New Roman"/>
                          <a:ea typeface="Times New Roman"/>
                          <a:cs typeface="Times New Roman"/>
                          <a:sym typeface="Times New Roman"/>
                        </a:rPr>
                        <a:t>Parameter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gridSpan="3">
                  <a:txBody>
                    <a:bodyPr/>
                    <a:lstStyle/>
                    <a:p>
                      <a:pPr indent="0" lvl="0" marL="0" marR="0" rtl="0" algn="ctr">
                        <a:lnSpc>
                          <a:spcPct val="100000"/>
                        </a:lnSpc>
                        <a:spcBef>
                          <a:spcPts val="0"/>
                        </a:spcBef>
                        <a:spcAft>
                          <a:spcPts val="0"/>
                        </a:spcAft>
                        <a:buClr>
                          <a:schemeClr val="dk1"/>
                        </a:buClr>
                        <a:buSzPts val="1200"/>
                        <a:buFont typeface="Times New Roman"/>
                        <a:buNone/>
                      </a:pPr>
                      <a:r>
                        <a:rPr b="1" lang="en-US" sz="1200" u="none" cap="none" strike="noStrike">
                          <a:latin typeface="Times New Roman"/>
                          <a:ea typeface="Times New Roman"/>
                          <a:cs typeface="Times New Roman"/>
                          <a:sym typeface="Times New Roman"/>
                        </a:rPr>
                        <a:t>Category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hMerge="1"/>
                <a:tc hMerge="1"/>
              </a:tr>
              <a:tr h="229825">
                <a:tc>
                  <a:txBody>
                    <a:bodyPr/>
                    <a:lstStyle/>
                    <a:p>
                      <a:pPr indent="0" lvl="0" marL="0" marR="0" rtl="0" algn="l">
                        <a:lnSpc>
                          <a:spcPct val="100000"/>
                        </a:lnSpc>
                        <a:spcBef>
                          <a:spcPts val="0"/>
                        </a:spcBef>
                        <a:spcAft>
                          <a:spcPts val="0"/>
                        </a:spcAft>
                        <a:buClr>
                          <a:schemeClr val="hlink"/>
                        </a:buClr>
                        <a:buSzPts val="960"/>
                        <a:buFont typeface="Noto Sans Symbols"/>
                        <a:buNone/>
                      </a:pPr>
                      <a:r>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I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II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III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r>
              <a:tr h="201075">
                <a:tc>
                  <a:txBody>
                    <a:bodyPr/>
                    <a:lstStyle/>
                    <a:p>
                      <a:pPr indent="0" lvl="0" marL="0" marR="0" rtl="0" algn="l">
                        <a:lnSpc>
                          <a:spcPct val="100000"/>
                        </a:lnSpc>
                        <a:spcBef>
                          <a:spcPts val="0"/>
                        </a:spcBef>
                        <a:spcAft>
                          <a:spcPts val="0"/>
                        </a:spcAft>
                        <a:buClr>
                          <a:schemeClr val="dk1"/>
                        </a:buClr>
                        <a:buSzPts val="1200"/>
                        <a:buFont typeface="Times New Roman"/>
                        <a:buNone/>
                      </a:pPr>
                      <a:r>
                        <a:rPr b="0" lang="en-US" sz="1200" u="none" cap="none" strike="noStrike">
                          <a:solidFill>
                            <a:schemeClr val="dk1"/>
                          </a:solidFill>
                          <a:latin typeface="Times New Roman"/>
                          <a:ea typeface="Times New Roman"/>
                          <a:cs typeface="Times New Roman"/>
                          <a:sym typeface="Times New Roman"/>
                        </a:rPr>
                        <a:t>BOD</a:t>
                      </a:r>
                      <a:r>
                        <a:rPr b="0" baseline="-25000" lang="en-US" sz="1200" u="none" cap="none" strike="noStrike">
                          <a:solidFill>
                            <a:schemeClr val="dk1"/>
                          </a:solidFill>
                          <a:latin typeface="Times New Roman"/>
                          <a:ea typeface="Times New Roman"/>
                          <a:cs typeface="Times New Roman"/>
                          <a:sym typeface="Times New Roman"/>
                        </a:rPr>
                        <a:t>5</a:t>
                      </a:r>
                      <a:r>
                        <a:rPr b="0" lang="en-US" sz="1200" u="none" cap="none" strike="noStrike">
                          <a:solidFill>
                            <a:schemeClr val="dk1"/>
                          </a:solidFill>
                          <a:latin typeface="Times New Roman"/>
                          <a:ea typeface="Times New Roman"/>
                          <a:cs typeface="Times New Roman"/>
                          <a:sym typeface="Times New Roman"/>
                        </a:rPr>
                        <a:t> (mg/l) </a:t>
                      </a:r>
                      <a:endParaRPr b="0"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b="0" lang="en-US" sz="1200" u="none" cap="none" strike="noStrike">
                          <a:solidFill>
                            <a:schemeClr val="dk1"/>
                          </a:solidFill>
                          <a:latin typeface="Times New Roman"/>
                          <a:ea typeface="Times New Roman"/>
                          <a:cs typeface="Times New Roman"/>
                          <a:sym typeface="Times New Roman"/>
                        </a:rPr>
                        <a:t>25 </a:t>
                      </a:r>
                      <a:endParaRPr b="0"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b="0" lang="en-US" sz="1200" u="none" cap="none" strike="noStrike">
                          <a:solidFill>
                            <a:schemeClr val="dk1"/>
                          </a:solidFill>
                          <a:latin typeface="Times New Roman"/>
                          <a:ea typeface="Times New Roman"/>
                          <a:cs typeface="Times New Roman"/>
                          <a:sym typeface="Times New Roman"/>
                        </a:rPr>
                        <a:t>100 </a:t>
                      </a:r>
                      <a:endParaRPr b="0"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b="0" lang="en-US" sz="1200" u="none" cap="none" strike="noStrike">
                          <a:solidFill>
                            <a:schemeClr val="dk1"/>
                          </a:solidFill>
                          <a:latin typeface="Times New Roman"/>
                          <a:ea typeface="Times New Roman"/>
                          <a:cs typeface="Times New Roman"/>
                          <a:sym typeface="Times New Roman"/>
                        </a:rPr>
                        <a:t>100 </a:t>
                      </a:r>
                      <a:endParaRPr b="0"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r>
              <a:tr h="201075">
                <a:tc>
                  <a:txBody>
                    <a:bodyPr/>
                    <a:lstStyle/>
                    <a:p>
                      <a:pPr indent="0" lvl="0" marL="0" marR="0" rtl="0" algn="l">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COD (mg/l)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125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250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250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r>
              <a:tr h="201075">
                <a:tc>
                  <a:txBody>
                    <a:bodyPr/>
                    <a:lstStyle/>
                    <a:p>
                      <a:pPr indent="0" lvl="0" marL="0" marR="0" rtl="0" algn="l">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TSS (mg/l)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60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200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200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r>
              <a:tr h="201075">
                <a:tc>
                  <a:txBody>
                    <a:bodyPr/>
                    <a:lstStyle/>
                    <a:p>
                      <a:pPr indent="0" lvl="0" marL="0" marR="0" rtl="0" algn="l">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pH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6 – 9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6 – 9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6 – 9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r>
              <a:tr h="201075">
                <a:tc>
                  <a:txBody>
                    <a:bodyPr/>
                    <a:lstStyle/>
                    <a:p>
                      <a:pPr indent="0" lvl="0" marL="0" marR="0" rtl="0" algn="l">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Cl</a:t>
                      </a:r>
                      <a:r>
                        <a:rPr baseline="-25000" lang="en-US" sz="1200" u="none" cap="none" strike="noStrike">
                          <a:latin typeface="Times New Roman"/>
                          <a:ea typeface="Times New Roman"/>
                          <a:cs typeface="Times New Roman"/>
                          <a:sym typeface="Times New Roman"/>
                        </a:rPr>
                        <a:t>2</a:t>
                      </a:r>
                      <a:r>
                        <a:rPr lang="en-US" sz="1200" u="none" cap="none" strike="noStrike">
                          <a:latin typeface="Times New Roman"/>
                          <a:ea typeface="Times New Roman"/>
                          <a:cs typeface="Times New Roman"/>
                          <a:sym typeface="Times New Roman"/>
                        </a:rPr>
                        <a:t> residual (mg/l)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0.5 -2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0.5 -2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0.5 -2 </a:t>
                      </a:r>
                      <a:endParaRPr b="1" i="0" sz="12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r>
              <a:tr h="335125">
                <a:tc>
                  <a:txBody>
                    <a:bodyPr/>
                    <a:lstStyle/>
                    <a:p>
                      <a:pPr indent="0" lvl="0" marL="0" marR="0" rtl="0" algn="l">
                        <a:lnSpc>
                          <a:spcPct val="100000"/>
                        </a:lnSpc>
                        <a:spcBef>
                          <a:spcPts val="0"/>
                        </a:spcBef>
                        <a:spcAft>
                          <a:spcPts val="0"/>
                        </a:spcAft>
                        <a:buClr>
                          <a:srgbClr val="C00000"/>
                        </a:buClr>
                        <a:buSzPts val="1200"/>
                        <a:buFont typeface="Times New Roman"/>
                        <a:buNone/>
                      </a:pPr>
                      <a:r>
                        <a:rPr b="1" lang="en-US" sz="1200" u="none" cap="none" strike="noStrike">
                          <a:solidFill>
                            <a:srgbClr val="C00000"/>
                          </a:solidFill>
                          <a:latin typeface="Times New Roman"/>
                          <a:ea typeface="Times New Roman"/>
                          <a:cs typeface="Times New Roman"/>
                          <a:sym typeface="Times New Roman"/>
                        </a:rPr>
                        <a:t>F. Coliforms (in 100ml) </a:t>
                      </a:r>
                      <a:endParaRPr b="1" i="0" sz="12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C00000"/>
                        </a:buClr>
                        <a:buSzPts val="1200"/>
                        <a:buFont typeface="Times New Roman"/>
                        <a:buNone/>
                      </a:pPr>
                      <a:r>
                        <a:rPr b="1" lang="en-US" sz="1200" u="none" cap="none" strike="noStrike">
                          <a:solidFill>
                            <a:srgbClr val="C00000"/>
                          </a:solidFill>
                          <a:latin typeface="Times New Roman"/>
                          <a:ea typeface="Times New Roman"/>
                          <a:cs typeface="Times New Roman"/>
                          <a:sym typeface="Times New Roman"/>
                        </a:rPr>
                        <a:t>&lt;200 </a:t>
                      </a:r>
                      <a:endParaRPr b="1" i="0" sz="12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C00000"/>
                        </a:buClr>
                        <a:buSzPts val="1200"/>
                        <a:buFont typeface="Times New Roman"/>
                        <a:buNone/>
                      </a:pPr>
                      <a:r>
                        <a:rPr b="1" lang="en-US" sz="1200" u="none" cap="none" strike="noStrike">
                          <a:solidFill>
                            <a:srgbClr val="C00000"/>
                          </a:solidFill>
                          <a:latin typeface="Times New Roman"/>
                          <a:ea typeface="Times New Roman"/>
                          <a:cs typeface="Times New Roman"/>
                          <a:sym typeface="Times New Roman"/>
                        </a:rPr>
                        <a:t>&lt;1000 </a:t>
                      </a:r>
                      <a:endParaRPr b="1" i="0" sz="12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C00000"/>
                        </a:buClr>
                        <a:buSzPts val="1200"/>
                        <a:buFont typeface="Times New Roman"/>
                        <a:buNone/>
                      </a:pPr>
                      <a:r>
                        <a:rPr b="1" lang="en-US" sz="1200" u="none" cap="none" strike="noStrike">
                          <a:solidFill>
                            <a:srgbClr val="C00000"/>
                          </a:solidFill>
                          <a:latin typeface="Times New Roman"/>
                          <a:ea typeface="Times New Roman"/>
                          <a:cs typeface="Times New Roman"/>
                          <a:sym typeface="Times New Roman"/>
                        </a:rPr>
                        <a:t>None required </a:t>
                      </a:r>
                      <a:endParaRPr b="1" i="0" sz="12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r>
              <a:tr h="201075">
                <a:tc>
                  <a:txBody>
                    <a:bodyPr/>
                    <a:lstStyle/>
                    <a:p>
                      <a:pPr indent="0" lvl="0" marL="0" marR="0" rtl="0" algn="l">
                        <a:lnSpc>
                          <a:spcPct val="100000"/>
                        </a:lnSpc>
                        <a:spcBef>
                          <a:spcPts val="0"/>
                        </a:spcBef>
                        <a:spcAft>
                          <a:spcPts val="0"/>
                        </a:spcAft>
                        <a:buClr>
                          <a:srgbClr val="C00000"/>
                        </a:buClr>
                        <a:buSzPts val="1200"/>
                        <a:buFont typeface="Times New Roman"/>
                        <a:buNone/>
                      </a:pPr>
                      <a:r>
                        <a:rPr b="1" lang="en-US" sz="1200" u="none" cap="none" strike="noStrike">
                          <a:solidFill>
                            <a:srgbClr val="C00000"/>
                          </a:solidFill>
                          <a:latin typeface="Times New Roman"/>
                          <a:ea typeface="Times New Roman"/>
                          <a:cs typeface="Times New Roman"/>
                          <a:sym typeface="Times New Roman"/>
                        </a:rPr>
                        <a:t>Helminth ova (in 1 lit) </a:t>
                      </a:r>
                      <a:endParaRPr b="1" i="0" sz="12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C00000"/>
                        </a:buClr>
                        <a:buSzPts val="1200"/>
                        <a:buFont typeface="Times New Roman"/>
                        <a:buNone/>
                      </a:pPr>
                      <a:r>
                        <a:rPr b="1" lang="en-US" sz="1200" u="none" cap="none" strike="noStrike">
                          <a:solidFill>
                            <a:srgbClr val="C00000"/>
                          </a:solidFill>
                          <a:latin typeface="Times New Roman"/>
                          <a:ea typeface="Times New Roman"/>
                          <a:cs typeface="Times New Roman"/>
                          <a:sym typeface="Times New Roman"/>
                        </a:rPr>
                        <a:t>&lt;1 </a:t>
                      </a:r>
                      <a:endParaRPr b="1" i="0" sz="12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C00000"/>
                        </a:buClr>
                        <a:buSzPts val="1200"/>
                        <a:buFont typeface="Times New Roman"/>
                        <a:buNone/>
                      </a:pPr>
                      <a:r>
                        <a:rPr b="1" lang="en-US" sz="1200" u="none" cap="none" strike="noStrike">
                          <a:solidFill>
                            <a:srgbClr val="C00000"/>
                          </a:solidFill>
                          <a:latin typeface="Times New Roman"/>
                          <a:ea typeface="Times New Roman"/>
                          <a:cs typeface="Times New Roman"/>
                          <a:sym typeface="Times New Roman"/>
                        </a:rPr>
                        <a:t>&lt;1 </a:t>
                      </a:r>
                      <a:endParaRPr b="1" i="0" sz="12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C00000"/>
                        </a:buClr>
                        <a:buSzPts val="1200"/>
                        <a:buFont typeface="Times New Roman"/>
                        <a:buNone/>
                      </a:pPr>
                      <a:r>
                        <a:rPr b="1" lang="en-US" sz="1200" u="none" cap="none" strike="noStrike">
                          <a:solidFill>
                            <a:srgbClr val="C00000"/>
                          </a:solidFill>
                          <a:latin typeface="Times New Roman"/>
                          <a:ea typeface="Times New Roman"/>
                          <a:cs typeface="Times New Roman"/>
                          <a:sym typeface="Times New Roman"/>
                        </a:rPr>
                        <a:t>&lt;1 </a:t>
                      </a:r>
                      <a:endParaRPr b="1" i="0" sz="12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r>
            </a:tbl>
          </a:graphicData>
        </a:graphic>
      </p:graphicFrame>
      <p:sp>
        <p:nvSpPr>
          <p:cNvPr id="1079" name="Google Shape;1079;p54"/>
          <p:cNvSpPr txBox="1"/>
          <p:nvPr/>
        </p:nvSpPr>
        <p:spPr>
          <a:xfrm>
            <a:off x="493964" y="2420154"/>
            <a:ext cx="4152613" cy="1169551"/>
          </a:xfrm>
          <a:prstGeom prst="rect">
            <a:avLst/>
          </a:prstGeom>
          <a:solidFill>
            <a:srgbClr val="ACB8CA"/>
          </a:solidFill>
          <a:ln cap="flat" cmpd="sng" w="9525">
            <a:solidFill>
              <a:schemeClr val="accent3"/>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Vegetables eaten raw cannot be grown</a:t>
            </a:r>
            <a:endParaRPr/>
          </a:p>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Times New Roman"/>
              <a:ea typeface="Times New Roman"/>
              <a:cs typeface="Times New Roman"/>
              <a:sym typeface="Times New Roman"/>
            </a:endParaRPr>
          </a:p>
        </p:txBody>
      </p:sp>
      <p:sp>
        <p:nvSpPr>
          <p:cNvPr id="1080" name="Google Shape;1080;p54"/>
          <p:cNvSpPr txBox="1"/>
          <p:nvPr/>
        </p:nvSpPr>
        <p:spPr>
          <a:xfrm>
            <a:off x="9126245" y="3579227"/>
            <a:ext cx="3065755" cy="77070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C00000"/>
              </a:buClr>
              <a:buSzPts val="1000"/>
              <a:buFont typeface="Arial"/>
              <a:buNone/>
            </a:pPr>
            <a:r>
              <a:rPr b="0" i="1" lang="en-US" sz="1000" u="none" cap="none" strike="noStrike">
                <a:solidFill>
                  <a:srgbClr val="C00000"/>
                </a:solidFill>
                <a:latin typeface="Times New Roman"/>
                <a:ea typeface="Times New Roman"/>
                <a:cs typeface="Times New Roman"/>
                <a:sym typeface="Times New Roman"/>
              </a:rPr>
              <a:t>Vegetables eaten fresh: parsley, lettuce, radishes, onion (Abi Saab et al., 2022; Abi Saab et al., 2023)</a:t>
            </a:r>
            <a:endParaRPr/>
          </a:p>
          <a:p>
            <a:pPr indent="0" lvl="0" marL="0" marR="0" rtl="0" algn="ctr">
              <a:lnSpc>
                <a:spcPct val="90000"/>
              </a:lnSpc>
              <a:spcBef>
                <a:spcPts val="1000"/>
              </a:spcBef>
              <a:spcAft>
                <a:spcPts val="0"/>
              </a:spcAft>
              <a:buClr>
                <a:srgbClr val="C00000"/>
              </a:buClr>
              <a:buSzPts val="1000"/>
              <a:buFont typeface="Arial"/>
              <a:buNone/>
            </a:pPr>
            <a:r>
              <a:rPr b="0" i="1" lang="en-US" sz="1000" u="none" cap="none" strike="noStrike">
                <a:solidFill>
                  <a:srgbClr val="C00000"/>
                </a:solidFill>
                <a:latin typeface="Times New Roman"/>
                <a:ea typeface="Times New Roman"/>
                <a:cs typeface="Times New Roman"/>
                <a:sym typeface="Times New Roman"/>
              </a:rPr>
              <a:t>	</a:t>
            </a:r>
            <a:endParaRPr/>
          </a:p>
        </p:txBody>
      </p:sp>
      <p:pic>
        <p:nvPicPr>
          <p:cNvPr id="1081" name="Google Shape;1081;p54"/>
          <p:cNvPicPr preferRelativeResize="0"/>
          <p:nvPr/>
        </p:nvPicPr>
        <p:blipFill rotWithShape="1">
          <a:blip r:embed="rId3">
            <a:alphaModFix/>
          </a:blip>
          <a:srcRect b="0" l="0" r="0" t="0"/>
          <a:stretch/>
        </p:blipFill>
        <p:spPr>
          <a:xfrm>
            <a:off x="10304451" y="3920980"/>
            <a:ext cx="1118299" cy="1079737"/>
          </a:xfrm>
          <a:prstGeom prst="rect">
            <a:avLst/>
          </a:prstGeom>
          <a:noFill/>
          <a:ln>
            <a:noFill/>
          </a:ln>
        </p:spPr>
      </p:pic>
      <p:sp>
        <p:nvSpPr>
          <p:cNvPr id="1082" name="Google Shape;1082;p54"/>
          <p:cNvSpPr txBox="1"/>
          <p:nvPr/>
        </p:nvSpPr>
        <p:spPr>
          <a:xfrm>
            <a:off x="5644964" y="4089276"/>
            <a:ext cx="4206241" cy="57384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000"/>
              <a:buFont typeface="Arial"/>
              <a:buNone/>
            </a:pPr>
            <a:r>
              <a:rPr b="0" i="0" lang="en-US" sz="1000" u="none" cap="none" strike="noStrike">
                <a:solidFill>
                  <a:srgbClr val="000000"/>
                </a:solidFill>
                <a:latin typeface="Times New Roman"/>
                <a:ea typeface="Times New Roman"/>
                <a:cs typeface="Times New Roman"/>
                <a:sym typeface="Times New Roman"/>
              </a:rPr>
              <a:t>	</a:t>
            </a:r>
            <a:r>
              <a:rPr b="0" i="1" lang="en-US" sz="1000" u="none" cap="none" strike="noStrike">
                <a:solidFill>
                  <a:srgbClr val="000000"/>
                </a:solidFill>
                <a:latin typeface="Times New Roman"/>
                <a:ea typeface="Times New Roman"/>
                <a:cs typeface="Times New Roman"/>
                <a:sym typeface="Times New Roman"/>
              </a:rPr>
              <a:t>Table grapes (Abi Saab et al., 2020; Mcheik et al., 2017)</a:t>
            </a:r>
            <a:endParaRPr/>
          </a:p>
          <a:p>
            <a:pPr indent="0" lvl="0" marL="0" marR="0" rtl="0" algn="ctr">
              <a:lnSpc>
                <a:spcPct val="90000"/>
              </a:lnSpc>
              <a:spcBef>
                <a:spcPts val="1000"/>
              </a:spcBef>
              <a:spcAft>
                <a:spcPts val="0"/>
              </a:spcAft>
              <a:buClr>
                <a:srgbClr val="000000"/>
              </a:buClr>
              <a:buSzPts val="1000"/>
              <a:buFont typeface="Arial"/>
              <a:buNone/>
            </a:pPr>
            <a:r>
              <a:rPr b="0" i="1" lang="en-US" sz="1000" u="none" cap="none" strike="noStrike">
                <a:solidFill>
                  <a:srgbClr val="000000"/>
                </a:solidFill>
                <a:latin typeface="Times New Roman"/>
                <a:ea typeface="Times New Roman"/>
                <a:cs typeface="Times New Roman"/>
                <a:sym typeface="Times New Roman"/>
              </a:rPr>
              <a:t>	Eggplant (Abi Saab et al., 2021)</a:t>
            </a:r>
            <a:endParaRPr/>
          </a:p>
          <a:p>
            <a:pPr indent="0" lvl="0" marL="0" marR="0" rtl="0" algn="ctr">
              <a:lnSpc>
                <a:spcPct val="90000"/>
              </a:lnSpc>
              <a:spcBef>
                <a:spcPts val="1000"/>
              </a:spcBef>
              <a:spcAft>
                <a:spcPts val="0"/>
              </a:spcAft>
              <a:buClr>
                <a:srgbClr val="000000"/>
              </a:buClr>
              <a:buSzPts val="1000"/>
              <a:buFont typeface="Arial"/>
              <a:buNone/>
            </a:pPr>
            <a:r>
              <a:rPr b="0" i="1" lang="en-US" sz="1000" u="none" cap="none" strike="noStrike">
                <a:solidFill>
                  <a:srgbClr val="000000"/>
                </a:solidFill>
                <a:latin typeface="Times New Roman"/>
                <a:ea typeface="Times New Roman"/>
                <a:cs typeface="Times New Roman"/>
                <a:sym typeface="Times New Roman"/>
              </a:rPr>
              <a:t>	Spinach (Mcheik et al., 2018)</a:t>
            </a:r>
            <a:endParaRPr/>
          </a:p>
        </p:txBody>
      </p:sp>
      <p:grpSp>
        <p:nvGrpSpPr>
          <p:cNvPr id="1083" name="Google Shape;1083;p54"/>
          <p:cNvGrpSpPr/>
          <p:nvPr/>
        </p:nvGrpSpPr>
        <p:grpSpPr>
          <a:xfrm>
            <a:off x="4064000" y="1032699"/>
            <a:ext cx="8128000" cy="5093056"/>
            <a:chOff x="4064000" y="1006572"/>
            <a:chExt cx="8128000" cy="5093056"/>
          </a:xfrm>
        </p:grpSpPr>
        <p:sp>
          <p:nvSpPr>
            <p:cNvPr id="1084" name="Google Shape;1084;p54"/>
            <p:cNvSpPr/>
            <p:nvPr/>
          </p:nvSpPr>
          <p:spPr>
            <a:xfrm>
              <a:off x="4064000" y="1006572"/>
              <a:ext cx="8128000" cy="5079999"/>
            </a:xfrm>
            <a:custGeom>
              <a:rect b="b" l="l" r="r" t="t"/>
              <a:pathLst>
                <a:path extrusionOk="0" h="120000" w="12000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CCD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54"/>
            <p:cNvSpPr/>
            <p:nvPr/>
          </p:nvSpPr>
          <p:spPr>
            <a:xfrm>
              <a:off x="5096256" y="4525844"/>
              <a:ext cx="211328" cy="211328"/>
            </a:xfrm>
            <a:prstGeom prst="ellipse">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54"/>
            <p:cNvSpPr/>
            <p:nvPr/>
          </p:nvSpPr>
          <p:spPr>
            <a:xfrm>
              <a:off x="4528154" y="4500111"/>
              <a:ext cx="1893824" cy="1468120"/>
            </a:xfrm>
            <a:custGeom>
              <a:rect b="b" l="l" r="r" t="t"/>
              <a:pathLst>
                <a:path extrusionOk="0" h="1468120" w="1893824">
                  <a:moveTo>
                    <a:pt x="0" y="0"/>
                  </a:moveTo>
                  <a:lnTo>
                    <a:pt x="1893824" y="0"/>
                  </a:lnTo>
                  <a:lnTo>
                    <a:pt x="1893824" y="1468120"/>
                  </a:lnTo>
                  <a:lnTo>
                    <a:pt x="0" y="1468120"/>
                  </a:lnTo>
                  <a:lnTo>
                    <a:pt x="0" y="0"/>
                  </a:lnTo>
                  <a:close/>
                </a:path>
              </a:pathLst>
            </a:custGeom>
            <a:noFill/>
            <a:ln>
              <a:noFill/>
            </a:ln>
          </p:spPr>
          <p:txBody>
            <a:bodyPr anchorCtr="0" anchor="t" bIns="0" lIns="111975" spcFirstLastPara="1" rIns="0" wrap="square" tIns="0">
              <a:noAutofit/>
            </a:bodyPr>
            <a:lstStyle/>
            <a:p>
              <a:pPr indent="0" lvl="0" marL="0" marR="0" rtl="0" algn="ctr">
                <a:lnSpc>
                  <a:spcPct val="9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2011</a:t>
              </a:r>
              <a:endParaRPr/>
            </a:p>
            <a:p>
              <a:pPr indent="0" lvl="0" marL="0" marR="0" rtl="0" algn="ctr">
                <a:lnSpc>
                  <a:spcPct val="90000"/>
                </a:lnSpc>
                <a:spcBef>
                  <a:spcPts val="42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Proposition for wastewater reuse guidelines in Lebanon (FAO, 2011)</a:t>
              </a:r>
              <a:endParaRPr/>
            </a:p>
            <a:p>
              <a:pPr indent="0" lvl="0" marL="0" marR="0" rtl="0" algn="ctr">
                <a:lnSpc>
                  <a:spcPct val="90000"/>
                </a:lnSpc>
                <a:spcBef>
                  <a:spcPts val="420"/>
                </a:spcBef>
                <a:spcAft>
                  <a:spcPts val="0"/>
                </a:spcAft>
                <a:buClr>
                  <a:schemeClr val="dk1"/>
                </a:buClr>
                <a:buSzPts val="1200"/>
                <a:buFont typeface="Calibri"/>
                <a:buNone/>
              </a:pPr>
              <a:r>
                <a:t/>
              </a:r>
              <a:endParaRPr b="0" i="0" sz="1200" u="none" cap="none" strike="noStrike">
                <a:solidFill>
                  <a:srgbClr val="000000"/>
                </a:solidFill>
                <a:latin typeface="Times New Roman"/>
                <a:ea typeface="Times New Roman"/>
                <a:cs typeface="Times New Roman"/>
                <a:sym typeface="Times New Roman"/>
              </a:endParaRPr>
            </a:p>
          </p:txBody>
        </p:sp>
        <p:sp>
          <p:nvSpPr>
            <p:cNvPr id="1087" name="Google Shape;1087;p54"/>
            <p:cNvSpPr/>
            <p:nvPr/>
          </p:nvSpPr>
          <p:spPr>
            <a:xfrm>
              <a:off x="6961632" y="3145100"/>
              <a:ext cx="382016" cy="382016"/>
            </a:xfrm>
            <a:prstGeom prst="ellipse">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54"/>
            <p:cNvSpPr/>
            <p:nvPr/>
          </p:nvSpPr>
          <p:spPr>
            <a:xfrm>
              <a:off x="7152640" y="3336108"/>
              <a:ext cx="1950720" cy="2763519"/>
            </a:xfrm>
            <a:custGeom>
              <a:rect b="b" l="l" r="r" t="t"/>
              <a:pathLst>
                <a:path extrusionOk="0" h="2763519" w="1950720">
                  <a:moveTo>
                    <a:pt x="0" y="0"/>
                  </a:moveTo>
                  <a:lnTo>
                    <a:pt x="1950720" y="0"/>
                  </a:lnTo>
                  <a:lnTo>
                    <a:pt x="1950720" y="2763519"/>
                  </a:lnTo>
                  <a:lnTo>
                    <a:pt x="0" y="2763519"/>
                  </a:lnTo>
                  <a:lnTo>
                    <a:pt x="0" y="0"/>
                  </a:lnTo>
                  <a:close/>
                </a:path>
              </a:pathLst>
            </a:custGeom>
            <a:noFill/>
            <a:ln>
              <a:noFill/>
            </a:ln>
          </p:spPr>
          <p:txBody>
            <a:bodyPr anchorCtr="0" anchor="t" bIns="0" lIns="202400" spcFirstLastPara="1" rIns="0" wrap="square" tIns="0">
              <a:noAutofit/>
            </a:bodyPr>
            <a:lstStyle/>
            <a:p>
              <a:pPr indent="0" lvl="0" marL="0" marR="0" rtl="0" algn="l">
                <a:lnSpc>
                  <a:spcPct val="9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2017</a:t>
              </a:r>
              <a:endParaRPr/>
            </a:p>
            <a:p>
              <a:pPr indent="0" lvl="0" marL="0" marR="0" rtl="0" algn="l">
                <a:lnSpc>
                  <a:spcPct val="90000"/>
                </a:lnSpc>
                <a:spcBef>
                  <a:spcPts val="42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Limited studies in Lebanon on the agricultural use of treated water </a:t>
              </a:r>
              <a:endParaRPr/>
            </a:p>
            <a:p>
              <a:pPr indent="0" lvl="0" marL="0" marR="0" rtl="0" algn="l">
                <a:lnSpc>
                  <a:spcPct val="90000"/>
                </a:lnSpc>
                <a:spcBef>
                  <a:spcPts val="420"/>
                </a:spcBef>
                <a:spcAft>
                  <a:spcPts val="0"/>
                </a:spcAft>
                <a:buClr>
                  <a:schemeClr val="dk1"/>
                </a:buClr>
                <a:buSzPts val="1200"/>
                <a:buFont typeface="Calibri"/>
                <a:buNone/>
              </a:pPr>
              <a:r>
                <a:t/>
              </a:r>
              <a:endParaRPr b="0" i="0" sz="1200" u="none" cap="none" strike="noStrike">
                <a:solidFill>
                  <a:srgbClr val="000000"/>
                </a:solidFill>
                <a:latin typeface="Times New Roman"/>
                <a:ea typeface="Times New Roman"/>
                <a:cs typeface="Times New Roman"/>
                <a:sym typeface="Times New Roman"/>
              </a:endParaRPr>
            </a:p>
          </p:txBody>
        </p:sp>
        <p:sp>
          <p:nvSpPr>
            <p:cNvPr id="1089" name="Google Shape;1089;p54"/>
            <p:cNvSpPr/>
            <p:nvPr/>
          </p:nvSpPr>
          <p:spPr>
            <a:xfrm>
              <a:off x="9204960" y="2304868"/>
              <a:ext cx="528320" cy="528320"/>
            </a:xfrm>
            <a:prstGeom prst="ellipse">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54"/>
            <p:cNvSpPr/>
            <p:nvPr/>
          </p:nvSpPr>
          <p:spPr>
            <a:xfrm>
              <a:off x="9469120" y="2569028"/>
              <a:ext cx="1950720" cy="3530600"/>
            </a:xfrm>
            <a:custGeom>
              <a:rect b="b" l="l" r="r" t="t"/>
              <a:pathLst>
                <a:path extrusionOk="0" h="3530600" w="1950720">
                  <a:moveTo>
                    <a:pt x="0" y="0"/>
                  </a:moveTo>
                  <a:lnTo>
                    <a:pt x="1950720" y="0"/>
                  </a:lnTo>
                  <a:lnTo>
                    <a:pt x="1950720" y="3530600"/>
                  </a:lnTo>
                  <a:lnTo>
                    <a:pt x="0" y="3530600"/>
                  </a:lnTo>
                  <a:lnTo>
                    <a:pt x="0" y="0"/>
                  </a:lnTo>
                  <a:close/>
                </a:path>
              </a:pathLst>
            </a:custGeom>
            <a:noFill/>
            <a:ln>
              <a:noFill/>
            </a:ln>
          </p:spPr>
          <p:txBody>
            <a:bodyPr anchorCtr="0" anchor="t" bIns="0" lIns="279925" spcFirstLastPara="1" rIns="0" wrap="square" tIns="0">
              <a:noAutofit/>
            </a:bodyPr>
            <a:lstStyle/>
            <a:p>
              <a:pPr indent="0" lvl="0" marL="0" marR="0" rtl="0" algn="l">
                <a:lnSpc>
                  <a:spcPct val="9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2019</a:t>
              </a:r>
              <a:endParaRPr/>
            </a:p>
            <a:p>
              <a:pPr indent="0" lvl="0" marL="0" marR="0" rtl="0" algn="l">
                <a:lnSpc>
                  <a:spcPct val="90000"/>
                </a:lnSpc>
                <a:spcBef>
                  <a:spcPts val="42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Lebanese Standards Institution (LIBNOR) to issue national standards on wastewater reuse in agriculture</a:t>
              </a:r>
              <a:endParaRPr/>
            </a:p>
          </p:txBody>
        </p:sp>
      </p:grpSp>
      <p:pic>
        <p:nvPicPr>
          <p:cNvPr id="1091" name="Google Shape;1091;p54"/>
          <p:cNvPicPr preferRelativeResize="0"/>
          <p:nvPr/>
        </p:nvPicPr>
        <p:blipFill rotWithShape="1">
          <a:blip r:embed="rId4">
            <a:alphaModFix/>
          </a:blip>
          <a:srcRect b="0" l="0" r="0" t="0"/>
          <a:stretch/>
        </p:blipFill>
        <p:spPr>
          <a:xfrm>
            <a:off x="3205153" y="2755346"/>
            <a:ext cx="600031" cy="745736"/>
          </a:xfrm>
          <a:prstGeom prst="ellipse">
            <a:avLst/>
          </a:prstGeom>
          <a:noFill/>
          <a:ln>
            <a:noFill/>
          </a:ln>
        </p:spPr>
      </p:pic>
      <p:pic>
        <p:nvPicPr>
          <p:cNvPr id="1092" name="Google Shape;1092;p54"/>
          <p:cNvPicPr preferRelativeResize="0"/>
          <p:nvPr/>
        </p:nvPicPr>
        <p:blipFill rotWithShape="1">
          <a:blip r:embed="rId5">
            <a:alphaModFix/>
          </a:blip>
          <a:srcRect b="0" l="0" r="0" t="0"/>
          <a:stretch/>
        </p:blipFill>
        <p:spPr>
          <a:xfrm>
            <a:off x="1667347" y="2789986"/>
            <a:ext cx="1018445" cy="720315"/>
          </a:xfrm>
          <a:prstGeom prst="ellipse">
            <a:avLst/>
          </a:prstGeom>
          <a:noFill/>
          <a:ln>
            <a:noFill/>
          </a:ln>
        </p:spPr>
      </p:pic>
      <p:pic>
        <p:nvPicPr>
          <p:cNvPr id="1093" name="Google Shape;1093;p54"/>
          <p:cNvPicPr preferRelativeResize="0"/>
          <p:nvPr/>
        </p:nvPicPr>
        <p:blipFill rotWithShape="1">
          <a:blip r:embed="rId6">
            <a:alphaModFix/>
          </a:blip>
          <a:srcRect b="0" l="0" r="0" t="0"/>
          <a:stretch/>
        </p:blipFill>
        <p:spPr>
          <a:xfrm>
            <a:off x="1226818" y="2680970"/>
            <a:ext cx="611809" cy="911636"/>
          </a:xfrm>
          <a:prstGeom prst="ellipse">
            <a:avLst/>
          </a:prstGeom>
          <a:noFill/>
          <a:ln>
            <a:noFill/>
          </a:ln>
        </p:spPr>
      </p:pic>
      <p:pic>
        <p:nvPicPr>
          <p:cNvPr id="1094" name="Google Shape;1094;p54"/>
          <p:cNvPicPr preferRelativeResize="0"/>
          <p:nvPr/>
        </p:nvPicPr>
        <p:blipFill rotWithShape="1">
          <a:blip r:embed="rId7">
            <a:alphaModFix/>
          </a:blip>
          <a:srcRect b="0" l="0" r="0" t="0"/>
          <a:stretch/>
        </p:blipFill>
        <p:spPr>
          <a:xfrm>
            <a:off x="2387778" y="2845123"/>
            <a:ext cx="992776" cy="744582"/>
          </a:xfrm>
          <a:prstGeom prst="ellipse">
            <a:avLst/>
          </a:prstGeom>
          <a:noFill/>
          <a:ln>
            <a:noFill/>
          </a:ln>
        </p:spPr>
      </p:pic>
      <p:sp>
        <p:nvSpPr>
          <p:cNvPr id="1095" name="Google Shape;1095;p54"/>
          <p:cNvSpPr/>
          <p:nvPr/>
        </p:nvSpPr>
        <p:spPr>
          <a:xfrm>
            <a:off x="1092736" y="2515505"/>
            <a:ext cx="2971264" cy="1169551"/>
          </a:xfrm>
          <a:prstGeom prst="mathMultiply">
            <a:avLst>
              <a:gd fmla="val 23520" name="adj1"/>
            </a:avLst>
          </a:prstGeom>
          <a:solidFill>
            <a:schemeClr val="accent4"/>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96" name="Google Shape;1096;p54"/>
          <p:cNvSpPr txBox="1"/>
          <p:nvPr/>
        </p:nvSpPr>
        <p:spPr>
          <a:xfrm>
            <a:off x="510077" y="253615"/>
            <a:ext cx="11681923" cy="109550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Times New Roman"/>
              <a:buNone/>
            </a:pPr>
            <a:r>
              <a:rPr b="1" i="0" lang="en-US" sz="4400" u="none" cap="none" strike="noStrike">
                <a:solidFill>
                  <a:srgbClr val="000000"/>
                </a:solidFill>
                <a:latin typeface="Times New Roman"/>
                <a:ea typeface="Times New Roman"/>
                <a:cs typeface="Times New Roman"/>
                <a:sym typeface="Times New Roman"/>
              </a:rPr>
              <a:t>Water treatment and reuse in </a:t>
            </a:r>
            <a:r>
              <a:rPr b="1" i="0" lang="en-US" sz="4400" u="none" cap="none" strike="noStrike">
                <a:solidFill>
                  <a:srgbClr val="FF0000"/>
                </a:solidFill>
                <a:latin typeface="Times New Roman"/>
                <a:ea typeface="Times New Roman"/>
                <a:cs typeface="Times New Roman"/>
                <a:sym typeface="Times New Roman"/>
              </a:rPr>
              <a:t>Lebanon</a:t>
            </a:r>
            <a:r>
              <a:rPr b="1" i="0" lang="en-US" sz="4400" u="none" cap="none" strike="noStrike">
                <a:solidFill>
                  <a:srgbClr val="000000"/>
                </a:solidFill>
                <a:latin typeface="Times New Roman"/>
                <a:ea typeface="Times New Roman"/>
                <a:cs typeface="Times New Roman"/>
                <a:sym typeface="Times New Roman"/>
              </a:rPr>
              <a:t>?</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pic>
        <p:nvPicPr>
          <p:cNvPr id="1101" name="Google Shape;1101;p55"/>
          <p:cNvPicPr preferRelativeResize="0"/>
          <p:nvPr/>
        </p:nvPicPr>
        <p:blipFill rotWithShape="1">
          <a:blip r:embed="rId3">
            <a:alphaModFix/>
          </a:blip>
          <a:srcRect b="0" l="0" r="0" t="0"/>
          <a:stretch/>
        </p:blipFill>
        <p:spPr>
          <a:xfrm>
            <a:off x="6889722" y="4451469"/>
            <a:ext cx="4459721" cy="1656378"/>
          </a:xfrm>
          <a:prstGeom prst="rect">
            <a:avLst/>
          </a:prstGeom>
          <a:noFill/>
          <a:ln>
            <a:noFill/>
          </a:ln>
        </p:spPr>
      </p:pic>
      <p:sp>
        <p:nvSpPr>
          <p:cNvPr id="1102" name="Google Shape;1102;p55"/>
          <p:cNvSpPr/>
          <p:nvPr/>
        </p:nvSpPr>
        <p:spPr>
          <a:xfrm>
            <a:off x="6904653" y="3922000"/>
            <a:ext cx="4338735" cy="523220"/>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Sludge classes on the basis of the sludge content of heavy metal concentration (μg/g)</a:t>
            </a:r>
            <a:endParaRPr/>
          </a:p>
        </p:txBody>
      </p:sp>
      <p:sp>
        <p:nvSpPr>
          <p:cNvPr id="1103" name="Google Shape;1103;p55"/>
          <p:cNvSpPr/>
          <p:nvPr/>
        </p:nvSpPr>
        <p:spPr>
          <a:xfrm>
            <a:off x="56742" y="5410832"/>
            <a:ext cx="8355218" cy="913135"/>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778"/>
              <a:buFont typeface="Arial"/>
              <a:buChar char="•"/>
            </a:pPr>
            <a:r>
              <a:rPr b="0" i="0" lang="en-US" sz="1778" u="none" cap="none" strike="noStrike">
                <a:solidFill>
                  <a:srgbClr val="000000"/>
                </a:solidFill>
                <a:latin typeface="Arial"/>
                <a:ea typeface="Arial"/>
                <a:cs typeface="Arial"/>
                <a:sym typeface="Arial"/>
              </a:rPr>
              <a:t>Faecal coliform &lt;1,000 MPN per g ds (ds = dry solids) </a:t>
            </a:r>
            <a:endParaRPr/>
          </a:p>
          <a:p>
            <a:pPr indent="-285750" lvl="0" marL="285750" marR="0" rtl="0" algn="just">
              <a:lnSpc>
                <a:spcPct val="100000"/>
              </a:lnSpc>
              <a:spcBef>
                <a:spcPts val="0"/>
              </a:spcBef>
              <a:spcAft>
                <a:spcPts val="0"/>
              </a:spcAft>
              <a:buClr>
                <a:srgbClr val="000000"/>
              </a:buClr>
              <a:buSzPts val="1778"/>
              <a:buFont typeface="Arial"/>
              <a:buChar char="•"/>
            </a:pPr>
            <a:r>
              <a:rPr b="0" i="0" lang="en-US" sz="1778" u="none" cap="none" strike="noStrike">
                <a:solidFill>
                  <a:srgbClr val="000000"/>
                </a:solidFill>
                <a:latin typeface="Arial"/>
                <a:ea typeface="Arial"/>
                <a:cs typeface="Arial"/>
                <a:sym typeface="Arial"/>
              </a:rPr>
              <a:t>Salmonella &lt;3 MPN per 4 g ds</a:t>
            </a:r>
            <a:endParaRPr/>
          </a:p>
          <a:p>
            <a:pPr indent="-285750" lvl="0" marL="285750" marR="0" rtl="0" algn="just">
              <a:lnSpc>
                <a:spcPct val="100000"/>
              </a:lnSpc>
              <a:spcBef>
                <a:spcPts val="0"/>
              </a:spcBef>
              <a:spcAft>
                <a:spcPts val="0"/>
              </a:spcAft>
              <a:buClr>
                <a:srgbClr val="000000"/>
              </a:buClr>
              <a:buSzPts val="1778"/>
              <a:buFont typeface="Arial"/>
              <a:buChar char="•"/>
            </a:pPr>
            <a:r>
              <a:rPr b="0" i="0" lang="en-US" sz="1778" u="none" cap="none" strike="noStrike">
                <a:solidFill>
                  <a:srgbClr val="000000"/>
                </a:solidFill>
                <a:latin typeface="Arial"/>
                <a:ea typeface="Arial"/>
                <a:cs typeface="Arial"/>
                <a:sym typeface="Arial"/>
              </a:rPr>
              <a:t>Ascaris ova concentration &lt; 1 viable egg per 5 g of dry solid</a:t>
            </a:r>
            <a:endParaRPr/>
          </a:p>
        </p:txBody>
      </p:sp>
      <p:sp>
        <p:nvSpPr>
          <p:cNvPr id="1104" name="Google Shape;1104;p55"/>
          <p:cNvSpPr/>
          <p:nvPr/>
        </p:nvSpPr>
        <p:spPr>
          <a:xfrm>
            <a:off x="56742" y="1337420"/>
            <a:ext cx="6376860" cy="523220"/>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Guidelines for sludge use in agriculture (FAO, 2011)</a:t>
            </a:r>
            <a:endParaRPr/>
          </a:p>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Sludge use on the basis of its class</a:t>
            </a:r>
            <a:endParaRPr/>
          </a:p>
        </p:txBody>
      </p:sp>
      <p:pic>
        <p:nvPicPr>
          <p:cNvPr id="1105" name="Google Shape;1105;p55"/>
          <p:cNvPicPr preferRelativeResize="0"/>
          <p:nvPr/>
        </p:nvPicPr>
        <p:blipFill rotWithShape="1">
          <a:blip r:embed="rId4">
            <a:alphaModFix/>
          </a:blip>
          <a:srcRect b="0" l="0" r="0" t="0"/>
          <a:stretch/>
        </p:blipFill>
        <p:spPr>
          <a:xfrm>
            <a:off x="0" y="1860640"/>
            <a:ext cx="6456170" cy="3510942"/>
          </a:xfrm>
          <a:prstGeom prst="rect">
            <a:avLst/>
          </a:prstGeom>
          <a:noFill/>
          <a:ln>
            <a:noFill/>
          </a:ln>
        </p:spPr>
      </p:pic>
      <p:sp>
        <p:nvSpPr>
          <p:cNvPr id="1106" name="Google Shape;1106;p55"/>
          <p:cNvSpPr txBox="1"/>
          <p:nvPr/>
        </p:nvSpPr>
        <p:spPr>
          <a:xfrm>
            <a:off x="482082" y="294825"/>
            <a:ext cx="11681923" cy="109550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Times New Roman"/>
              <a:buNone/>
            </a:pPr>
            <a:r>
              <a:rPr b="1" i="0" lang="en-US" sz="4400" u="none" cap="none" strike="noStrike">
                <a:solidFill>
                  <a:srgbClr val="000000"/>
                </a:solidFill>
                <a:latin typeface="Times New Roman"/>
                <a:ea typeface="Times New Roman"/>
                <a:cs typeface="Times New Roman"/>
                <a:sym typeface="Times New Roman"/>
              </a:rPr>
              <a:t>Water treatment and reuse in </a:t>
            </a:r>
            <a:r>
              <a:rPr b="1" i="0" lang="en-US" sz="4400" u="none" cap="none" strike="noStrike">
                <a:solidFill>
                  <a:srgbClr val="FF0000"/>
                </a:solidFill>
                <a:latin typeface="Times New Roman"/>
                <a:ea typeface="Times New Roman"/>
                <a:cs typeface="Times New Roman"/>
                <a:sym typeface="Times New Roman"/>
              </a:rPr>
              <a:t>Lebanon</a:t>
            </a:r>
            <a:r>
              <a:rPr b="1" i="0" lang="en-US" sz="4400" u="none" cap="none" strike="noStrike">
                <a:solidFill>
                  <a:srgbClr val="000000"/>
                </a:solidFill>
                <a:latin typeface="Times New Roman"/>
                <a:ea typeface="Times New Roman"/>
                <a:cs typeface="Times New Roman"/>
                <a:sym typeface="Times New Roman"/>
              </a:rPr>
              <a:t>?</a:t>
            </a:r>
            <a:endParaRPr/>
          </a:p>
        </p:txBody>
      </p:sp>
      <p:pic>
        <p:nvPicPr>
          <p:cNvPr id="1107" name="Google Shape;1107;p55"/>
          <p:cNvPicPr preferRelativeResize="0"/>
          <p:nvPr/>
        </p:nvPicPr>
        <p:blipFill rotWithShape="1">
          <a:blip r:embed="rId5">
            <a:alphaModFix/>
          </a:blip>
          <a:srcRect b="23359" l="0" r="0" t="23814"/>
          <a:stretch/>
        </p:blipFill>
        <p:spPr>
          <a:xfrm>
            <a:off x="6727560" y="1265090"/>
            <a:ext cx="5142487" cy="219212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graphicFrame>
        <p:nvGraphicFramePr>
          <p:cNvPr id="1113" name="Google Shape;1113;p56"/>
          <p:cNvGraphicFramePr/>
          <p:nvPr/>
        </p:nvGraphicFramePr>
        <p:xfrm>
          <a:off x="332984" y="1187156"/>
          <a:ext cx="5722620" cy="3514724"/>
        </p:xfrm>
        <a:graphic>
          <a:graphicData uri="http://schemas.openxmlformats.org/drawingml/2006/chart">
            <c:chart r:id="rId3"/>
          </a:graphicData>
        </a:graphic>
      </p:graphicFrame>
      <p:sp>
        <p:nvSpPr>
          <p:cNvPr id="1114" name="Google Shape;1114;p56"/>
          <p:cNvSpPr txBox="1"/>
          <p:nvPr/>
        </p:nvSpPr>
        <p:spPr>
          <a:xfrm>
            <a:off x="153566" y="6313483"/>
            <a:ext cx="11884867" cy="40011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000"/>
              <a:buFont typeface="Calibri"/>
              <a:buNone/>
            </a:pPr>
            <a:r>
              <a:rPr b="0" i="1" lang="en-US" sz="1000" u="none" cap="none" strike="noStrike">
                <a:solidFill>
                  <a:srgbClr val="000000"/>
                </a:solidFill>
                <a:latin typeface="Calibri"/>
                <a:ea typeface="Calibri"/>
                <a:cs typeface="Calibri"/>
                <a:sym typeface="Calibri"/>
              </a:rPr>
              <a:t>Source: Naga Manohar Velpuri, Javier Mateo-Sagasta, Mohamed O.M. Orabi, Spatially Explicit Wastewater Generation and Tracking (SEWAGE-TRACK) in the Middle East and North Africa region, Science of The Total Environment, Volume 875, 2023, 162421, ISSN 0048-9697, </a:t>
            </a:r>
            <a:r>
              <a:rPr b="0" i="1" lang="en-US" sz="1000" u="sng" cap="none" strike="noStrike">
                <a:solidFill>
                  <a:srgbClr val="000000"/>
                </a:solidFill>
                <a:latin typeface="Calibri"/>
                <a:ea typeface="Calibri"/>
                <a:cs typeface="Calibri"/>
                <a:sym typeface="Calibri"/>
                <a:hlinkClick r:id="rId4">
                  <a:extLst>
                    <a:ext uri="{A12FA001-AC4F-418D-AE19-62706E023703}">
                      <ahyp:hlinkClr val="tx"/>
                    </a:ext>
                  </a:extLst>
                </a:hlinkClick>
              </a:rPr>
              <a:t>https://doi.org/10.1016/j.scitotenv.2023.162421</a:t>
            </a:r>
            <a:r>
              <a:rPr b="0" i="1" lang="en-US" sz="1000" u="none" cap="none" strike="noStrike">
                <a:solidFill>
                  <a:srgbClr val="000000"/>
                </a:solidFill>
                <a:latin typeface="Calibri"/>
                <a:ea typeface="Calibri"/>
                <a:cs typeface="Calibri"/>
                <a:sym typeface="Calibri"/>
              </a:rPr>
              <a:t>. </a:t>
            </a:r>
            <a:endParaRPr/>
          </a:p>
        </p:txBody>
      </p:sp>
      <p:sp>
        <p:nvSpPr>
          <p:cNvPr id="1115" name="Google Shape;1115;p56"/>
          <p:cNvSpPr/>
          <p:nvPr/>
        </p:nvSpPr>
        <p:spPr>
          <a:xfrm>
            <a:off x="6095999" y="4701880"/>
            <a:ext cx="4440984" cy="1381205"/>
          </a:xfrm>
          <a:prstGeom prst="wedgeEllipseCallout">
            <a:avLst>
              <a:gd fmla="val -119649" name="adj1"/>
              <a:gd fmla="val -139739" name="adj2"/>
            </a:avLst>
          </a:prstGeom>
          <a:gradFill>
            <a:gsLst>
              <a:gs pos="0">
                <a:srgbClr val="B0CAE9"/>
              </a:gs>
              <a:gs pos="50000">
                <a:srgbClr val="A1C1E4"/>
              </a:gs>
              <a:gs pos="100000">
                <a:srgbClr val="90B8E4"/>
              </a:gs>
            </a:gsLst>
            <a:lin ang="5400000" scaled="0"/>
          </a:gradFill>
          <a:ln cap="flat" cmpd="sng" w="9525">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Times New Roman"/>
              <a:buNone/>
            </a:pPr>
            <a:r>
              <a:rPr b="0" i="0" lang="en-US" sz="1400" u="none" cap="none" strike="noStrike">
                <a:solidFill>
                  <a:srgbClr val="000000"/>
                </a:solidFill>
                <a:latin typeface="Times New Roman"/>
                <a:ea typeface="Times New Roman"/>
                <a:cs typeface="Times New Roman"/>
                <a:sym typeface="Times New Roman"/>
              </a:rPr>
              <a:t>Policy interventions and infrastructure development tailored for reuse is vital.</a:t>
            </a:r>
            <a:endParaRPr/>
          </a:p>
        </p:txBody>
      </p:sp>
      <p:sp>
        <p:nvSpPr>
          <p:cNvPr id="1116" name="Google Shape;1116;p56"/>
          <p:cNvSpPr/>
          <p:nvPr/>
        </p:nvSpPr>
        <p:spPr>
          <a:xfrm rot="10800000">
            <a:off x="2771192" y="2967233"/>
            <a:ext cx="205273" cy="1015663"/>
          </a:xfrm>
          <a:prstGeom prst="leftBrace">
            <a:avLst>
              <a:gd fmla="val 8333"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17" name="Google Shape;1117;p56"/>
          <p:cNvSpPr/>
          <p:nvPr/>
        </p:nvSpPr>
        <p:spPr>
          <a:xfrm>
            <a:off x="6932646" y="2960725"/>
            <a:ext cx="4926370" cy="1381205"/>
          </a:xfrm>
          <a:prstGeom prst="wedgeEllipseCallout">
            <a:avLst>
              <a:gd fmla="val -82659" name="adj1"/>
              <a:gd fmla="val -94478" name="adj2"/>
            </a:avLst>
          </a:prstGeom>
          <a:gradFill>
            <a:gsLst>
              <a:gs pos="0">
                <a:srgbClr val="D1D1D1"/>
              </a:gs>
              <a:gs pos="50000">
                <a:srgbClr val="C7C7C7"/>
              </a:gs>
              <a:gs pos="100000">
                <a:srgbClr val="C0C0C0"/>
              </a:gs>
            </a:gsLst>
            <a:lin ang="5400000" scaled="0"/>
          </a:gradFill>
          <a:ln cap="flat" cmpd="sng" w="9525">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Times New Roman"/>
              <a:buNone/>
            </a:pPr>
            <a:r>
              <a:rPr b="0" i="0" lang="en-US" sz="1400" u="none" cap="none" strike="noStrike">
                <a:solidFill>
                  <a:srgbClr val="000000"/>
                </a:solidFill>
                <a:latin typeface="Times New Roman"/>
                <a:ea typeface="Times New Roman"/>
                <a:cs typeface="Times New Roman"/>
                <a:sym typeface="Times New Roman"/>
              </a:rPr>
              <a:t>if unproductive wastewater is managed efficiently</a:t>
            </a:r>
            <a:endParaRPr/>
          </a:p>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400"/>
              <a:buFont typeface="Times New Roman"/>
              <a:buNone/>
            </a:pPr>
            <a:r>
              <a:rPr b="0" i="0" lang="en-US" sz="1400" u="none" cap="none" strike="noStrike">
                <a:solidFill>
                  <a:srgbClr val="000000"/>
                </a:solidFill>
                <a:latin typeface="Times New Roman"/>
                <a:ea typeface="Times New Roman"/>
                <a:cs typeface="Times New Roman"/>
                <a:sym typeface="Times New Roman"/>
              </a:rPr>
              <a:t> &gt;25%  increase agriculture water </a:t>
            </a:r>
            <a:endParaRPr/>
          </a:p>
          <a:p>
            <a:pPr indent="0" lvl="0" marL="0" marR="0" rtl="0" algn="ctr">
              <a:lnSpc>
                <a:spcPct val="100000"/>
              </a:lnSpc>
              <a:spcBef>
                <a:spcPts val="0"/>
              </a:spcBef>
              <a:spcAft>
                <a:spcPts val="0"/>
              </a:spcAft>
              <a:buClr>
                <a:srgbClr val="000000"/>
              </a:buClr>
              <a:buSzPts val="1400"/>
              <a:buFont typeface="Times New Roman"/>
              <a:buNone/>
            </a:pPr>
            <a:r>
              <a:rPr b="0" i="0" lang="en-US" sz="1400" u="none" cap="none" strike="noStrike">
                <a:solidFill>
                  <a:srgbClr val="000000"/>
                </a:solidFill>
                <a:latin typeface="Times New Roman"/>
                <a:ea typeface="Times New Roman"/>
                <a:cs typeface="Times New Roman"/>
                <a:sym typeface="Times New Roman"/>
              </a:rPr>
              <a:t>&gt; 20% reduction of groundwater abstractions</a:t>
            </a:r>
            <a:endParaRPr/>
          </a:p>
        </p:txBody>
      </p:sp>
      <p:sp>
        <p:nvSpPr>
          <p:cNvPr id="1118" name="Google Shape;1118;p56"/>
          <p:cNvSpPr txBox="1"/>
          <p:nvPr/>
        </p:nvSpPr>
        <p:spPr>
          <a:xfrm>
            <a:off x="510077" y="253615"/>
            <a:ext cx="11681923" cy="109550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Times New Roman"/>
              <a:buNone/>
            </a:pPr>
            <a:r>
              <a:rPr b="1" i="0" lang="en-US" sz="4400" u="none" cap="none" strike="noStrike">
                <a:solidFill>
                  <a:srgbClr val="000000"/>
                </a:solidFill>
                <a:latin typeface="Times New Roman"/>
                <a:ea typeface="Times New Roman"/>
                <a:cs typeface="Times New Roman"/>
                <a:sym typeface="Times New Roman"/>
              </a:rPr>
              <a:t>Water treatment and reuse in </a:t>
            </a:r>
            <a:r>
              <a:rPr b="1" i="0" lang="en-US" sz="4400" u="none" cap="none" strike="noStrike">
                <a:solidFill>
                  <a:srgbClr val="FF0000"/>
                </a:solidFill>
                <a:latin typeface="Times New Roman"/>
                <a:ea typeface="Times New Roman"/>
                <a:cs typeface="Times New Roman"/>
                <a:sym typeface="Times New Roman"/>
              </a:rPr>
              <a:t>Lebanon</a:t>
            </a:r>
            <a:r>
              <a:rPr b="1" i="0" lang="en-US" sz="4400" u="none" cap="none" strike="noStrike">
                <a:solidFill>
                  <a:srgbClr val="000000"/>
                </a:solidFill>
                <a:latin typeface="Times New Roman"/>
                <a:ea typeface="Times New Roman"/>
                <a:cs typeface="Times New Roman"/>
                <a:sym typeface="Times New Roman"/>
              </a:rPr>
              <a:t>?</a:t>
            </a:r>
            <a:endParaRPr/>
          </a:p>
        </p:txBody>
      </p:sp>
      <p:sp>
        <p:nvSpPr>
          <p:cNvPr id="1119" name="Google Shape;1119;p56"/>
          <p:cNvSpPr txBox="1"/>
          <p:nvPr/>
        </p:nvSpPr>
        <p:spPr>
          <a:xfrm>
            <a:off x="6476904" y="1349122"/>
            <a:ext cx="3953070"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4400"/>
              <a:buFont typeface="Times New Roman"/>
              <a:buNone/>
            </a:pPr>
            <a:r>
              <a:rPr b="1" i="1" lang="en-US" sz="4400" u="none" cap="none" strike="noStrike">
                <a:solidFill>
                  <a:srgbClr val="0070C0"/>
                </a:solidFill>
                <a:latin typeface="Times New Roman"/>
                <a:ea typeface="Times New Roman"/>
                <a:cs typeface="Times New Roman"/>
                <a:sym typeface="Times New Roman"/>
              </a:rPr>
              <a:t>Opportunities?</a:t>
            </a:r>
            <a:endParaRPr/>
          </a:p>
        </p:txBody>
      </p:sp>
      <p:sp>
        <p:nvSpPr>
          <p:cNvPr id="1120" name="Google Shape;1120;p56"/>
          <p:cNvSpPr txBox="1"/>
          <p:nvPr/>
        </p:nvSpPr>
        <p:spPr>
          <a:xfrm>
            <a:off x="153566" y="5436754"/>
            <a:ext cx="609755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Objective: To Maximize the protection of human health and the beneficial use of human waste</a:t>
            </a:r>
            <a:endParaRPr/>
          </a:p>
        </p:txBody>
      </p:sp>
      <p:sp>
        <p:nvSpPr>
          <p:cNvPr id="1121" name="Google Shape;1121;p56"/>
          <p:cNvSpPr txBox="1"/>
          <p:nvPr/>
        </p:nvSpPr>
        <p:spPr>
          <a:xfrm>
            <a:off x="10429974" y="1366373"/>
            <a:ext cx="1762026"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600"/>
              <a:buFont typeface="Times New Roman"/>
              <a:buNone/>
            </a:pPr>
            <a:r>
              <a:rPr b="1" i="0" lang="en-US" sz="1600" u="none" cap="none" strike="noStrike">
                <a:solidFill>
                  <a:srgbClr val="FF0000"/>
                </a:solidFill>
                <a:latin typeface="Times New Roman"/>
                <a:ea typeface="Times New Roman"/>
                <a:cs typeface="Times New Roman"/>
                <a:sym typeface="Times New Roman"/>
              </a:rPr>
              <a:t>Risks</a:t>
            </a:r>
            <a:endParaRPr/>
          </a:p>
          <a:p>
            <a:pPr indent="0" lvl="0" marL="0" marR="0" rtl="0" algn="l">
              <a:lnSpc>
                <a:spcPct val="100000"/>
              </a:lnSpc>
              <a:spcBef>
                <a:spcPts val="0"/>
              </a:spcBef>
              <a:spcAft>
                <a:spcPts val="0"/>
              </a:spcAft>
              <a:buClr>
                <a:srgbClr val="FF0000"/>
              </a:buClr>
              <a:buSzPts val="1600"/>
              <a:buFont typeface="Times New Roman"/>
              <a:buNone/>
            </a:pPr>
            <a:r>
              <a:rPr b="1" i="0" lang="en-US" sz="1600" u="none" cap="none" strike="noStrike">
                <a:solidFill>
                  <a:srgbClr val="FF0000"/>
                </a:solidFill>
                <a:latin typeface="Times New Roman"/>
                <a:ea typeface="Times New Roman"/>
                <a:cs typeface="Times New Roman"/>
                <a:sym typeface="Times New Roman"/>
              </a:rPr>
              <a:t>Managing risks</a:t>
            </a:r>
            <a:endParaRPr/>
          </a:p>
          <a:p>
            <a:pPr indent="0" lvl="0" marL="0" marR="0" rtl="0" algn="l">
              <a:lnSpc>
                <a:spcPct val="100000"/>
              </a:lnSpc>
              <a:spcBef>
                <a:spcPts val="0"/>
              </a:spcBef>
              <a:spcAft>
                <a:spcPts val="0"/>
              </a:spcAft>
              <a:buClr>
                <a:srgbClr val="FF0000"/>
              </a:buClr>
              <a:buSzPts val="1600"/>
              <a:buFont typeface="Times New Roman"/>
              <a:buNone/>
            </a:pPr>
            <a:r>
              <a:rPr b="1" i="0" lang="en-US" sz="1600" u="none" cap="none" strike="noStrike">
                <a:solidFill>
                  <a:srgbClr val="FF0000"/>
                </a:solidFill>
                <a:latin typeface="Times New Roman"/>
                <a:ea typeface="Times New Roman"/>
                <a:cs typeface="Times New Roman"/>
                <a:sym typeface="Times New Roman"/>
              </a:rPr>
              <a:t>Trials to generate local evidence</a:t>
            </a:r>
            <a:endParaRPr/>
          </a:p>
        </p:txBody>
      </p:sp>
      <p:cxnSp>
        <p:nvCxnSpPr>
          <p:cNvPr id="1122" name="Google Shape;1122;p56"/>
          <p:cNvCxnSpPr/>
          <p:nvPr/>
        </p:nvCxnSpPr>
        <p:spPr>
          <a:xfrm>
            <a:off x="9927771" y="1796289"/>
            <a:ext cx="502203" cy="0"/>
          </a:xfrm>
          <a:prstGeom prst="straightConnector1">
            <a:avLst/>
          </a:prstGeom>
          <a:noFill/>
          <a:ln cap="flat" cmpd="sng" w="57150">
            <a:solidFill>
              <a:srgbClr val="FF0000"/>
            </a:solidFill>
            <a:prstDash val="solid"/>
            <a:miter lim="800000"/>
            <a:headEnd len="sm" w="sm" type="none"/>
            <a:tailEnd len="med" w="med" type="triangl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grpSp>
        <p:nvGrpSpPr>
          <p:cNvPr id="1128" name="Google Shape;1128;p57"/>
          <p:cNvGrpSpPr/>
          <p:nvPr/>
        </p:nvGrpSpPr>
        <p:grpSpPr>
          <a:xfrm>
            <a:off x="2176655" y="5262376"/>
            <a:ext cx="1430691" cy="1484133"/>
            <a:chOff x="2615860" y="3696964"/>
            <a:chExt cx="1430691" cy="1484133"/>
          </a:xfrm>
        </p:grpSpPr>
        <p:pic>
          <p:nvPicPr>
            <p:cNvPr descr="http://bernhan.files.wordpress.com/2009/01/t-batteries.jpg" id="1129" name="Google Shape;1129;p57"/>
            <p:cNvPicPr preferRelativeResize="0"/>
            <p:nvPr/>
          </p:nvPicPr>
          <p:blipFill rotWithShape="1">
            <a:blip r:embed="rId3">
              <a:alphaModFix/>
            </a:blip>
            <a:srcRect b="0" l="0" r="0" t="0"/>
            <a:stretch/>
          </p:blipFill>
          <p:spPr>
            <a:xfrm>
              <a:off x="2615860" y="3696964"/>
              <a:ext cx="1430691" cy="1287418"/>
            </a:xfrm>
            <a:prstGeom prst="rect">
              <a:avLst/>
            </a:prstGeom>
            <a:noFill/>
            <a:ln>
              <a:noFill/>
            </a:ln>
          </p:spPr>
        </p:pic>
        <p:sp>
          <p:nvSpPr>
            <p:cNvPr id="1130" name="Google Shape;1130;p57"/>
            <p:cNvSpPr/>
            <p:nvPr/>
          </p:nvSpPr>
          <p:spPr>
            <a:xfrm>
              <a:off x="2751559" y="4811765"/>
              <a:ext cx="115929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Times New Roman"/>
                <a:buNone/>
              </a:pPr>
              <a:r>
                <a:rPr b="0" i="0" lang="en-US" sz="1800" u="none" cap="none" strike="noStrike">
                  <a:solidFill>
                    <a:srgbClr val="000000"/>
                  </a:solidFill>
                  <a:latin typeface="Times New Roman"/>
                  <a:ea typeface="Times New Roman"/>
                  <a:cs typeface="Times New Roman"/>
                  <a:sym typeface="Times New Roman"/>
                </a:rPr>
                <a:t>Chemicals</a:t>
              </a:r>
              <a:endParaRPr/>
            </a:p>
          </p:txBody>
        </p:sp>
      </p:grpSp>
      <p:sp>
        <p:nvSpPr>
          <p:cNvPr id="1131" name="Google Shape;1131;p57"/>
          <p:cNvSpPr/>
          <p:nvPr/>
        </p:nvSpPr>
        <p:spPr>
          <a:xfrm>
            <a:off x="118950" y="258448"/>
            <a:ext cx="10625249"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Times New Roman"/>
              <a:buNone/>
            </a:pPr>
            <a:r>
              <a:rPr b="1" i="0" lang="en-US" sz="4400" u="none" cap="none" strike="noStrike">
                <a:solidFill>
                  <a:srgbClr val="000000"/>
                </a:solidFill>
                <a:latin typeface="Times New Roman"/>
                <a:ea typeface="Times New Roman"/>
                <a:cs typeface="Times New Roman"/>
                <a:sym typeface="Times New Roman"/>
              </a:rPr>
              <a:t>Risks</a:t>
            </a:r>
            <a:endParaRPr b="1" i="0" sz="4400" u="none" cap="none" strike="noStrike">
              <a:solidFill>
                <a:srgbClr val="000000"/>
              </a:solidFill>
              <a:latin typeface="Times New Roman"/>
              <a:ea typeface="Times New Roman"/>
              <a:cs typeface="Times New Roman"/>
              <a:sym typeface="Times New Roman"/>
            </a:endParaRPr>
          </a:p>
        </p:txBody>
      </p:sp>
      <p:grpSp>
        <p:nvGrpSpPr>
          <p:cNvPr id="1132" name="Google Shape;1132;p57"/>
          <p:cNvGrpSpPr/>
          <p:nvPr/>
        </p:nvGrpSpPr>
        <p:grpSpPr>
          <a:xfrm>
            <a:off x="0" y="1180383"/>
            <a:ext cx="3733798" cy="3156419"/>
            <a:chOff x="0" y="-4609"/>
            <a:chExt cx="3733798" cy="3156419"/>
          </a:xfrm>
        </p:grpSpPr>
        <p:sp>
          <p:nvSpPr>
            <p:cNvPr id="1133" name="Google Shape;1133;p57"/>
            <p:cNvSpPr/>
            <p:nvPr/>
          </p:nvSpPr>
          <p:spPr>
            <a:xfrm>
              <a:off x="118950" y="-4609"/>
              <a:ext cx="3506523" cy="369332"/>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382588" lvl="1" marL="419100" marR="0" rtl="0" algn="ctr">
                <a:lnSpc>
                  <a:spcPct val="90000"/>
                </a:lnSpc>
                <a:spcBef>
                  <a:spcPts val="0"/>
                </a:spcBef>
                <a:spcAft>
                  <a:spcPts val="0"/>
                </a:spcAft>
                <a:buClr>
                  <a:srgbClr val="FF9900"/>
                </a:buClr>
                <a:buSzPts val="3000"/>
                <a:buFont typeface="Times New Roman"/>
                <a:buNone/>
              </a:pPr>
              <a:r>
                <a:rPr b="1" i="0" lang="en-US" sz="2000" u="none" cap="none" strike="noStrike">
                  <a:solidFill>
                    <a:srgbClr val="000000"/>
                  </a:solidFill>
                  <a:latin typeface="Times New Roman"/>
                  <a:ea typeface="Times New Roman"/>
                  <a:cs typeface="Times New Roman"/>
                  <a:sym typeface="Times New Roman"/>
                </a:rPr>
                <a:t>Hazards in wastewater</a:t>
              </a:r>
              <a:endParaRPr/>
            </a:p>
          </p:txBody>
        </p:sp>
        <p:pic>
          <p:nvPicPr>
            <p:cNvPr id="1134" name="Google Shape;1134;p57"/>
            <p:cNvPicPr preferRelativeResize="0"/>
            <p:nvPr/>
          </p:nvPicPr>
          <p:blipFill rotWithShape="1">
            <a:blip r:embed="rId4">
              <a:alphaModFix/>
            </a:blip>
            <a:srcRect b="0" l="0" r="0" t="0"/>
            <a:stretch/>
          </p:blipFill>
          <p:spPr>
            <a:xfrm>
              <a:off x="0" y="351461"/>
              <a:ext cx="3733798" cy="2800349"/>
            </a:xfrm>
            <a:prstGeom prst="rect">
              <a:avLst/>
            </a:prstGeom>
            <a:noFill/>
            <a:ln>
              <a:noFill/>
            </a:ln>
          </p:spPr>
        </p:pic>
      </p:grpSp>
      <p:grpSp>
        <p:nvGrpSpPr>
          <p:cNvPr id="1135" name="Google Shape;1135;p57"/>
          <p:cNvGrpSpPr/>
          <p:nvPr/>
        </p:nvGrpSpPr>
        <p:grpSpPr>
          <a:xfrm>
            <a:off x="66673" y="5262376"/>
            <a:ext cx="1685926" cy="1446432"/>
            <a:chOff x="66673" y="3637736"/>
            <a:chExt cx="1685926" cy="1446432"/>
          </a:xfrm>
        </p:grpSpPr>
        <p:sp>
          <p:nvSpPr>
            <p:cNvPr id="1136" name="Google Shape;1136;p57"/>
            <p:cNvSpPr/>
            <p:nvPr/>
          </p:nvSpPr>
          <p:spPr>
            <a:xfrm>
              <a:off x="342814" y="4714836"/>
              <a:ext cx="113364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Times New Roman"/>
                <a:buNone/>
              </a:pPr>
              <a:r>
                <a:rPr b="0" i="0" lang="en-US" sz="1800" u="none" cap="none" strike="noStrike">
                  <a:solidFill>
                    <a:srgbClr val="000000"/>
                  </a:solidFill>
                  <a:latin typeface="Times New Roman"/>
                  <a:ea typeface="Times New Roman"/>
                  <a:cs typeface="Times New Roman"/>
                  <a:sym typeface="Times New Roman"/>
                </a:rPr>
                <a:t>Pathogens</a:t>
              </a:r>
              <a:endParaRPr/>
            </a:p>
          </p:txBody>
        </p:sp>
        <p:pic>
          <p:nvPicPr>
            <p:cNvPr id="1137" name="Google Shape;1137;p57"/>
            <p:cNvPicPr preferRelativeResize="0"/>
            <p:nvPr/>
          </p:nvPicPr>
          <p:blipFill rotWithShape="1">
            <a:blip r:embed="rId5">
              <a:alphaModFix/>
            </a:blip>
            <a:srcRect b="0" l="0" r="0" t="0"/>
            <a:stretch/>
          </p:blipFill>
          <p:spPr>
            <a:xfrm>
              <a:off x="66673" y="3637736"/>
              <a:ext cx="1685926" cy="1123951"/>
            </a:xfrm>
            <a:prstGeom prst="rect">
              <a:avLst/>
            </a:prstGeom>
            <a:noFill/>
            <a:ln>
              <a:noFill/>
            </a:ln>
          </p:spPr>
        </p:pic>
      </p:grpSp>
      <p:cxnSp>
        <p:nvCxnSpPr>
          <p:cNvPr id="1138" name="Google Shape;1138;p57"/>
          <p:cNvCxnSpPr>
            <a:stCxn id="1134" idx="2"/>
          </p:cNvCxnSpPr>
          <p:nvPr/>
        </p:nvCxnSpPr>
        <p:spPr>
          <a:xfrm flipH="1">
            <a:off x="830399" y="4336802"/>
            <a:ext cx="1036500" cy="886500"/>
          </a:xfrm>
          <a:prstGeom prst="straightConnector1">
            <a:avLst/>
          </a:prstGeom>
          <a:noFill/>
          <a:ln cap="flat" cmpd="sng" w="19050">
            <a:solidFill>
              <a:schemeClr val="accent4"/>
            </a:solidFill>
            <a:prstDash val="solid"/>
            <a:miter lim="800000"/>
            <a:headEnd len="sm" w="sm" type="none"/>
            <a:tailEnd len="med" w="med" type="triangle"/>
          </a:ln>
        </p:spPr>
      </p:cxnSp>
      <p:cxnSp>
        <p:nvCxnSpPr>
          <p:cNvPr id="1139" name="Google Shape;1139;p57"/>
          <p:cNvCxnSpPr>
            <a:stCxn id="1134" idx="2"/>
            <a:endCxn id="1129" idx="0"/>
          </p:cNvCxnSpPr>
          <p:nvPr/>
        </p:nvCxnSpPr>
        <p:spPr>
          <a:xfrm>
            <a:off x="1866899" y="4336802"/>
            <a:ext cx="1025100" cy="925500"/>
          </a:xfrm>
          <a:prstGeom prst="straightConnector1">
            <a:avLst/>
          </a:prstGeom>
          <a:noFill/>
          <a:ln cap="flat" cmpd="sng" w="19050">
            <a:solidFill>
              <a:schemeClr val="accent4"/>
            </a:solidFill>
            <a:prstDash val="solid"/>
            <a:miter lim="800000"/>
            <a:headEnd len="sm" w="sm" type="none"/>
            <a:tailEnd len="med" w="med" type="triangle"/>
          </a:ln>
        </p:spPr>
      </p:cxnSp>
      <p:sp>
        <p:nvSpPr>
          <p:cNvPr id="1140" name="Google Shape;1140;p57"/>
          <p:cNvSpPr/>
          <p:nvPr/>
        </p:nvSpPr>
        <p:spPr>
          <a:xfrm>
            <a:off x="4951681" y="1180383"/>
            <a:ext cx="3506523" cy="369332"/>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382588" lvl="1" marL="419100" marR="0" rtl="0" algn="ctr">
              <a:lnSpc>
                <a:spcPct val="90000"/>
              </a:lnSpc>
              <a:spcBef>
                <a:spcPts val="0"/>
              </a:spcBef>
              <a:spcAft>
                <a:spcPts val="0"/>
              </a:spcAft>
              <a:buClr>
                <a:srgbClr val="FF9900"/>
              </a:buClr>
              <a:buSzPts val="3000"/>
              <a:buFont typeface="Times New Roman"/>
              <a:buNone/>
            </a:pPr>
            <a:r>
              <a:rPr b="1" i="0" lang="en-US" sz="2000" u="none" cap="none" strike="noStrike">
                <a:solidFill>
                  <a:srgbClr val="000000"/>
                </a:solidFill>
                <a:latin typeface="Times New Roman"/>
                <a:ea typeface="Times New Roman"/>
                <a:cs typeface="Times New Roman"/>
                <a:sym typeface="Times New Roman"/>
              </a:rPr>
              <a:t>Can harm</a:t>
            </a:r>
            <a:endParaRPr/>
          </a:p>
        </p:txBody>
      </p:sp>
      <p:grpSp>
        <p:nvGrpSpPr>
          <p:cNvPr id="1141" name="Google Shape;1141;p57"/>
          <p:cNvGrpSpPr/>
          <p:nvPr/>
        </p:nvGrpSpPr>
        <p:grpSpPr>
          <a:xfrm>
            <a:off x="4858630" y="1585434"/>
            <a:ext cx="2737110" cy="2346231"/>
            <a:chOff x="4727444" y="2253160"/>
            <a:chExt cx="2737110" cy="2346231"/>
          </a:xfrm>
        </p:grpSpPr>
        <p:pic>
          <p:nvPicPr>
            <p:cNvPr id="1142" name="Google Shape;1142;p57"/>
            <p:cNvPicPr preferRelativeResize="0"/>
            <p:nvPr/>
          </p:nvPicPr>
          <p:blipFill rotWithShape="1">
            <a:blip r:embed="rId6">
              <a:alphaModFix/>
            </a:blip>
            <a:srcRect b="0" l="0" r="0" t="0"/>
            <a:stretch/>
          </p:blipFill>
          <p:spPr>
            <a:xfrm>
              <a:off x="4727445" y="2253160"/>
              <a:ext cx="2737109" cy="2047837"/>
            </a:xfrm>
            <a:prstGeom prst="rect">
              <a:avLst/>
            </a:prstGeom>
            <a:noFill/>
            <a:ln>
              <a:noFill/>
            </a:ln>
          </p:spPr>
        </p:pic>
        <p:sp>
          <p:nvSpPr>
            <p:cNvPr id="1143" name="Google Shape;1143;p57"/>
            <p:cNvSpPr/>
            <p:nvPr/>
          </p:nvSpPr>
          <p:spPr>
            <a:xfrm>
              <a:off x="4727444" y="4230059"/>
              <a:ext cx="273710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Times New Roman"/>
                <a:buNone/>
              </a:pPr>
              <a:r>
                <a:rPr b="0" i="0" lang="en-US" sz="1800" u="none" cap="none" strike="noStrike">
                  <a:solidFill>
                    <a:srgbClr val="000000"/>
                  </a:solidFill>
                  <a:latin typeface="Times New Roman"/>
                  <a:ea typeface="Times New Roman"/>
                  <a:cs typeface="Times New Roman"/>
                  <a:sym typeface="Times New Roman"/>
                </a:rPr>
                <a:t>Environment</a:t>
              </a:r>
              <a:endParaRPr/>
            </a:p>
          </p:txBody>
        </p:sp>
      </p:grpSp>
      <p:grpSp>
        <p:nvGrpSpPr>
          <p:cNvPr id="1144" name="Google Shape;1144;p57"/>
          <p:cNvGrpSpPr/>
          <p:nvPr/>
        </p:nvGrpSpPr>
        <p:grpSpPr>
          <a:xfrm>
            <a:off x="7965234" y="1951337"/>
            <a:ext cx="4186646" cy="1970579"/>
            <a:chOff x="7788014" y="2330418"/>
            <a:chExt cx="4186646" cy="1970579"/>
          </a:xfrm>
        </p:grpSpPr>
        <p:sp>
          <p:nvSpPr>
            <p:cNvPr id="1145" name="Google Shape;1145;p57"/>
            <p:cNvSpPr/>
            <p:nvPr/>
          </p:nvSpPr>
          <p:spPr>
            <a:xfrm>
              <a:off x="8512782" y="3931665"/>
              <a:ext cx="273710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Times New Roman"/>
                <a:buNone/>
              </a:pPr>
              <a:r>
                <a:rPr b="0" i="0" lang="en-US" sz="1800" u="none" cap="none" strike="noStrike">
                  <a:solidFill>
                    <a:srgbClr val="000000"/>
                  </a:solidFill>
                  <a:latin typeface="Times New Roman"/>
                  <a:ea typeface="Times New Roman"/>
                  <a:cs typeface="Times New Roman"/>
                  <a:sym typeface="Times New Roman"/>
                </a:rPr>
                <a:t>Crops</a:t>
              </a:r>
              <a:endParaRPr/>
            </a:p>
          </p:txBody>
        </p:sp>
        <p:pic>
          <p:nvPicPr>
            <p:cNvPr id="1146" name="Google Shape;1146;p57"/>
            <p:cNvPicPr preferRelativeResize="0"/>
            <p:nvPr/>
          </p:nvPicPr>
          <p:blipFill rotWithShape="1">
            <a:blip r:embed="rId7">
              <a:alphaModFix/>
            </a:blip>
            <a:srcRect b="0" l="0" r="0" t="0"/>
            <a:stretch/>
          </p:blipFill>
          <p:spPr>
            <a:xfrm>
              <a:off x="7788014" y="2330418"/>
              <a:ext cx="4186646" cy="1669108"/>
            </a:xfrm>
            <a:prstGeom prst="rect">
              <a:avLst/>
            </a:prstGeom>
            <a:noFill/>
            <a:ln>
              <a:noFill/>
            </a:ln>
          </p:spPr>
        </p:pic>
      </p:grpSp>
      <p:grpSp>
        <p:nvGrpSpPr>
          <p:cNvPr id="1147" name="Google Shape;1147;p57"/>
          <p:cNvGrpSpPr/>
          <p:nvPr/>
        </p:nvGrpSpPr>
        <p:grpSpPr>
          <a:xfrm>
            <a:off x="6723422" y="4449604"/>
            <a:ext cx="3469563" cy="2147118"/>
            <a:chOff x="8005354" y="4599391"/>
            <a:chExt cx="3469563" cy="2147118"/>
          </a:xfrm>
        </p:grpSpPr>
        <p:sp>
          <p:nvSpPr>
            <p:cNvPr id="1148" name="Google Shape;1148;p57"/>
            <p:cNvSpPr/>
            <p:nvPr/>
          </p:nvSpPr>
          <p:spPr>
            <a:xfrm>
              <a:off x="8005354" y="6100178"/>
              <a:ext cx="34695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Times New Roman"/>
                <a:buNone/>
              </a:pPr>
              <a:r>
                <a:rPr b="0" i="0" lang="en-US" sz="1800" u="none" cap="none" strike="noStrike">
                  <a:solidFill>
                    <a:srgbClr val="000000"/>
                  </a:solidFill>
                  <a:latin typeface="Times New Roman"/>
                  <a:ea typeface="Times New Roman"/>
                  <a:cs typeface="Times New Roman"/>
                  <a:sym typeface="Times New Roman"/>
                </a:rPr>
                <a:t>Human health (consumers, farmers and close communities)</a:t>
              </a:r>
              <a:endParaRPr/>
            </a:p>
          </p:txBody>
        </p:sp>
        <p:pic>
          <p:nvPicPr>
            <p:cNvPr id="1149" name="Google Shape;1149;p57"/>
            <p:cNvPicPr preferRelativeResize="0"/>
            <p:nvPr/>
          </p:nvPicPr>
          <p:blipFill rotWithShape="1">
            <a:blip r:embed="rId8">
              <a:alphaModFix/>
            </a:blip>
            <a:srcRect b="0" l="0" r="0" t="0"/>
            <a:stretch/>
          </p:blipFill>
          <p:spPr>
            <a:xfrm>
              <a:off x="8582920" y="4599391"/>
              <a:ext cx="2314490" cy="1542993"/>
            </a:xfrm>
            <a:prstGeom prst="rect">
              <a:avLst/>
            </a:prstGeom>
            <a:noFill/>
            <a:ln>
              <a:noFill/>
            </a:ln>
          </p:spPr>
        </p:pic>
      </p:grpSp>
      <p:cxnSp>
        <p:nvCxnSpPr>
          <p:cNvPr id="1150" name="Google Shape;1150;p57"/>
          <p:cNvCxnSpPr/>
          <p:nvPr/>
        </p:nvCxnSpPr>
        <p:spPr>
          <a:xfrm>
            <a:off x="4226767" y="1180383"/>
            <a:ext cx="0" cy="5677617"/>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58"/>
          <p:cNvSpPr/>
          <p:nvPr/>
        </p:nvSpPr>
        <p:spPr>
          <a:xfrm>
            <a:off x="2420792" y="1107435"/>
            <a:ext cx="9753599" cy="369332"/>
          </a:xfrm>
          <a:prstGeom prst="rect">
            <a:avLst/>
          </a:prstGeom>
          <a:gradFill>
            <a:gsLst>
              <a:gs pos="0">
                <a:srgbClr val="F7BCA2"/>
              </a:gs>
              <a:gs pos="50000">
                <a:srgbClr val="F4B093"/>
              </a:gs>
              <a:gs pos="100000">
                <a:srgbClr val="F7A47F"/>
              </a:gs>
            </a:gsLst>
            <a:lin ang="5400000" scaled="0"/>
          </a:gradFill>
          <a:ln cap="flat" cmpd="sng" w="9525">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One barrier: Water Reclamation</a:t>
            </a:r>
            <a:endParaRPr/>
          </a:p>
        </p:txBody>
      </p:sp>
      <p:sp>
        <p:nvSpPr>
          <p:cNvPr id="1156" name="Google Shape;1156;p58"/>
          <p:cNvSpPr txBox="1"/>
          <p:nvPr/>
        </p:nvSpPr>
        <p:spPr>
          <a:xfrm>
            <a:off x="482082" y="253376"/>
            <a:ext cx="11681923" cy="109550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Times New Roman"/>
              <a:buNone/>
            </a:pPr>
            <a:r>
              <a:rPr b="1" i="0" lang="en-US" sz="4400" u="none" cap="none" strike="noStrike">
                <a:solidFill>
                  <a:srgbClr val="000000"/>
                </a:solidFill>
                <a:latin typeface="Times New Roman"/>
                <a:ea typeface="Times New Roman"/>
                <a:cs typeface="Times New Roman"/>
                <a:sym typeface="Times New Roman"/>
              </a:rPr>
              <a:t>Risk management</a:t>
            </a:r>
            <a:endParaRPr/>
          </a:p>
        </p:txBody>
      </p:sp>
      <p:sp>
        <p:nvSpPr>
          <p:cNvPr id="1157" name="Google Shape;1157;p58"/>
          <p:cNvSpPr/>
          <p:nvPr/>
        </p:nvSpPr>
        <p:spPr>
          <a:xfrm>
            <a:off x="6094518" y="1783533"/>
            <a:ext cx="4751839" cy="83099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Common in high income countries</a:t>
            </a:r>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Strict water quality standards for reuse</a:t>
            </a:r>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Advanced Wastewater Treatment</a:t>
            </a:r>
            <a:endParaRPr/>
          </a:p>
        </p:txBody>
      </p:sp>
      <p:cxnSp>
        <p:nvCxnSpPr>
          <p:cNvPr id="1158" name="Google Shape;1158;p58"/>
          <p:cNvCxnSpPr/>
          <p:nvPr/>
        </p:nvCxnSpPr>
        <p:spPr>
          <a:xfrm rot="10800000">
            <a:off x="8733453" y="4030824"/>
            <a:ext cx="3109" cy="9331"/>
          </a:xfrm>
          <a:prstGeom prst="straightConnector1">
            <a:avLst/>
          </a:prstGeom>
          <a:noFill/>
          <a:ln cap="flat" cmpd="sng" w="9525">
            <a:solidFill>
              <a:schemeClr val="accent1"/>
            </a:solidFill>
            <a:prstDash val="solid"/>
            <a:miter lim="800000"/>
            <a:headEnd len="sm" w="sm" type="none"/>
            <a:tailEnd len="sm" w="sm" type="none"/>
          </a:ln>
        </p:spPr>
      </p:cxnSp>
      <p:sp>
        <p:nvSpPr>
          <p:cNvPr id="1159" name="Google Shape;1159;p58"/>
          <p:cNvSpPr txBox="1"/>
          <p:nvPr/>
        </p:nvSpPr>
        <p:spPr>
          <a:xfrm>
            <a:off x="-1" y="1107435"/>
            <a:ext cx="2382413" cy="2031325"/>
          </a:xfrm>
          <a:prstGeom prst="rect">
            <a:avLst/>
          </a:prstGeom>
          <a:gradFill>
            <a:gsLst>
              <a:gs pos="0">
                <a:srgbClr val="F7BCA2"/>
              </a:gs>
              <a:gs pos="50000">
                <a:srgbClr val="F4B093"/>
              </a:gs>
              <a:gs pos="100000">
                <a:srgbClr val="F7A47F"/>
              </a:gs>
            </a:gsLst>
            <a:lin ang="5400000" scaled="0"/>
          </a:gradFill>
          <a:ln cap="flat" cmpd="sng" w="9525">
            <a:solidFill>
              <a:schemeClr val="accent2"/>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OPTION 1: Eliminate hazards from water</a:t>
            </a:r>
            <a:endParaRPr/>
          </a:p>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Times New Roman"/>
              <a:ea typeface="Times New Roman"/>
              <a:cs typeface="Times New Roman"/>
              <a:sym typeface="Times New Roman"/>
            </a:endParaRPr>
          </a:p>
        </p:txBody>
      </p:sp>
      <p:grpSp>
        <p:nvGrpSpPr>
          <p:cNvPr id="1160" name="Google Shape;1160;p58"/>
          <p:cNvGrpSpPr/>
          <p:nvPr/>
        </p:nvGrpSpPr>
        <p:grpSpPr>
          <a:xfrm>
            <a:off x="2410406" y="1511014"/>
            <a:ext cx="3589177" cy="1627746"/>
            <a:chOff x="2410406" y="1884251"/>
            <a:chExt cx="3918859" cy="2024062"/>
          </a:xfrm>
        </p:grpSpPr>
        <p:grpSp>
          <p:nvGrpSpPr>
            <p:cNvPr id="1161" name="Google Shape;1161;p58"/>
            <p:cNvGrpSpPr/>
            <p:nvPr/>
          </p:nvGrpSpPr>
          <p:grpSpPr>
            <a:xfrm>
              <a:off x="2410406" y="1884251"/>
              <a:ext cx="3918859" cy="2024062"/>
              <a:chOff x="2429027" y="1884251"/>
              <a:chExt cx="3918859" cy="2024062"/>
            </a:xfrm>
          </p:grpSpPr>
          <p:pic>
            <p:nvPicPr>
              <p:cNvPr id="1162" name="Google Shape;1162;p58"/>
              <p:cNvPicPr preferRelativeResize="0"/>
              <p:nvPr/>
            </p:nvPicPr>
            <p:blipFill rotWithShape="1">
              <a:blip r:embed="rId3">
                <a:alphaModFix/>
              </a:blip>
              <a:srcRect b="0" l="0" r="79911" t="14658"/>
              <a:stretch/>
            </p:blipFill>
            <p:spPr>
              <a:xfrm>
                <a:off x="2429027" y="1884251"/>
                <a:ext cx="1959429" cy="2024062"/>
              </a:xfrm>
              <a:prstGeom prst="rect">
                <a:avLst/>
              </a:prstGeom>
              <a:noFill/>
              <a:ln>
                <a:noFill/>
              </a:ln>
            </p:spPr>
          </p:pic>
          <p:pic>
            <p:nvPicPr>
              <p:cNvPr id="1163" name="Google Shape;1163;p58"/>
              <p:cNvPicPr preferRelativeResize="0"/>
              <p:nvPr/>
            </p:nvPicPr>
            <p:blipFill rotWithShape="1">
              <a:blip r:embed="rId3">
                <a:alphaModFix/>
              </a:blip>
              <a:srcRect b="0" l="79911" r="0" t="14658"/>
              <a:stretch/>
            </p:blipFill>
            <p:spPr>
              <a:xfrm>
                <a:off x="4388456" y="1884251"/>
                <a:ext cx="1959430" cy="2024062"/>
              </a:xfrm>
              <a:prstGeom prst="rect">
                <a:avLst/>
              </a:prstGeom>
              <a:noFill/>
              <a:ln>
                <a:noFill/>
              </a:ln>
            </p:spPr>
          </p:pic>
        </p:grpSp>
        <p:cxnSp>
          <p:nvCxnSpPr>
            <p:cNvPr id="1164" name="Google Shape;1164;p58"/>
            <p:cNvCxnSpPr/>
            <p:nvPr/>
          </p:nvCxnSpPr>
          <p:spPr>
            <a:xfrm>
              <a:off x="4370931" y="1884251"/>
              <a:ext cx="0" cy="2024062"/>
            </a:xfrm>
            <a:prstGeom prst="straightConnector1">
              <a:avLst/>
            </a:prstGeom>
            <a:noFill/>
            <a:ln cap="flat" cmpd="sng" w="57150">
              <a:solidFill>
                <a:srgbClr val="FF0000"/>
              </a:solidFill>
              <a:prstDash val="solid"/>
              <a:miter lim="800000"/>
              <a:headEnd len="sm" w="sm" type="none"/>
              <a:tailEnd len="sm" w="sm" type="none"/>
            </a:ln>
          </p:spPr>
        </p:cxnSp>
      </p:grpSp>
      <p:sp>
        <p:nvSpPr>
          <p:cNvPr id="1165" name="Google Shape;1165;p58"/>
          <p:cNvSpPr txBox="1"/>
          <p:nvPr/>
        </p:nvSpPr>
        <p:spPr>
          <a:xfrm>
            <a:off x="-2" y="4025545"/>
            <a:ext cx="2382413" cy="2031325"/>
          </a:xfrm>
          <a:prstGeom prst="rect">
            <a:avLst/>
          </a:prstGeom>
          <a:gradFill>
            <a:gsLst>
              <a:gs pos="0">
                <a:srgbClr val="F7BCA2"/>
              </a:gs>
              <a:gs pos="50000">
                <a:srgbClr val="F4B093"/>
              </a:gs>
              <a:gs pos="100000">
                <a:srgbClr val="F7A47F"/>
              </a:gs>
            </a:gsLst>
            <a:lin ang="5400000" scaled="0"/>
          </a:gradFill>
          <a:ln cap="flat" cmpd="sng" w="9525">
            <a:solidFill>
              <a:schemeClr val="accent2"/>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OPTION 2: Lower the hazards</a:t>
            </a:r>
            <a:endParaRPr/>
          </a:p>
          <a:p>
            <a:pPr indent="0" lvl="0" marL="0" marR="0" rtl="0" algn="ctr">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(2006 WHO Guidelines) </a:t>
            </a:r>
            <a:endParaRPr/>
          </a:p>
        </p:txBody>
      </p:sp>
      <p:sp>
        <p:nvSpPr>
          <p:cNvPr id="1166" name="Google Shape;1166;p58"/>
          <p:cNvSpPr/>
          <p:nvPr/>
        </p:nvSpPr>
        <p:spPr>
          <a:xfrm>
            <a:off x="2410406" y="4028463"/>
            <a:ext cx="9753599" cy="369332"/>
          </a:xfrm>
          <a:prstGeom prst="rect">
            <a:avLst/>
          </a:prstGeom>
          <a:gradFill>
            <a:gsLst>
              <a:gs pos="0">
                <a:srgbClr val="F7BCA2"/>
              </a:gs>
              <a:gs pos="50000">
                <a:srgbClr val="F4B093"/>
              </a:gs>
              <a:gs pos="100000">
                <a:srgbClr val="F7A47F"/>
              </a:gs>
            </a:gsLst>
            <a:lin ang="5400000" scaled="0"/>
          </a:gradFill>
          <a:ln cap="flat" cmpd="sng" w="9525">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Multiple  barrier:  Risk management along the sanitation-food chain</a:t>
            </a:r>
            <a:endParaRPr/>
          </a:p>
        </p:txBody>
      </p:sp>
      <p:pic>
        <p:nvPicPr>
          <p:cNvPr id="1167" name="Google Shape;1167;p58"/>
          <p:cNvPicPr preferRelativeResize="0"/>
          <p:nvPr/>
        </p:nvPicPr>
        <p:blipFill rotWithShape="1">
          <a:blip r:embed="rId3">
            <a:alphaModFix/>
          </a:blip>
          <a:srcRect b="0" l="0" r="0" t="0"/>
          <a:stretch/>
        </p:blipFill>
        <p:spPr>
          <a:xfrm>
            <a:off x="2382411" y="4435119"/>
            <a:ext cx="6696275" cy="1628294"/>
          </a:xfrm>
          <a:prstGeom prst="rect">
            <a:avLst/>
          </a:prstGeom>
          <a:noFill/>
          <a:ln>
            <a:noFill/>
          </a:ln>
        </p:spPr>
      </p:pic>
      <p:grpSp>
        <p:nvGrpSpPr>
          <p:cNvPr id="1168" name="Google Shape;1168;p58"/>
          <p:cNvGrpSpPr/>
          <p:nvPr/>
        </p:nvGrpSpPr>
        <p:grpSpPr>
          <a:xfrm>
            <a:off x="5414330" y="3300287"/>
            <a:ext cx="2010263" cy="730752"/>
            <a:chOff x="3611" y="1119"/>
            <a:chExt cx="1513" cy="826"/>
          </a:xfrm>
        </p:grpSpPr>
        <p:sp>
          <p:nvSpPr>
            <p:cNvPr id="1169" name="Google Shape;1169;p58"/>
            <p:cNvSpPr txBox="1"/>
            <p:nvPr/>
          </p:nvSpPr>
          <p:spPr>
            <a:xfrm>
              <a:off x="3611" y="1119"/>
              <a:ext cx="1513" cy="19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Food safety thresholds</a:t>
              </a:r>
              <a:endParaRPr b="1" i="0" sz="1400" u="none" cap="none" strike="noStrike">
                <a:solidFill>
                  <a:srgbClr val="000000"/>
                </a:solidFill>
                <a:latin typeface="Times New Roman"/>
                <a:ea typeface="Times New Roman"/>
                <a:cs typeface="Times New Roman"/>
                <a:sym typeface="Times New Roman"/>
              </a:endParaRPr>
            </a:p>
          </p:txBody>
        </p:sp>
        <p:cxnSp>
          <p:nvCxnSpPr>
            <p:cNvPr id="1170" name="Google Shape;1170;p58"/>
            <p:cNvCxnSpPr/>
            <p:nvPr/>
          </p:nvCxnSpPr>
          <p:spPr>
            <a:xfrm>
              <a:off x="4368" y="1528"/>
              <a:ext cx="0" cy="417"/>
            </a:xfrm>
            <a:prstGeom prst="straightConnector1">
              <a:avLst/>
            </a:prstGeom>
            <a:noFill/>
            <a:ln cap="flat" cmpd="sng" w="76200">
              <a:solidFill>
                <a:srgbClr val="FE2110"/>
              </a:solidFill>
              <a:prstDash val="solid"/>
              <a:round/>
              <a:headEnd len="med" w="med" type="none"/>
              <a:tailEnd len="med" w="med" type="triangle"/>
            </a:ln>
          </p:spPr>
        </p:cxnSp>
      </p:grpSp>
      <p:cxnSp>
        <p:nvCxnSpPr>
          <p:cNvPr id="1171" name="Google Shape;1171;p58"/>
          <p:cNvCxnSpPr/>
          <p:nvPr/>
        </p:nvCxnSpPr>
        <p:spPr>
          <a:xfrm>
            <a:off x="3732794" y="4577666"/>
            <a:ext cx="0" cy="1502973"/>
          </a:xfrm>
          <a:prstGeom prst="straightConnector1">
            <a:avLst/>
          </a:prstGeom>
          <a:noFill/>
          <a:ln cap="flat" cmpd="sng" w="57150">
            <a:solidFill>
              <a:srgbClr val="FF0000"/>
            </a:solidFill>
            <a:prstDash val="solid"/>
            <a:miter lim="800000"/>
            <a:headEnd len="sm" w="sm" type="none"/>
            <a:tailEnd len="sm" w="sm" type="none"/>
          </a:ln>
        </p:spPr>
      </p:cxnSp>
      <p:cxnSp>
        <p:nvCxnSpPr>
          <p:cNvPr id="1172" name="Google Shape;1172;p58"/>
          <p:cNvCxnSpPr/>
          <p:nvPr/>
        </p:nvCxnSpPr>
        <p:spPr>
          <a:xfrm>
            <a:off x="6414943" y="4435119"/>
            <a:ext cx="0" cy="1628294"/>
          </a:xfrm>
          <a:prstGeom prst="straightConnector1">
            <a:avLst/>
          </a:prstGeom>
          <a:noFill/>
          <a:ln cap="flat" cmpd="sng" w="57150">
            <a:solidFill>
              <a:srgbClr val="FF0000"/>
            </a:solidFill>
            <a:prstDash val="solid"/>
            <a:miter lim="800000"/>
            <a:headEnd len="sm" w="sm" type="none"/>
            <a:tailEnd len="sm" w="sm" type="none"/>
          </a:ln>
        </p:spPr>
      </p:cxnSp>
      <p:grpSp>
        <p:nvGrpSpPr>
          <p:cNvPr id="1173" name="Google Shape;1173;p58"/>
          <p:cNvGrpSpPr/>
          <p:nvPr/>
        </p:nvGrpSpPr>
        <p:grpSpPr>
          <a:xfrm>
            <a:off x="1913193" y="3303224"/>
            <a:ext cx="3433258" cy="730752"/>
            <a:chOff x="2998" y="1119"/>
            <a:chExt cx="2584" cy="826"/>
          </a:xfrm>
        </p:grpSpPr>
        <p:sp>
          <p:nvSpPr>
            <p:cNvPr id="1174" name="Google Shape;1174;p58"/>
            <p:cNvSpPr txBox="1"/>
            <p:nvPr/>
          </p:nvSpPr>
          <p:spPr>
            <a:xfrm>
              <a:off x="2998" y="1119"/>
              <a:ext cx="2584" cy="34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Irrigation  water quality thresholds</a:t>
              </a:r>
              <a:endParaRPr/>
            </a:p>
          </p:txBody>
        </p:sp>
        <p:cxnSp>
          <p:nvCxnSpPr>
            <p:cNvPr id="1175" name="Google Shape;1175;p58"/>
            <p:cNvCxnSpPr/>
            <p:nvPr/>
          </p:nvCxnSpPr>
          <p:spPr>
            <a:xfrm>
              <a:off x="4368" y="1528"/>
              <a:ext cx="0" cy="417"/>
            </a:xfrm>
            <a:prstGeom prst="straightConnector1">
              <a:avLst/>
            </a:prstGeom>
            <a:noFill/>
            <a:ln cap="flat" cmpd="sng" w="76200">
              <a:solidFill>
                <a:srgbClr val="FE2110"/>
              </a:solidFill>
              <a:prstDash val="solid"/>
              <a:round/>
              <a:headEnd len="med" w="med" type="none"/>
              <a:tailEnd len="med" w="med" type="triangle"/>
            </a:ln>
          </p:spPr>
        </p:cxnSp>
      </p:grpSp>
      <p:grpSp>
        <p:nvGrpSpPr>
          <p:cNvPr id="1176" name="Google Shape;1176;p58"/>
          <p:cNvGrpSpPr/>
          <p:nvPr/>
        </p:nvGrpSpPr>
        <p:grpSpPr>
          <a:xfrm>
            <a:off x="2314001" y="6121285"/>
            <a:ext cx="9040608" cy="646331"/>
            <a:chOff x="339928" y="5593894"/>
            <a:chExt cx="9683301" cy="1086627"/>
          </a:xfrm>
        </p:grpSpPr>
        <p:sp>
          <p:nvSpPr>
            <p:cNvPr id="1177" name="Google Shape;1177;p58"/>
            <p:cNvSpPr txBox="1"/>
            <p:nvPr/>
          </p:nvSpPr>
          <p:spPr>
            <a:xfrm>
              <a:off x="363052" y="5593894"/>
              <a:ext cx="1514899" cy="8144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Wastewater treatment operators</a:t>
              </a:r>
              <a:endParaRPr b="1" i="0" sz="1400" u="none" cap="none" strike="noStrike">
                <a:solidFill>
                  <a:srgbClr val="000000"/>
                </a:solidFill>
                <a:latin typeface="Times New Roman"/>
                <a:ea typeface="Times New Roman"/>
                <a:cs typeface="Times New Roman"/>
                <a:sym typeface="Times New Roman"/>
              </a:endParaRPr>
            </a:p>
          </p:txBody>
        </p:sp>
        <p:sp>
          <p:nvSpPr>
            <p:cNvPr id="1178" name="Google Shape;1178;p58"/>
            <p:cNvSpPr txBox="1"/>
            <p:nvPr/>
          </p:nvSpPr>
          <p:spPr>
            <a:xfrm>
              <a:off x="339928" y="6332558"/>
              <a:ext cx="9683301" cy="3479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INSTITUTIONS INVOLVED IN ENSURING SAFETY</a:t>
              </a:r>
              <a:endParaRPr b="1" i="0" sz="1400" u="none" cap="none" strike="noStrike">
                <a:solidFill>
                  <a:srgbClr val="000000"/>
                </a:solidFill>
                <a:latin typeface="Times New Roman"/>
                <a:ea typeface="Times New Roman"/>
                <a:cs typeface="Times New Roman"/>
                <a:sym typeface="Times New Roman"/>
              </a:endParaRPr>
            </a:p>
          </p:txBody>
        </p:sp>
      </p:grpSp>
      <p:grpSp>
        <p:nvGrpSpPr>
          <p:cNvPr id="1179" name="Google Shape;1179;p58"/>
          <p:cNvGrpSpPr/>
          <p:nvPr/>
        </p:nvGrpSpPr>
        <p:grpSpPr>
          <a:xfrm>
            <a:off x="3771532" y="6121278"/>
            <a:ext cx="4588697" cy="308806"/>
            <a:chOff x="2379204" y="5701296"/>
            <a:chExt cx="5210245" cy="340474"/>
          </a:xfrm>
        </p:grpSpPr>
        <p:sp>
          <p:nvSpPr>
            <p:cNvPr id="1180" name="Google Shape;1180;p58"/>
            <p:cNvSpPr txBox="1"/>
            <p:nvPr/>
          </p:nvSpPr>
          <p:spPr>
            <a:xfrm>
              <a:off x="2379204" y="5701296"/>
              <a:ext cx="1514898" cy="3172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Times New Roman"/>
                <a:buNone/>
              </a:pPr>
              <a:r>
                <a:rPr b="1" i="0" lang="en-US" sz="1200" u="none" cap="none" strike="noStrike">
                  <a:solidFill>
                    <a:srgbClr val="000000"/>
                  </a:solidFill>
                  <a:latin typeface="Times New Roman"/>
                  <a:ea typeface="Times New Roman"/>
                  <a:cs typeface="Times New Roman"/>
                  <a:sym typeface="Times New Roman"/>
                </a:rPr>
                <a:t>Agriculture</a:t>
              </a:r>
              <a:endParaRPr b="1" i="0" sz="1200" u="none" cap="none" strike="noStrike">
                <a:solidFill>
                  <a:srgbClr val="000000"/>
                </a:solidFill>
                <a:latin typeface="Times New Roman"/>
                <a:ea typeface="Times New Roman"/>
                <a:cs typeface="Times New Roman"/>
                <a:sym typeface="Times New Roman"/>
              </a:endParaRPr>
            </a:p>
          </p:txBody>
        </p:sp>
        <p:sp>
          <p:nvSpPr>
            <p:cNvPr id="1181" name="Google Shape;1181;p58"/>
            <p:cNvSpPr txBox="1"/>
            <p:nvPr/>
          </p:nvSpPr>
          <p:spPr>
            <a:xfrm>
              <a:off x="3936800" y="5701296"/>
              <a:ext cx="1514898" cy="3172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Times New Roman"/>
                <a:buNone/>
              </a:pPr>
              <a:r>
                <a:rPr b="1" i="0" lang="en-US" sz="1200" u="none" cap="none" strike="noStrike">
                  <a:solidFill>
                    <a:srgbClr val="000000"/>
                  </a:solidFill>
                  <a:latin typeface="Times New Roman"/>
                  <a:ea typeface="Times New Roman"/>
                  <a:cs typeface="Times New Roman"/>
                  <a:sym typeface="Times New Roman"/>
                </a:rPr>
                <a:t>Urban planning</a:t>
              </a:r>
              <a:endParaRPr b="1" i="0" sz="1200" u="none" cap="none" strike="noStrike">
                <a:solidFill>
                  <a:srgbClr val="000000"/>
                </a:solidFill>
                <a:latin typeface="Times New Roman"/>
                <a:ea typeface="Times New Roman"/>
                <a:cs typeface="Times New Roman"/>
                <a:sym typeface="Times New Roman"/>
              </a:endParaRPr>
            </a:p>
          </p:txBody>
        </p:sp>
        <p:sp>
          <p:nvSpPr>
            <p:cNvPr id="1182" name="Google Shape;1182;p58"/>
            <p:cNvSpPr txBox="1"/>
            <p:nvPr/>
          </p:nvSpPr>
          <p:spPr>
            <a:xfrm>
              <a:off x="6074551" y="5736365"/>
              <a:ext cx="1514898" cy="3054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Times New Roman"/>
                <a:buNone/>
              </a:pPr>
              <a:r>
                <a:rPr b="1" i="0" lang="en-US" sz="1200" u="none" cap="none" strike="noStrike">
                  <a:solidFill>
                    <a:srgbClr val="000000"/>
                  </a:solidFill>
                  <a:latin typeface="Times New Roman"/>
                  <a:ea typeface="Times New Roman"/>
                  <a:cs typeface="Times New Roman"/>
                  <a:sym typeface="Times New Roman"/>
                </a:rPr>
                <a:t>       Food safety</a:t>
              </a:r>
              <a:endParaRPr b="1" i="0" sz="1200" u="none" cap="none" strike="noStrike">
                <a:solidFill>
                  <a:srgbClr val="000000"/>
                </a:solidFill>
                <a:latin typeface="Times New Roman"/>
                <a:ea typeface="Times New Roman"/>
                <a:cs typeface="Times New Roman"/>
                <a:sym typeface="Times New Roman"/>
              </a:endParaRPr>
            </a:p>
          </p:txBody>
        </p:sp>
      </p:grpSp>
      <p:sp>
        <p:nvSpPr>
          <p:cNvPr id="1183" name="Google Shape;1183;p58"/>
          <p:cNvSpPr txBox="1"/>
          <p:nvPr/>
        </p:nvSpPr>
        <p:spPr>
          <a:xfrm>
            <a:off x="9843795" y="2052735"/>
            <a:ext cx="179358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Times New Roman"/>
              <a:buNone/>
            </a:pPr>
            <a:r>
              <a:rPr b="1" i="0" lang="en-US" sz="1800" u="none" cap="none" strike="noStrike">
                <a:solidFill>
                  <a:srgbClr val="FF0000"/>
                </a:solidFill>
                <a:latin typeface="Times New Roman"/>
                <a:ea typeface="Times New Roman"/>
                <a:cs typeface="Times New Roman"/>
                <a:sym typeface="Times New Roman"/>
              </a:rPr>
              <a:t>Not applicable for Lebanon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58"/>
                                        </p:tgtEl>
                                        <p:attrNameLst>
                                          <p:attrName>style.visibility</p:attrName>
                                        </p:attrNameLst>
                                      </p:cBhvr>
                                      <p:to>
                                        <p:strVal val="visible"/>
                                      </p:to>
                                    </p:set>
                                    <p:anim calcmode="lin" valueType="num">
                                      <p:cBhvr additive="base">
                                        <p:cTn dur="500"/>
                                        <p:tgtEl>
                                          <p:spTgt spid="11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66"/>
                                        </p:tgtEl>
                                        <p:attrNameLst>
                                          <p:attrName>style.visibility</p:attrName>
                                        </p:attrNameLst>
                                      </p:cBhvr>
                                      <p:to>
                                        <p:strVal val="visible"/>
                                      </p:to>
                                    </p:set>
                                    <p:anim calcmode="lin" valueType="num">
                                      <p:cBhvr additive="base">
                                        <p:cTn dur="500"/>
                                        <p:tgtEl>
                                          <p:spTgt spid="11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67"/>
                                        </p:tgtEl>
                                        <p:attrNameLst>
                                          <p:attrName>style.visibility</p:attrName>
                                        </p:attrNameLst>
                                      </p:cBhvr>
                                      <p:to>
                                        <p:strVal val="visible"/>
                                      </p:to>
                                    </p:set>
                                    <p:anim calcmode="lin" valueType="num">
                                      <p:cBhvr additive="base">
                                        <p:cTn dur="500"/>
                                        <p:tgtEl>
                                          <p:spTgt spid="11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68"/>
                                        </p:tgtEl>
                                        <p:attrNameLst>
                                          <p:attrName>style.visibility</p:attrName>
                                        </p:attrNameLst>
                                      </p:cBhvr>
                                      <p:to>
                                        <p:strVal val="visible"/>
                                      </p:to>
                                    </p:set>
                                    <p:anim calcmode="lin" valueType="num">
                                      <p:cBhvr additive="base">
                                        <p:cTn dur="500"/>
                                        <p:tgtEl>
                                          <p:spTgt spid="11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71"/>
                                        </p:tgtEl>
                                        <p:attrNameLst>
                                          <p:attrName>style.visibility</p:attrName>
                                        </p:attrNameLst>
                                      </p:cBhvr>
                                      <p:to>
                                        <p:strVal val="visible"/>
                                      </p:to>
                                    </p:set>
                                    <p:anim calcmode="lin" valueType="num">
                                      <p:cBhvr additive="base">
                                        <p:cTn dur="500"/>
                                        <p:tgtEl>
                                          <p:spTgt spid="117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72"/>
                                        </p:tgtEl>
                                        <p:attrNameLst>
                                          <p:attrName>style.visibility</p:attrName>
                                        </p:attrNameLst>
                                      </p:cBhvr>
                                      <p:to>
                                        <p:strVal val="visible"/>
                                      </p:to>
                                    </p:set>
                                    <p:anim calcmode="lin" valueType="num">
                                      <p:cBhvr additive="base">
                                        <p:cTn dur="500"/>
                                        <p:tgtEl>
                                          <p:spTgt spid="117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73"/>
                                        </p:tgtEl>
                                        <p:attrNameLst>
                                          <p:attrName>style.visibility</p:attrName>
                                        </p:attrNameLst>
                                      </p:cBhvr>
                                      <p:to>
                                        <p:strVal val="visible"/>
                                      </p:to>
                                    </p:set>
                                    <p:anim calcmode="lin" valueType="num">
                                      <p:cBhvr additive="base">
                                        <p:cTn dur="500"/>
                                        <p:tgtEl>
                                          <p:spTgt spid="117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76"/>
                                        </p:tgtEl>
                                        <p:attrNameLst>
                                          <p:attrName>style.visibility</p:attrName>
                                        </p:attrNameLst>
                                      </p:cBhvr>
                                      <p:to>
                                        <p:strVal val="visible"/>
                                      </p:to>
                                    </p:set>
                                    <p:anim calcmode="lin" valueType="num">
                                      <p:cBhvr additive="base">
                                        <p:cTn dur="500"/>
                                        <p:tgtEl>
                                          <p:spTgt spid="11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79"/>
                                        </p:tgtEl>
                                        <p:attrNameLst>
                                          <p:attrName>style.visibility</p:attrName>
                                        </p:attrNameLst>
                                      </p:cBhvr>
                                      <p:to>
                                        <p:strVal val="visible"/>
                                      </p:to>
                                    </p:set>
                                    <p:anim calcmode="lin" valueType="num">
                                      <p:cBhvr additive="base">
                                        <p:cTn dur="500"/>
                                        <p:tgtEl>
                                          <p:spTgt spid="117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65"/>
                                        </p:tgtEl>
                                        <p:attrNameLst>
                                          <p:attrName>style.visibility</p:attrName>
                                        </p:attrNameLst>
                                      </p:cBhvr>
                                      <p:to>
                                        <p:strVal val="visible"/>
                                      </p:to>
                                    </p:set>
                                    <p:anim calcmode="lin" valueType="num">
                                      <p:cBhvr additive="base">
                                        <p:cTn dur="500"/>
                                        <p:tgtEl>
                                          <p:spTgt spid="116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grpSp>
        <p:nvGrpSpPr>
          <p:cNvPr id="1189" name="Google Shape;1189;p59"/>
          <p:cNvGrpSpPr/>
          <p:nvPr/>
        </p:nvGrpSpPr>
        <p:grpSpPr>
          <a:xfrm>
            <a:off x="9007955" y="859125"/>
            <a:ext cx="1955517" cy="5981254"/>
            <a:chOff x="9007955" y="859125"/>
            <a:chExt cx="1955517" cy="5981254"/>
          </a:xfrm>
        </p:grpSpPr>
        <p:grpSp>
          <p:nvGrpSpPr>
            <p:cNvPr id="1190" name="Google Shape;1190;p59"/>
            <p:cNvGrpSpPr/>
            <p:nvPr/>
          </p:nvGrpSpPr>
          <p:grpSpPr>
            <a:xfrm>
              <a:off x="9007955" y="859125"/>
              <a:ext cx="1955517" cy="5981254"/>
              <a:chOff x="9007955" y="859125"/>
              <a:chExt cx="1955517" cy="5981254"/>
            </a:xfrm>
          </p:grpSpPr>
          <p:sp>
            <p:nvSpPr>
              <p:cNvPr id="1191" name="Google Shape;1191;p59"/>
              <p:cNvSpPr txBox="1"/>
              <p:nvPr/>
            </p:nvSpPr>
            <p:spPr>
              <a:xfrm>
                <a:off x="9007955" y="3191576"/>
                <a:ext cx="1946185" cy="738664"/>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Cessation of irrigation few days before harvest</a:t>
                </a:r>
                <a:endParaRPr/>
              </a:p>
            </p:txBody>
          </p:sp>
          <p:sp>
            <p:nvSpPr>
              <p:cNvPr id="1192" name="Google Shape;1192;p59"/>
              <p:cNvSpPr txBox="1"/>
              <p:nvPr/>
            </p:nvSpPr>
            <p:spPr>
              <a:xfrm>
                <a:off x="9007955" y="3964099"/>
                <a:ext cx="1946185" cy="307777"/>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a:t>
                </a:r>
                <a:endParaRPr/>
              </a:p>
            </p:txBody>
          </p:sp>
          <p:cxnSp>
            <p:nvCxnSpPr>
              <p:cNvPr id="1193" name="Google Shape;1193;p59"/>
              <p:cNvCxnSpPr/>
              <p:nvPr/>
            </p:nvCxnSpPr>
            <p:spPr>
              <a:xfrm flipH="1">
                <a:off x="10945642" y="859125"/>
                <a:ext cx="17830" cy="5981254"/>
              </a:xfrm>
              <a:prstGeom prst="straightConnector1">
                <a:avLst/>
              </a:prstGeom>
              <a:noFill/>
              <a:ln cap="flat" cmpd="sng" w="57150">
                <a:solidFill>
                  <a:srgbClr val="FF0000"/>
                </a:solidFill>
                <a:prstDash val="solid"/>
                <a:miter lim="800000"/>
                <a:headEnd len="sm" w="sm" type="none"/>
                <a:tailEnd len="sm" w="sm" type="none"/>
              </a:ln>
            </p:spPr>
          </p:cxnSp>
          <p:sp>
            <p:nvSpPr>
              <p:cNvPr id="1194" name="Google Shape;1194;p59"/>
              <p:cNvSpPr txBox="1"/>
              <p:nvPr/>
            </p:nvSpPr>
            <p:spPr>
              <a:xfrm>
                <a:off x="9533580" y="6120660"/>
                <a:ext cx="89493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800"/>
                  <a:buFont typeface="Times New Roman"/>
                  <a:buNone/>
                </a:pPr>
                <a:r>
                  <a:rPr b="1" i="0" lang="en-US" sz="1800" u="none" cap="none" strike="noStrike">
                    <a:solidFill>
                      <a:srgbClr val="FF0000"/>
                    </a:solidFill>
                    <a:latin typeface="Times New Roman"/>
                    <a:ea typeface="Times New Roman"/>
                    <a:cs typeface="Times New Roman"/>
                    <a:sym typeface="Times New Roman"/>
                  </a:rPr>
                  <a:t>0.5 to 2</a:t>
                </a:r>
                <a:endParaRPr/>
              </a:p>
            </p:txBody>
          </p:sp>
          <p:pic>
            <p:nvPicPr>
              <p:cNvPr id="1195" name="Google Shape;1195;p59"/>
              <p:cNvPicPr preferRelativeResize="0"/>
              <p:nvPr/>
            </p:nvPicPr>
            <p:blipFill rotWithShape="1">
              <a:blip r:embed="rId3">
                <a:alphaModFix/>
              </a:blip>
              <a:srcRect b="0" l="0" r="0" t="0"/>
              <a:stretch/>
            </p:blipFill>
            <p:spPr>
              <a:xfrm>
                <a:off x="9085150" y="1933615"/>
                <a:ext cx="1868990" cy="1248305"/>
              </a:xfrm>
              <a:prstGeom prst="rect">
                <a:avLst/>
              </a:prstGeom>
              <a:noFill/>
              <a:ln>
                <a:noFill/>
              </a:ln>
            </p:spPr>
          </p:pic>
          <p:sp>
            <p:nvSpPr>
              <p:cNvPr id="1196" name="Google Shape;1196;p59"/>
              <p:cNvSpPr txBox="1"/>
              <p:nvPr/>
            </p:nvSpPr>
            <p:spPr>
              <a:xfrm>
                <a:off x="9085149" y="887646"/>
                <a:ext cx="1868990" cy="646331"/>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Other practices…</a:t>
                </a:r>
                <a:endParaRPr/>
              </a:p>
            </p:txBody>
          </p:sp>
          <p:sp>
            <p:nvSpPr>
              <p:cNvPr id="1197" name="Google Shape;1197;p59"/>
              <p:cNvSpPr txBox="1"/>
              <p:nvPr/>
            </p:nvSpPr>
            <p:spPr>
              <a:xfrm>
                <a:off x="9099436" y="1584479"/>
                <a:ext cx="1854704" cy="307777"/>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Use of plastic mulch</a:t>
                </a:r>
                <a:endParaRPr/>
              </a:p>
            </p:txBody>
          </p:sp>
        </p:grpSp>
        <p:pic>
          <p:nvPicPr>
            <p:cNvPr id="1198" name="Google Shape;1198;p59"/>
            <p:cNvPicPr preferRelativeResize="0"/>
            <p:nvPr/>
          </p:nvPicPr>
          <p:blipFill rotWithShape="1">
            <a:blip r:embed="rId3">
              <a:alphaModFix/>
            </a:blip>
            <a:srcRect b="0" l="0" r="0" t="0"/>
            <a:stretch/>
          </p:blipFill>
          <p:spPr>
            <a:xfrm>
              <a:off x="9085151" y="1933615"/>
              <a:ext cx="1868990" cy="1248305"/>
            </a:xfrm>
            <a:prstGeom prst="rect">
              <a:avLst/>
            </a:prstGeom>
            <a:noFill/>
            <a:ln>
              <a:noFill/>
            </a:ln>
          </p:spPr>
        </p:pic>
        <p:sp>
          <p:nvSpPr>
            <p:cNvPr id="1199" name="Google Shape;1199;p59"/>
            <p:cNvSpPr txBox="1"/>
            <p:nvPr/>
          </p:nvSpPr>
          <p:spPr>
            <a:xfrm>
              <a:off x="9085150" y="887646"/>
              <a:ext cx="1868990" cy="646331"/>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Other practices…</a:t>
              </a:r>
              <a:endParaRPr/>
            </a:p>
          </p:txBody>
        </p:sp>
        <p:sp>
          <p:nvSpPr>
            <p:cNvPr id="1200" name="Google Shape;1200;p59"/>
            <p:cNvSpPr txBox="1"/>
            <p:nvPr/>
          </p:nvSpPr>
          <p:spPr>
            <a:xfrm>
              <a:off x="9099437" y="1584479"/>
              <a:ext cx="1854704" cy="307777"/>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Use of plastic mulch</a:t>
              </a:r>
              <a:endParaRPr/>
            </a:p>
          </p:txBody>
        </p:sp>
      </p:grpSp>
      <p:grpSp>
        <p:nvGrpSpPr>
          <p:cNvPr id="1201" name="Google Shape;1201;p59"/>
          <p:cNvGrpSpPr/>
          <p:nvPr/>
        </p:nvGrpSpPr>
        <p:grpSpPr>
          <a:xfrm>
            <a:off x="75100" y="877786"/>
            <a:ext cx="6106494" cy="5981254"/>
            <a:chOff x="75100" y="877786"/>
            <a:chExt cx="6106494" cy="5981254"/>
          </a:xfrm>
        </p:grpSpPr>
        <p:grpSp>
          <p:nvGrpSpPr>
            <p:cNvPr id="1202" name="Google Shape;1202;p59"/>
            <p:cNvGrpSpPr/>
            <p:nvPr/>
          </p:nvGrpSpPr>
          <p:grpSpPr>
            <a:xfrm>
              <a:off x="75100" y="877786"/>
              <a:ext cx="6106494" cy="5981254"/>
              <a:chOff x="75100" y="877786"/>
              <a:chExt cx="6106494" cy="5981254"/>
            </a:xfrm>
          </p:grpSpPr>
          <p:grpSp>
            <p:nvGrpSpPr>
              <p:cNvPr id="1203" name="Google Shape;1203;p59"/>
              <p:cNvGrpSpPr/>
              <p:nvPr/>
            </p:nvGrpSpPr>
            <p:grpSpPr>
              <a:xfrm>
                <a:off x="75100" y="877786"/>
                <a:ext cx="6106494" cy="5981254"/>
                <a:chOff x="75100" y="877786"/>
                <a:chExt cx="6106494" cy="5981254"/>
              </a:xfrm>
            </p:grpSpPr>
            <p:grpSp>
              <p:nvGrpSpPr>
                <p:cNvPr id="1204" name="Google Shape;1204;p59"/>
                <p:cNvGrpSpPr/>
                <p:nvPr/>
              </p:nvGrpSpPr>
              <p:grpSpPr>
                <a:xfrm>
                  <a:off x="75100" y="877786"/>
                  <a:ext cx="6106494" cy="5981254"/>
                  <a:chOff x="75100" y="877786"/>
                  <a:chExt cx="6106494" cy="5981254"/>
                </a:xfrm>
              </p:grpSpPr>
              <p:grpSp>
                <p:nvGrpSpPr>
                  <p:cNvPr id="1205" name="Google Shape;1205;p59"/>
                  <p:cNvGrpSpPr/>
                  <p:nvPr/>
                </p:nvGrpSpPr>
                <p:grpSpPr>
                  <a:xfrm>
                    <a:off x="75101" y="1545618"/>
                    <a:ext cx="3890410" cy="3109693"/>
                    <a:chOff x="327027" y="659878"/>
                    <a:chExt cx="5612343" cy="5574568"/>
                  </a:xfrm>
                </p:grpSpPr>
                <p:pic>
                  <p:nvPicPr>
                    <p:cNvPr id="1206" name="Google Shape;1206;p59"/>
                    <p:cNvPicPr preferRelativeResize="0"/>
                    <p:nvPr/>
                  </p:nvPicPr>
                  <p:blipFill rotWithShape="1">
                    <a:blip r:embed="rId4">
                      <a:alphaModFix/>
                    </a:blip>
                    <a:srcRect b="0" l="0" r="0" t="0"/>
                    <a:stretch/>
                  </p:blipFill>
                  <p:spPr>
                    <a:xfrm>
                      <a:off x="1367991" y="1456957"/>
                      <a:ext cx="882700" cy="661173"/>
                    </a:xfrm>
                    <a:prstGeom prst="rect">
                      <a:avLst/>
                    </a:prstGeom>
                    <a:noFill/>
                    <a:ln>
                      <a:noFill/>
                    </a:ln>
                  </p:spPr>
                </p:pic>
                <p:pic>
                  <p:nvPicPr>
                    <p:cNvPr id="1207" name="Google Shape;1207;p59"/>
                    <p:cNvPicPr preferRelativeResize="0"/>
                    <p:nvPr/>
                  </p:nvPicPr>
                  <p:blipFill rotWithShape="1">
                    <a:blip r:embed="rId5">
                      <a:alphaModFix/>
                    </a:blip>
                    <a:srcRect b="0" l="0" r="0" t="0"/>
                    <a:stretch/>
                  </p:blipFill>
                  <p:spPr>
                    <a:xfrm>
                      <a:off x="339922" y="1424133"/>
                      <a:ext cx="997396" cy="684560"/>
                    </a:xfrm>
                    <a:prstGeom prst="rect">
                      <a:avLst/>
                    </a:prstGeom>
                    <a:noFill/>
                    <a:ln>
                      <a:noFill/>
                    </a:ln>
                  </p:spPr>
                </p:pic>
                <p:pic>
                  <p:nvPicPr>
                    <p:cNvPr id="1208" name="Google Shape;1208;p59"/>
                    <p:cNvPicPr preferRelativeResize="0"/>
                    <p:nvPr/>
                  </p:nvPicPr>
                  <p:blipFill rotWithShape="1">
                    <a:blip r:embed="rId6">
                      <a:alphaModFix/>
                    </a:blip>
                    <a:srcRect b="0" l="0" r="0" t="0"/>
                    <a:stretch/>
                  </p:blipFill>
                  <p:spPr>
                    <a:xfrm>
                      <a:off x="1892629" y="2570301"/>
                      <a:ext cx="1304205" cy="1006846"/>
                    </a:xfrm>
                    <a:prstGeom prst="rect">
                      <a:avLst/>
                    </a:prstGeom>
                    <a:noFill/>
                    <a:ln>
                      <a:noFill/>
                    </a:ln>
                  </p:spPr>
                </p:pic>
                <p:pic>
                  <p:nvPicPr>
                    <p:cNvPr id="1209" name="Google Shape;1209;p59"/>
                    <p:cNvPicPr preferRelativeResize="0"/>
                    <p:nvPr/>
                  </p:nvPicPr>
                  <p:blipFill rotWithShape="1">
                    <a:blip r:embed="rId7">
                      <a:alphaModFix/>
                    </a:blip>
                    <a:srcRect b="0" l="0" r="0" t="0"/>
                    <a:stretch/>
                  </p:blipFill>
                  <p:spPr>
                    <a:xfrm>
                      <a:off x="3226750" y="2565482"/>
                      <a:ext cx="1040073" cy="1019026"/>
                    </a:xfrm>
                    <a:prstGeom prst="rect">
                      <a:avLst/>
                    </a:prstGeom>
                    <a:noFill/>
                    <a:ln>
                      <a:noFill/>
                    </a:ln>
                  </p:spPr>
                </p:pic>
                <p:pic>
                  <p:nvPicPr>
                    <p:cNvPr id="1210" name="Google Shape;1210;p59"/>
                    <p:cNvPicPr preferRelativeResize="0"/>
                    <p:nvPr/>
                  </p:nvPicPr>
                  <p:blipFill rotWithShape="1">
                    <a:blip r:embed="rId8">
                      <a:alphaModFix/>
                    </a:blip>
                    <a:srcRect b="0" l="0" r="0" t="0"/>
                    <a:stretch/>
                  </p:blipFill>
                  <p:spPr>
                    <a:xfrm>
                      <a:off x="4930721" y="1482596"/>
                      <a:ext cx="998487" cy="619959"/>
                    </a:xfrm>
                    <a:prstGeom prst="rect">
                      <a:avLst/>
                    </a:prstGeom>
                    <a:noFill/>
                    <a:ln>
                      <a:noFill/>
                    </a:ln>
                  </p:spPr>
                </p:pic>
                <p:pic>
                  <p:nvPicPr>
                    <p:cNvPr id="1211" name="Google Shape;1211;p59"/>
                    <p:cNvPicPr preferRelativeResize="0"/>
                    <p:nvPr/>
                  </p:nvPicPr>
                  <p:blipFill rotWithShape="1">
                    <a:blip r:embed="rId9">
                      <a:alphaModFix/>
                    </a:blip>
                    <a:srcRect b="0" l="0" r="0" t="0"/>
                    <a:stretch/>
                  </p:blipFill>
                  <p:spPr>
                    <a:xfrm>
                      <a:off x="4052522" y="1469411"/>
                      <a:ext cx="853482" cy="633144"/>
                    </a:xfrm>
                    <a:prstGeom prst="rect">
                      <a:avLst/>
                    </a:prstGeom>
                    <a:noFill/>
                    <a:ln>
                      <a:noFill/>
                    </a:ln>
                  </p:spPr>
                </p:pic>
                <p:pic>
                  <p:nvPicPr>
                    <p:cNvPr id="1212" name="Google Shape;1212;p59"/>
                    <p:cNvPicPr preferRelativeResize="0"/>
                    <p:nvPr/>
                  </p:nvPicPr>
                  <p:blipFill rotWithShape="1">
                    <a:blip r:embed="rId10">
                      <a:alphaModFix/>
                    </a:blip>
                    <a:srcRect b="0" l="0" r="0" t="0"/>
                    <a:stretch/>
                  </p:blipFill>
                  <p:spPr>
                    <a:xfrm>
                      <a:off x="2294208" y="1452663"/>
                      <a:ext cx="984842" cy="655368"/>
                    </a:xfrm>
                    <a:prstGeom prst="rect">
                      <a:avLst/>
                    </a:prstGeom>
                    <a:noFill/>
                    <a:ln>
                      <a:noFill/>
                    </a:ln>
                  </p:spPr>
                </p:pic>
                <p:pic>
                  <p:nvPicPr>
                    <p:cNvPr id="1213" name="Google Shape;1213;p59"/>
                    <p:cNvPicPr preferRelativeResize="0"/>
                    <p:nvPr/>
                  </p:nvPicPr>
                  <p:blipFill rotWithShape="1">
                    <a:blip r:embed="rId11">
                      <a:alphaModFix/>
                    </a:blip>
                    <a:srcRect b="0" l="0" r="0" t="0"/>
                    <a:stretch/>
                  </p:blipFill>
                  <p:spPr>
                    <a:xfrm>
                      <a:off x="331390" y="2558121"/>
                      <a:ext cx="1531323" cy="1019026"/>
                    </a:xfrm>
                    <a:prstGeom prst="rect">
                      <a:avLst/>
                    </a:prstGeom>
                    <a:noFill/>
                    <a:ln>
                      <a:noFill/>
                    </a:ln>
                  </p:spPr>
                </p:pic>
                <p:pic>
                  <p:nvPicPr>
                    <p:cNvPr id="1214" name="Google Shape;1214;p59"/>
                    <p:cNvPicPr preferRelativeResize="0"/>
                    <p:nvPr/>
                  </p:nvPicPr>
                  <p:blipFill rotWithShape="1">
                    <a:blip r:embed="rId12">
                      <a:alphaModFix/>
                    </a:blip>
                    <a:srcRect b="0" l="0" r="0" t="0"/>
                    <a:stretch/>
                  </p:blipFill>
                  <p:spPr>
                    <a:xfrm>
                      <a:off x="4287961" y="2558121"/>
                      <a:ext cx="1651409" cy="1026387"/>
                    </a:xfrm>
                    <a:prstGeom prst="rect">
                      <a:avLst/>
                    </a:prstGeom>
                    <a:noFill/>
                    <a:ln>
                      <a:noFill/>
                    </a:ln>
                  </p:spPr>
                </p:pic>
                <p:pic>
                  <p:nvPicPr>
                    <p:cNvPr id="1215" name="Google Shape;1215;p59"/>
                    <p:cNvPicPr preferRelativeResize="0"/>
                    <p:nvPr/>
                  </p:nvPicPr>
                  <p:blipFill rotWithShape="1">
                    <a:blip r:embed="rId13">
                      <a:alphaModFix/>
                    </a:blip>
                    <a:srcRect b="0" l="0" r="0" t="0"/>
                    <a:stretch/>
                  </p:blipFill>
                  <p:spPr>
                    <a:xfrm>
                      <a:off x="3336129" y="1474887"/>
                      <a:ext cx="691676" cy="633144"/>
                    </a:xfrm>
                    <a:prstGeom prst="rect">
                      <a:avLst/>
                    </a:prstGeom>
                    <a:noFill/>
                    <a:ln>
                      <a:noFill/>
                    </a:ln>
                  </p:spPr>
                </p:pic>
                <p:pic>
                  <p:nvPicPr>
                    <p:cNvPr id="1216" name="Google Shape;1216;p59"/>
                    <p:cNvPicPr preferRelativeResize="0"/>
                    <p:nvPr/>
                  </p:nvPicPr>
                  <p:blipFill rotWithShape="1">
                    <a:blip r:embed="rId14">
                      <a:alphaModFix/>
                    </a:blip>
                    <a:srcRect b="0" l="0" r="0" t="0"/>
                    <a:stretch/>
                  </p:blipFill>
                  <p:spPr>
                    <a:xfrm>
                      <a:off x="331390" y="4012609"/>
                      <a:ext cx="1439661" cy="958029"/>
                    </a:xfrm>
                    <a:prstGeom prst="rect">
                      <a:avLst/>
                    </a:prstGeom>
                    <a:noFill/>
                    <a:ln>
                      <a:noFill/>
                    </a:ln>
                  </p:spPr>
                </p:pic>
                <p:pic>
                  <p:nvPicPr>
                    <p:cNvPr id="1217" name="Google Shape;1217;p59"/>
                    <p:cNvPicPr preferRelativeResize="0"/>
                    <p:nvPr/>
                  </p:nvPicPr>
                  <p:blipFill rotWithShape="1">
                    <a:blip r:embed="rId15">
                      <a:alphaModFix/>
                    </a:blip>
                    <a:srcRect b="0" l="0" r="0" t="0"/>
                    <a:stretch/>
                  </p:blipFill>
                  <p:spPr>
                    <a:xfrm>
                      <a:off x="1803293" y="4012499"/>
                      <a:ext cx="1620663" cy="932725"/>
                    </a:xfrm>
                    <a:prstGeom prst="rect">
                      <a:avLst/>
                    </a:prstGeom>
                    <a:noFill/>
                    <a:ln>
                      <a:noFill/>
                    </a:ln>
                  </p:spPr>
                </p:pic>
                <p:pic>
                  <p:nvPicPr>
                    <p:cNvPr id="1218" name="Google Shape;1218;p59"/>
                    <p:cNvPicPr preferRelativeResize="0"/>
                    <p:nvPr/>
                  </p:nvPicPr>
                  <p:blipFill rotWithShape="1">
                    <a:blip r:embed="rId16">
                      <a:alphaModFix/>
                    </a:blip>
                    <a:srcRect b="0" l="0" r="0" t="0"/>
                    <a:stretch/>
                  </p:blipFill>
                  <p:spPr>
                    <a:xfrm>
                      <a:off x="327027" y="5384977"/>
                      <a:ext cx="1010291" cy="849469"/>
                    </a:xfrm>
                    <a:prstGeom prst="rect">
                      <a:avLst/>
                    </a:prstGeom>
                    <a:noFill/>
                    <a:ln>
                      <a:noFill/>
                    </a:ln>
                  </p:spPr>
                </p:pic>
                <p:pic>
                  <p:nvPicPr>
                    <p:cNvPr id="1219" name="Google Shape;1219;p59"/>
                    <p:cNvPicPr preferRelativeResize="0"/>
                    <p:nvPr/>
                  </p:nvPicPr>
                  <p:blipFill rotWithShape="1">
                    <a:blip r:embed="rId17">
                      <a:alphaModFix/>
                    </a:blip>
                    <a:srcRect b="0" l="0" r="0" t="0"/>
                    <a:stretch/>
                  </p:blipFill>
                  <p:spPr>
                    <a:xfrm>
                      <a:off x="1367991" y="5409757"/>
                      <a:ext cx="1298008" cy="808970"/>
                    </a:xfrm>
                    <a:prstGeom prst="rect">
                      <a:avLst/>
                    </a:prstGeom>
                    <a:noFill/>
                    <a:ln>
                      <a:noFill/>
                    </a:ln>
                  </p:spPr>
                </p:pic>
                <p:sp>
                  <p:nvSpPr>
                    <p:cNvPr id="1220" name="Google Shape;1220;p59"/>
                    <p:cNvSpPr txBox="1"/>
                    <p:nvPr/>
                  </p:nvSpPr>
                  <p:spPr>
                    <a:xfrm>
                      <a:off x="339922" y="659878"/>
                      <a:ext cx="5589287" cy="496560"/>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u="none" cap="none" strike="noStrike">
                          <a:solidFill>
                            <a:srgbClr val="000000"/>
                          </a:solidFill>
                          <a:latin typeface="Times New Roman"/>
                          <a:ea typeface="Times New Roman"/>
                          <a:cs typeface="Times New Roman"/>
                          <a:sym typeface="Times New Roman"/>
                        </a:rPr>
                        <a:t>Vegetables eaten raw</a:t>
                      </a:r>
                      <a:endParaRPr/>
                    </a:p>
                  </p:txBody>
                </p:sp>
                <p:sp>
                  <p:nvSpPr>
                    <p:cNvPr id="1221" name="Google Shape;1221;p59"/>
                    <p:cNvSpPr txBox="1"/>
                    <p:nvPr/>
                  </p:nvSpPr>
                  <p:spPr>
                    <a:xfrm>
                      <a:off x="331389" y="1062848"/>
                      <a:ext cx="2971068" cy="49656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u="none" cap="none" strike="noStrike">
                          <a:solidFill>
                            <a:srgbClr val="000000"/>
                          </a:solidFill>
                          <a:latin typeface="Times New Roman"/>
                          <a:ea typeface="Times New Roman"/>
                          <a:cs typeface="Times New Roman"/>
                          <a:sym typeface="Times New Roman"/>
                        </a:rPr>
                        <a:t>Grown underground</a:t>
                      </a:r>
                      <a:endParaRPr/>
                    </a:p>
                  </p:txBody>
                </p:sp>
                <p:sp>
                  <p:nvSpPr>
                    <p:cNvPr id="1222" name="Google Shape;1222;p59"/>
                    <p:cNvSpPr txBox="1"/>
                    <p:nvPr/>
                  </p:nvSpPr>
                  <p:spPr>
                    <a:xfrm>
                      <a:off x="3308021" y="1060985"/>
                      <a:ext cx="2602526" cy="49656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u="none" cap="none" strike="noStrike">
                          <a:solidFill>
                            <a:srgbClr val="000000"/>
                          </a:solidFill>
                          <a:latin typeface="Times New Roman"/>
                          <a:ea typeface="Times New Roman"/>
                          <a:cs typeface="Times New Roman"/>
                          <a:sym typeface="Times New Roman"/>
                        </a:rPr>
                        <a:t>Grown aboveground</a:t>
                      </a:r>
                      <a:endParaRPr/>
                    </a:p>
                  </p:txBody>
                </p:sp>
                <p:sp>
                  <p:nvSpPr>
                    <p:cNvPr id="1223" name="Google Shape;1223;p59"/>
                    <p:cNvSpPr txBox="1"/>
                    <p:nvPr/>
                  </p:nvSpPr>
                  <p:spPr>
                    <a:xfrm>
                      <a:off x="331389" y="2149352"/>
                      <a:ext cx="5589287" cy="496560"/>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u="none" cap="none" strike="noStrike">
                          <a:solidFill>
                            <a:srgbClr val="000000"/>
                          </a:solidFill>
                          <a:latin typeface="Times New Roman"/>
                          <a:ea typeface="Times New Roman"/>
                          <a:cs typeface="Times New Roman"/>
                          <a:sym typeface="Times New Roman"/>
                        </a:rPr>
                        <a:t>Vegetables eaten cooked</a:t>
                      </a:r>
                      <a:endParaRPr/>
                    </a:p>
                  </p:txBody>
                </p:sp>
                <p:sp>
                  <p:nvSpPr>
                    <p:cNvPr id="1224" name="Google Shape;1224;p59"/>
                    <p:cNvSpPr txBox="1"/>
                    <p:nvPr/>
                  </p:nvSpPr>
                  <p:spPr>
                    <a:xfrm>
                      <a:off x="327027" y="5013780"/>
                      <a:ext cx="5580754" cy="496560"/>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u="none" cap="none" strike="noStrike">
                          <a:solidFill>
                            <a:srgbClr val="000000"/>
                          </a:solidFill>
                          <a:latin typeface="Times New Roman"/>
                          <a:ea typeface="Times New Roman"/>
                          <a:cs typeface="Times New Roman"/>
                          <a:sym typeface="Times New Roman"/>
                        </a:rPr>
                        <a:t>Cereals and industrial crops</a:t>
                      </a:r>
                      <a:endParaRPr/>
                    </a:p>
                  </p:txBody>
                </p:sp>
                <p:sp>
                  <p:nvSpPr>
                    <p:cNvPr id="1225" name="Google Shape;1225;p59"/>
                    <p:cNvSpPr txBox="1"/>
                    <p:nvPr/>
                  </p:nvSpPr>
                  <p:spPr>
                    <a:xfrm>
                      <a:off x="339922" y="3603790"/>
                      <a:ext cx="5580754" cy="496560"/>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u="none" cap="none" strike="noStrike">
                          <a:solidFill>
                            <a:srgbClr val="000000"/>
                          </a:solidFill>
                          <a:latin typeface="Times New Roman"/>
                          <a:ea typeface="Times New Roman"/>
                          <a:cs typeface="Times New Roman"/>
                          <a:sym typeface="Times New Roman"/>
                        </a:rPr>
                        <a:t>Fruit trees and vines</a:t>
                      </a:r>
                      <a:endParaRPr/>
                    </a:p>
                  </p:txBody>
                </p:sp>
                <p:pic>
                  <p:nvPicPr>
                    <p:cNvPr id="1226" name="Google Shape;1226;p59"/>
                    <p:cNvPicPr preferRelativeResize="0"/>
                    <p:nvPr/>
                  </p:nvPicPr>
                  <p:blipFill rotWithShape="1">
                    <a:blip r:embed="rId18">
                      <a:alphaModFix/>
                    </a:blip>
                    <a:srcRect b="0" l="0" r="0" t="0"/>
                    <a:stretch/>
                  </p:blipFill>
                  <p:spPr>
                    <a:xfrm flipH="1">
                      <a:off x="3445590" y="4012498"/>
                      <a:ext cx="1439659" cy="959773"/>
                    </a:xfrm>
                    <a:prstGeom prst="rect">
                      <a:avLst/>
                    </a:prstGeom>
                    <a:noFill/>
                    <a:ln>
                      <a:noFill/>
                    </a:ln>
                  </p:spPr>
                </p:pic>
                <p:pic>
                  <p:nvPicPr>
                    <p:cNvPr id="1227" name="Google Shape;1227;p59"/>
                    <p:cNvPicPr preferRelativeResize="0"/>
                    <p:nvPr/>
                  </p:nvPicPr>
                  <p:blipFill rotWithShape="1">
                    <a:blip r:embed="rId19">
                      <a:alphaModFix/>
                    </a:blip>
                    <a:srcRect b="0" l="0" r="0" t="0"/>
                    <a:stretch/>
                  </p:blipFill>
                  <p:spPr>
                    <a:xfrm>
                      <a:off x="4906004" y="4012498"/>
                      <a:ext cx="1001777" cy="932726"/>
                    </a:xfrm>
                    <a:prstGeom prst="rect">
                      <a:avLst/>
                    </a:prstGeom>
                    <a:noFill/>
                    <a:ln>
                      <a:noFill/>
                    </a:ln>
                  </p:spPr>
                </p:pic>
                <p:pic>
                  <p:nvPicPr>
                    <p:cNvPr id="1228" name="Google Shape;1228;p59"/>
                    <p:cNvPicPr preferRelativeResize="0"/>
                    <p:nvPr/>
                  </p:nvPicPr>
                  <p:blipFill rotWithShape="1">
                    <a:blip r:embed="rId20">
                      <a:alphaModFix/>
                    </a:blip>
                    <a:srcRect b="0" l="0" r="0" t="0"/>
                    <a:stretch/>
                  </p:blipFill>
                  <p:spPr>
                    <a:xfrm>
                      <a:off x="2693697" y="5402923"/>
                      <a:ext cx="1225160" cy="815289"/>
                    </a:xfrm>
                    <a:prstGeom prst="rect">
                      <a:avLst/>
                    </a:prstGeom>
                    <a:noFill/>
                    <a:ln>
                      <a:noFill/>
                    </a:ln>
                  </p:spPr>
                </p:pic>
                <p:pic>
                  <p:nvPicPr>
                    <p:cNvPr id="1229" name="Google Shape;1229;p59"/>
                    <p:cNvPicPr preferRelativeResize="0"/>
                    <p:nvPr/>
                  </p:nvPicPr>
                  <p:blipFill rotWithShape="1">
                    <a:blip r:embed="rId21">
                      <a:alphaModFix/>
                    </a:blip>
                    <a:srcRect b="0" l="0" r="0" t="0"/>
                    <a:stretch/>
                  </p:blipFill>
                  <p:spPr>
                    <a:xfrm>
                      <a:off x="3937212" y="5409757"/>
                      <a:ext cx="1225161" cy="812335"/>
                    </a:xfrm>
                    <a:prstGeom prst="rect">
                      <a:avLst/>
                    </a:prstGeom>
                    <a:noFill/>
                    <a:ln>
                      <a:noFill/>
                    </a:ln>
                  </p:spPr>
                </p:pic>
                <p:pic>
                  <p:nvPicPr>
                    <p:cNvPr id="1230" name="Google Shape;1230;p59"/>
                    <p:cNvPicPr preferRelativeResize="0"/>
                    <p:nvPr/>
                  </p:nvPicPr>
                  <p:blipFill rotWithShape="1">
                    <a:blip r:embed="rId22">
                      <a:alphaModFix/>
                    </a:blip>
                    <a:srcRect b="0" l="0" r="0" t="0"/>
                    <a:stretch/>
                  </p:blipFill>
                  <p:spPr>
                    <a:xfrm>
                      <a:off x="5190070" y="5424623"/>
                      <a:ext cx="730606" cy="806283"/>
                    </a:xfrm>
                    <a:prstGeom prst="rect">
                      <a:avLst/>
                    </a:prstGeom>
                    <a:noFill/>
                    <a:ln>
                      <a:noFill/>
                    </a:ln>
                  </p:spPr>
                </p:pic>
              </p:grpSp>
              <p:sp>
                <p:nvSpPr>
                  <p:cNvPr id="1231" name="Google Shape;1231;p59"/>
                  <p:cNvSpPr txBox="1"/>
                  <p:nvPr/>
                </p:nvSpPr>
                <p:spPr>
                  <a:xfrm>
                    <a:off x="75100" y="877786"/>
                    <a:ext cx="3890411" cy="646331"/>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Crop restriction</a:t>
                    </a:r>
                    <a:endParaRPr/>
                  </a:p>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Times New Roman"/>
                      <a:ea typeface="Times New Roman"/>
                      <a:cs typeface="Times New Roman"/>
                      <a:sym typeface="Times New Roman"/>
                    </a:endParaRPr>
                  </a:p>
                </p:txBody>
              </p:sp>
              <p:cxnSp>
                <p:nvCxnSpPr>
                  <p:cNvPr id="1232" name="Google Shape;1232;p59"/>
                  <p:cNvCxnSpPr/>
                  <p:nvPr/>
                </p:nvCxnSpPr>
                <p:spPr>
                  <a:xfrm flipH="1">
                    <a:off x="3965510" y="903080"/>
                    <a:ext cx="32402" cy="5955960"/>
                  </a:xfrm>
                  <a:prstGeom prst="straightConnector1">
                    <a:avLst/>
                  </a:prstGeom>
                  <a:noFill/>
                  <a:ln cap="flat" cmpd="sng" w="57150">
                    <a:solidFill>
                      <a:srgbClr val="FF0000"/>
                    </a:solidFill>
                    <a:prstDash val="solid"/>
                    <a:miter lim="800000"/>
                    <a:headEnd len="sm" w="sm" type="none"/>
                    <a:tailEnd len="sm" w="sm" type="none"/>
                  </a:ln>
                </p:spPr>
              </p:cxnSp>
              <p:sp>
                <p:nvSpPr>
                  <p:cNvPr id="1233" name="Google Shape;1233;p59"/>
                  <p:cNvSpPr txBox="1"/>
                  <p:nvPr/>
                </p:nvSpPr>
                <p:spPr>
                  <a:xfrm>
                    <a:off x="84040" y="6025487"/>
                    <a:ext cx="609755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Times New Roman"/>
                      <a:buNone/>
                    </a:pPr>
                    <a:r>
                      <a:rPr b="1" i="0" lang="en-US" sz="1800" u="none" cap="none" strike="noStrike">
                        <a:solidFill>
                          <a:srgbClr val="FF0000"/>
                        </a:solidFill>
                        <a:latin typeface="Times New Roman"/>
                        <a:ea typeface="Times New Roman"/>
                        <a:cs typeface="Times New Roman"/>
                        <a:sym typeface="Times New Roman"/>
                      </a:rPr>
                      <a:t>Pathogen reduction </a:t>
                    </a:r>
                    <a:br>
                      <a:rPr b="1" i="0" lang="en-US" sz="1800" u="none" cap="none" strike="noStrike">
                        <a:solidFill>
                          <a:srgbClr val="FF0000"/>
                        </a:solidFill>
                        <a:latin typeface="Times New Roman"/>
                        <a:ea typeface="Times New Roman"/>
                        <a:cs typeface="Times New Roman"/>
                        <a:sym typeface="Times New Roman"/>
                      </a:rPr>
                    </a:br>
                    <a:r>
                      <a:rPr b="1" i="0" lang="en-US" sz="1800" u="none" cap="none" strike="noStrike">
                        <a:solidFill>
                          <a:srgbClr val="FF0000"/>
                        </a:solidFill>
                        <a:latin typeface="Times New Roman"/>
                        <a:ea typeface="Times New Roman"/>
                        <a:cs typeface="Times New Roman"/>
                        <a:sym typeface="Times New Roman"/>
                      </a:rPr>
                      <a:t>(log units)</a:t>
                    </a:r>
                    <a:endParaRPr/>
                  </a:p>
                </p:txBody>
              </p:sp>
              <p:sp>
                <p:nvSpPr>
                  <p:cNvPr id="1234" name="Google Shape;1234;p59"/>
                  <p:cNvSpPr txBox="1"/>
                  <p:nvPr/>
                </p:nvSpPr>
                <p:spPr>
                  <a:xfrm>
                    <a:off x="2411020" y="6159713"/>
                    <a:ext cx="85530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800"/>
                      <a:buFont typeface="Times New Roman"/>
                      <a:buNone/>
                    </a:pPr>
                    <a:r>
                      <a:rPr b="1" i="0" lang="en-US" sz="1800" u="none" cap="none" strike="noStrike">
                        <a:solidFill>
                          <a:srgbClr val="FF0000"/>
                        </a:solidFill>
                        <a:latin typeface="Times New Roman"/>
                        <a:ea typeface="Times New Roman"/>
                        <a:cs typeface="Times New Roman"/>
                        <a:sym typeface="Times New Roman"/>
                      </a:rPr>
                      <a:t>6 to 7</a:t>
                    </a:r>
                    <a:endParaRPr/>
                  </a:p>
                </p:txBody>
              </p:sp>
            </p:grpSp>
            <p:sp>
              <p:nvSpPr>
                <p:cNvPr id="1235" name="Google Shape;1235;p59"/>
                <p:cNvSpPr txBox="1"/>
                <p:nvPr/>
              </p:nvSpPr>
              <p:spPr>
                <a:xfrm>
                  <a:off x="84040" y="6006826"/>
                  <a:ext cx="609755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Times New Roman"/>
                    <a:buNone/>
                  </a:pPr>
                  <a:r>
                    <a:rPr b="1" i="0" lang="en-US" sz="1800" u="none" cap="none" strike="noStrike">
                      <a:solidFill>
                        <a:srgbClr val="FF0000"/>
                      </a:solidFill>
                      <a:latin typeface="Times New Roman"/>
                      <a:ea typeface="Times New Roman"/>
                      <a:cs typeface="Times New Roman"/>
                      <a:sym typeface="Times New Roman"/>
                    </a:rPr>
                    <a:t>Pathogen reduction </a:t>
                  </a:r>
                  <a:br>
                    <a:rPr b="1" i="0" lang="en-US" sz="1800" u="none" cap="none" strike="noStrike">
                      <a:solidFill>
                        <a:srgbClr val="FF0000"/>
                      </a:solidFill>
                      <a:latin typeface="Times New Roman"/>
                      <a:ea typeface="Times New Roman"/>
                      <a:cs typeface="Times New Roman"/>
                      <a:sym typeface="Times New Roman"/>
                    </a:rPr>
                  </a:br>
                  <a:r>
                    <a:rPr b="1" i="0" lang="en-US" sz="1800" u="none" cap="none" strike="noStrike">
                      <a:solidFill>
                        <a:srgbClr val="FF0000"/>
                      </a:solidFill>
                      <a:latin typeface="Times New Roman"/>
                      <a:ea typeface="Times New Roman"/>
                      <a:cs typeface="Times New Roman"/>
                      <a:sym typeface="Times New Roman"/>
                    </a:rPr>
                    <a:t>(log units)</a:t>
                  </a:r>
                  <a:endParaRPr/>
                </a:p>
              </p:txBody>
            </p:sp>
          </p:grpSp>
          <p:sp>
            <p:nvSpPr>
              <p:cNvPr id="1236" name="Google Shape;1236;p59"/>
              <p:cNvSpPr txBox="1"/>
              <p:nvPr/>
            </p:nvSpPr>
            <p:spPr>
              <a:xfrm>
                <a:off x="2411020" y="6141052"/>
                <a:ext cx="85530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800"/>
                  <a:buFont typeface="Times New Roman"/>
                  <a:buNone/>
                </a:pPr>
                <a:r>
                  <a:rPr b="1" i="0" lang="en-US" sz="1800" u="none" cap="none" strike="noStrike">
                    <a:solidFill>
                      <a:srgbClr val="FF0000"/>
                    </a:solidFill>
                    <a:latin typeface="Times New Roman"/>
                    <a:ea typeface="Times New Roman"/>
                    <a:cs typeface="Times New Roman"/>
                    <a:sym typeface="Times New Roman"/>
                  </a:rPr>
                  <a:t>6 to 7</a:t>
                </a:r>
                <a:endParaRPr/>
              </a:p>
            </p:txBody>
          </p:sp>
        </p:grpSp>
        <p:cxnSp>
          <p:nvCxnSpPr>
            <p:cNvPr id="1237" name="Google Shape;1237;p59"/>
            <p:cNvCxnSpPr/>
            <p:nvPr/>
          </p:nvCxnSpPr>
          <p:spPr>
            <a:xfrm flipH="1">
              <a:off x="3965510" y="884419"/>
              <a:ext cx="32402" cy="5955960"/>
            </a:xfrm>
            <a:prstGeom prst="straightConnector1">
              <a:avLst/>
            </a:prstGeom>
            <a:noFill/>
            <a:ln cap="flat" cmpd="sng" w="57150">
              <a:solidFill>
                <a:srgbClr val="FF0000"/>
              </a:solidFill>
              <a:prstDash val="solid"/>
              <a:miter lim="800000"/>
              <a:headEnd len="sm" w="sm" type="none"/>
              <a:tailEnd len="sm" w="sm" type="none"/>
            </a:ln>
          </p:spPr>
        </p:cxnSp>
      </p:grpSp>
      <p:grpSp>
        <p:nvGrpSpPr>
          <p:cNvPr id="1238" name="Google Shape;1238;p59"/>
          <p:cNvGrpSpPr/>
          <p:nvPr/>
        </p:nvGrpSpPr>
        <p:grpSpPr>
          <a:xfrm>
            <a:off x="4025635" y="877786"/>
            <a:ext cx="1506335" cy="5962593"/>
            <a:chOff x="4006311" y="877786"/>
            <a:chExt cx="1506335" cy="5962593"/>
          </a:xfrm>
        </p:grpSpPr>
        <p:sp>
          <p:nvSpPr>
            <p:cNvPr id="1239" name="Google Shape;1239;p59"/>
            <p:cNvSpPr txBox="1"/>
            <p:nvPr/>
          </p:nvSpPr>
          <p:spPr>
            <a:xfrm>
              <a:off x="4006311" y="877786"/>
              <a:ext cx="1489236" cy="646331"/>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Irrigation method</a:t>
              </a:r>
              <a:endParaRPr/>
            </a:p>
          </p:txBody>
        </p:sp>
        <p:grpSp>
          <p:nvGrpSpPr>
            <p:cNvPr id="1240" name="Google Shape;1240;p59"/>
            <p:cNvGrpSpPr/>
            <p:nvPr/>
          </p:nvGrpSpPr>
          <p:grpSpPr>
            <a:xfrm>
              <a:off x="4026151" y="1551233"/>
              <a:ext cx="1450274" cy="3887625"/>
              <a:chOff x="6406102" y="1035628"/>
              <a:chExt cx="2094119" cy="4815080"/>
            </a:xfrm>
          </p:grpSpPr>
          <p:pic>
            <p:nvPicPr>
              <p:cNvPr id="1241" name="Google Shape;1241;p59"/>
              <p:cNvPicPr preferRelativeResize="0"/>
              <p:nvPr/>
            </p:nvPicPr>
            <p:blipFill rotWithShape="1">
              <a:blip r:embed="rId23">
                <a:alphaModFix/>
              </a:blip>
              <a:srcRect b="0" l="0" r="0" t="0"/>
              <a:stretch/>
            </p:blipFill>
            <p:spPr>
              <a:xfrm>
                <a:off x="6415231" y="1432180"/>
                <a:ext cx="2084989" cy="1389645"/>
              </a:xfrm>
              <a:prstGeom prst="rect">
                <a:avLst/>
              </a:prstGeom>
              <a:noFill/>
              <a:ln>
                <a:noFill/>
              </a:ln>
            </p:spPr>
          </p:pic>
          <p:pic>
            <p:nvPicPr>
              <p:cNvPr id="1242" name="Google Shape;1242;p59"/>
              <p:cNvPicPr preferRelativeResize="0"/>
              <p:nvPr/>
            </p:nvPicPr>
            <p:blipFill rotWithShape="1">
              <a:blip r:embed="rId24">
                <a:alphaModFix/>
              </a:blip>
              <a:srcRect b="0" l="0" r="0" t="0"/>
              <a:stretch/>
            </p:blipFill>
            <p:spPr>
              <a:xfrm>
                <a:off x="6406103" y="3245597"/>
                <a:ext cx="2094118" cy="935752"/>
              </a:xfrm>
              <a:prstGeom prst="rect">
                <a:avLst/>
              </a:prstGeom>
              <a:noFill/>
              <a:ln>
                <a:noFill/>
              </a:ln>
            </p:spPr>
          </p:pic>
          <p:pic>
            <p:nvPicPr>
              <p:cNvPr id="1243" name="Google Shape;1243;p59"/>
              <p:cNvPicPr preferRelativeResize="0"/>
              <p:nvPr/>
            </p:nvPicPr>
            <p:blipFill rotWithShape="1">
              <a:blip r:embed="rId25">
                <a:alphaModFix/>
              </a:blip>
              <a:srcRect b="0" l="0" r="0" t="0"/>
              <a:stretch/>
            </p:blipFill>
            <p:spPr>
              <a:xfrm>
                <a:off x="6415231" y="4605192"/>
                <a:ext cx="2075860" cy="1245516"/>
              </a:xfrm>
              <a:prstGeom prst="rect">
                <a:avLst/>
              </a:prstGeom>
              <a:noFill/>
              <a:ln>
                <a:noFill/>
              </a:ln>
            </p:spPr>
          </p:pic>
          <p:sp>
            <p:nvSpPr>
              <p:cNvPr id="1244" name="Google Shape;1244;p59"/>
              <p:cNvSpPr txBox="1"/>
              <p:nvPr/>
            </p:nvSpPr>
            <p:spPr>
              <a:xfrm>
                <a:off x="6415231" y="1035628"/>
                <a:ext cx="2084989" cy="381202"/>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Drip</a:t>
                </a:r>
                <a:endParaRPr/>
              </a:p>
            </p:txBody>
          </p:sp>
          <p:sp>
            <p:nvSpPr>
              <p:cNvPr id="1245" name="Google Shape;1245;p59"/>
              <p:cNvSpPr txBox="1"/>
              <p:nvPr/>
            </p:nvSpPr>
            <p:spPr>
              <a:xfrm>
                <a:off x="6406102" y="2849045"/>
                <a:ext cx="2084989" cy="381202"/>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Sprinkler</a:t>
                </a:r>
                <a:endParaRPr/>
              </a:p>
            </p:txBody>
          </p:sp>
          <p:sp>
            <p:nvSpPr>
              <p:cNvPr id="1246" name="Google Shape;1246;p59"/>
              <p:cNvSpPr txBox="1"/>
              <p:nvPr/>
            </p:nvSpPr>
            <p:spPr>
              <a:xfrm>
                <a:off x="6406102" y="4208569"/>
                <a:ext cx="2084989" cy="381202"/>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Surface</a:t>
                </a:r>
                <a:endParaRPr/>
              </a:p>
            </p:txBody>
          </p:sp>
        </p:grpSp>
        <p:cxnSp>
          <p:nvCxnSpPr>
            <p:cNvPr id="1247" name="Google Shape;1247;p59"/>
            <p:cNvCxnSpPr/>
            <p:nvPr/>
          </p:nvCxnSpPr>
          <p:spPr>
            <a:xfrm>
              <a:off x="5502922" y="884419"/>
              <a:ext cx="9724" cy="5955960"/>
            </a:xfrm>
            <a:prstGeom prst="straightConnector1">
              <a:avLst/>
            </a:prstGeom>
            <a:noFill/>
            <a:ln cap="flat" cmpd="sng" w="57150">
              <a:solidFill>
                <a:srgbClr val="FF0000"/>
              </a:solidFill>
              <a:prstDash val="solid"/>
              <a:miter lim="800000"/>
              <a:headEnd len="sm" w="sm" type="none"/>
              <a:tailEnd len="sm" w="sm" type="none"/>
            </a:ln>
          </p:spPr>
        </p:cxnSp>
        <p:sp>
          <p:nvSpPr>
            <p:cNvPr id="1248" name="Google Shape;1248;p59"/>
            <p:cNvSpPr txBox="1"/>
            <p:nvPr/>
          </p:nvSpPr>
          <p:spPr>
            <a:xfrm>
              <a:off x="4108862" y="6145325"/>
              <a:ext cx="85530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800"/>
                <a:buFont typeface="Times New Roman"/>
                <a:buNone/>
              </a:pPr>
              <a:r>
                <a:rPr b="1" i="0" lang="en-US" sz="1800" u="none" cap="none" strike="noStrike">
                  <a:solidFill>
                    <a:srgbClr val="FF0000"/>
                  </a:solidFill>
                  <a:latin typeface="Times New Roman"/>
                  <a:ea typeface="Times New Roman"/>
                  <a:cs typeface="Times New Roman"/>
                  <a:sym typeface="Times New Roman"/>
                </a:rPr>
                <a:t>1 to 4</a:t>
              </a:r>
              <a:endParaRPr/>
            </a:p>
          </p:txBody>
        </p:sp>
      </p:grpSp>
      <p:sp>
        <p:nvSpPr>
          <p:cNvPr id="1249" name="Google Shape;1249;p59"/>
          <p:cNvSpPr txBox="1"/>
          <p:nvPr/>
        </p:nvSpPr>
        <p:spPr>
          <a:xfrm>
            <a:off x="482082" y="294825"/>
            <a:ext cx="11681923" cy="109550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Times New Roman"/>
              <a:buNone/>
            </a:pPr>
            <a:r>
              <a:rPr b="1" i="0" lang="en-US" sz="4400" u="none" cap="none" strike="noStrike">
                <a:solidFill>
                  <a:srgbClr val="000000"/>
                </a:solidFill>
                <a:latin typeface="Times New Roman"/>
                <a:ea typeface="Times New Roman"/>
                <a:cs typeface="Times New Roman"/>
                <a:sym typeface="Times New Roman"/>
              </a:rPr>
              <a:t>On-farm options/barriers</a:t>
            </a:r>
            <a:endParaRPr/>
          </a:p>
        </p:txBody>
      </p:sp>
      <p:grpSp>
        <p:nvGrpSpPr>
          <p:cNvPr id="1250" name="Google Shape;1250;p59"/>
          <p:cNvGrpSpPr/>
          <p:nvPr/>
        </p:nvGrpSpPr>
        <p:grpSpPr>
          <a:xfrm>
            <a:off x="5529864" y="865758"/>
            <a:ext cx="1804710" cy="5974621"/>
            <a:chOff x="5512646" y="865758"/>
            <a:chExt cx="1804710" cy="5974621"/>
          </a:xfrm>
        </p:grpSpPr>
        <p:sp>
          <p:nvSpPr>
            <p:cNvPr id="1251" name="Google Shape;1251;p59"/>
            <p:cNvSpPr txBox="1"/>
            <p:nvPr/>
          </p:nvSpPr>
          <p:spPr>
            <a:xfrm>
              <a:off x="5536348" y="884419"/>
              <a:ext cx="1757885" cy="646331"/>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On-farm water filtration</a:t>
              </a:r>
              <a:endParaRPr/>
            </a:p>
          </p:txBody>
        </p:sp>
        <p:sp>
          <p:nvSpPr>
            <p:cNvPr id="1252" name="Google Shape;1252;p59"/>
            <p:cNvSpPr txBox="1"/>
            <p:nvPr/>
          </p:nvSpPr>
          <p:spPr>
            <a:xfrm>
              <a:off x="5536347" y="1578042"/>
              <a:ext cx="1757885" cy="307777"/>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Three tank system</a:t>
              </a:r>
              <a:endParaRPr/>
            </a:p>
          </p:txBody>
        </p:sp>
        <p:sp>
          <p:nvSpPr>
            <p:cNvPr id="1253" name="Google Shape;1253;p59"/>
            <p:cNvSpPr txBox="1"/>
            <p:nvPr/>
          </p:nvSpPr>
          <p:spPr>
            <a:xfrm>
              <a:off x="5540712" y="2973720"/>
              <a:ext cx="1753519" cy="523220"/>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Simple sedimentation</a:t>
              </a:r>
              <a:endParaRPr/>
            </a:p>
          </p:txBody>
        </p:sp>
        <p:sp>
          <p:nvSpPr>
            <p:cNvPr id="1254" name="Google Shape;1254;p59"/>
            <p:cNvSpPr txBox="1"/>
            <p:nvPr/>
          </p:nvSpPr>
          <p:spPr>
            <a:xfrm>
              <a:off x="5512646" y="4416690"/>
              <a:ext cx="1781585" cy="307777"/>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Simple filtration</a:t>
              </a:r>
              <a:endParaRPr/>
            </a:p>
          </p:txBody>
        </p:sp>
        <p:cxnSp>
          <p:nvCxnSpPr>
            <p:cNvPr id="1255" name="Google Shape;1255;p59"/>
            <p:cNvCxnSpPr/>
            <p:nvPr/>
          </p:nvCxnSpPr>
          <p:spPr>
            <a:xfrm>
              <a:off x="7312960" y="865758"/>
              <a:ext cx="4396" cy="5974621"/>
            </a:xfrm>
            <a:prstGeom prst="straightConnector1">
              <a:avLst/>
            </a:prstGeom>
            <a:noFill/>
            <a:ln cap="flat" cmpd="sng" w="57150">
              <a:solidFill>
                <a:srgbClr val="FF0000"/>
              </a:solidFill>
              <a:prstDash val="solid"/>
              <a:miter lim="800000"/>
              <a:headEnd len="sm" w="sm" type="none"/>
              <a:tailEnd len="sm" w="sm" type="none"/>
            </a:ln>
          </p:spPr>
        </p:cxnSp>
        <p:sp>
          <p:nvSpPr>
            <p:cNvPr id="1256" name="Google Shape;1256;p59"/>
            <p:cNvSpPr txBox="1"/>
            <p:nvPr/>
          </p:nvSpPr>
          <p:spPr>
            <a:xfrm>
              <a:off x="5832156" y="6141052"/>
              <a:ext cx="89493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800"/>
                <a:buFont typeface="Times New Roman"/>
                <a:buNone/>
              </a:pPr>
              <a:r>
                <a:rPr b="1" i="0" lang="en-US" sz="1800" u="none" cap="none" strike="noStrike">
                  <a:solidFill>
                    <a:srgbClr val="FF0000"/>
                  </a:solidFill>
                  <a:latin typeface="Times New Roman"/>
                  <a:ea typeface="Times New Roman"/>
                  <a:cs typeface="Times New Roman"/>
                  <a:sym typeface="Times New Roman"/>
                </a:rPr>
                <a:t>0.5 to 3</a:t>
              </a:r>
              <a:endParaRPr/>
            </a:p>
          </p:txBody>
        </p:sp>
        <p:pic>
          <p:nvPicPr>
            <p:cNvPr id="1257" name="Google Shape;1257;p59"/>
            <p:cNvPicPr preferRelativeResize="0"/>
            <p:nvPr/>
          </p:nvPicPr>
          <p:blipFill rotWithShape="1">
            <a:blip r:embed="rId26">
              <a:alphaModFix/>
            </a:blip>
            <a:srcRect b="0" l="0" r="0" t="0"/>
            <a:stretch/>
          </p:blipFill>
          <p:spPr>
            <a:xfrm>
              <a:off x="5832156" y="4807624"/>
              <a:ext cx="728041" cy="889525"/>
            </a:xfrm>
            <a:prstGeom prst="rect">
              <a:avLst/>
            </a:prstGeom>
            <a:noFill/>
            <a:ln>
              <a:noFill/>
            </a:ln>
          </p:spPr>
        </p:pic>
        <p:pic>
          <p:nvPicPr>
            <p:cNvPr id="1258" name="Google Shape;1258;p59"/>
            <p:cNvPicPr preferRelativeResize="0"/>
            <p:nvPr/>
          </p:nvPicPr>
          <p:blipFill rotWithShape="1">
            <a:blip r:embed="rId27">
              <a:alphaModFix/>
            </a:blip>
            <a:srcRect b="0" l="0" r="0" t="0"/>
            <a:stretch/>
          </p:blipFill>
          <p:spPr>
            <a:xfrm>
              <a:off x="5562091" y="2020170"/>
              <a:ext cx="1673934" cy="809615"/>
            </a:xfrm>
            <a:prstGeom prst="rect">
              <a:avLst/>
            </a:prstGeom>
            <a:noFill/>
            <a:ln>
              <a:noFill/>
            </a:ln>
          </p:spPr>
        </p:pic>
        <p:pic>
          <p:nvPicPr>
            <p:cNvPr id="1259" name="Google Shape;1259;p59"/>
            <p:cNvPicPr preferRelativeResize="0"/>
            <p:nvPr/>
          </p:nvPicPr>
          <p:blipFill rotWithShape="1">
            <a:blip r:embed="rId28">
              <a:alphaModFix/>
            </a:blip>
            <a:srcRect b="0" l="0" r="0" t="0"/>
            <a:stretch/>
          </p:blipFill>
          <p:spPr>
            <a:xfrm>
              <a:off x="5888922" y="3573055"/>
              <a:ext cx="1065950" cy="799463"/>
            </a:xfrm>
            <a:prstGeom prst="rect">
              <a:avLst/>
            </a:prstGeom>
            <a:noFill/>
            <a:ln>
              <a:noFill/>
            </a:ln>
          </p:spPr>
        </p:pic>
      </p:grpSp>
      <p:grpSp>
        <p:nvGrpSpPr>
          <p:cNvPr id="1260" name="Google Shape;1260;p59"/>
          <p:cNvGrpSpPr/>
          <p:nvPr/>
        </p:nvGrpSpPr>
        <p:grpSpPr>
          <a:xfrm>
            <a:off x="7265268" y="849276"/>
            <a:ext cx="1896448" cy="5991103"/>
            <a:chOff x="7199951" y="849276"/>
            <a:chExt cx="1896448" cy="5991103"/>
          </a:xfrm>
        </p:grpSpPr>
        <p:sp>
          <p:nvSpPr>
            <p:cNvPr id="1261" name="Google Shape;1261;p59"/>
            <p:cNvSpPr txBox="1"/>
            <p:nvPr/>
          </p:nvSpPr>
          <p:spPr>
            <a:xfrm>
              <a:off x="7294233" y="884419"/>
              <a:ext cx="1781585" cy="646331"/>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Irrigation strategy</a:t>
              </a:r>
              <a:endParaRPr/>
            </a:p>
          </p:txBody>
        </p:sp>
        <p:sp>
          <p:nvSpPr>
            <p:cNvPr id="1262" name="Google Shape;1262;p59"/>
            <p:cNvSpPr txBox="1"/>
            <p:nvPr/>
          </p:nvSpPr>
          <p:spPr>
            <a:xfrm>
              <a:off x="7294231" y="4023484"/>
              <a:ext cx="1752139" cy="738664"/>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Alternating irrigation between TW and freshwater</a:t>
              </a:r>
              <a:endParaRPr/>
            </a:p>
          </p:txBody>
        </p:sp>
        <p:sp>
          <p:nvSpPr>
            <p:cNvPr id="1263" name="Google Shape;1263;p59"/>
            <p:cNvSpPr txBox="1"/>
            <p:nvPr/>
          </p:nvSpPr>
          <p:spPr>
            <a:xfrm>
              <a:off x="7323679" y="1572633"/>
              <a:ext cx="1752140" cy="523220"/>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Blending TW with freshwater</a:t>
              </a:r>
              <a:endParaRPr/>
            </a:p>
          </p:txBody>
        </p:sp>
        <p:pic>
          <p:nvPicPr>
            <p:cNvPr id="1264" name="Google Shape;1264;p59"/>
            <p:cNvPicPr preferRelativeResize="0"/>
            <p:nvPr/>
          </p:nvPicPr>
          <p:blipFill rotWithShape="1">
            <a:blip r:embed="rId29">
              <a:alphaModFix/>
            </a:blip>
            <a:srcRect b="39419" l="59828" r="25000" t="36794"/>
            <a:stretch/>
          </p:blipFill>
          <p:spPr>
            <a:xfrm>
              <a:off x="7317945" y="2783483"/>
              <a:ext cx="971789" cy="857021"/>
            </a:xfrm>
            <a:prstGeom prst="rect">
              <a:avLst/>
            </a:prstGeom>
            <a:noFill/>
            <a:ln>
              <a:noFill/>
            </a:ln>
          </p:spPr>
        </p:pic>
        <p:pic>
          <p:nvPicPr>
            <p:cNvPr id="1265" name="Google Shape;1265;p59"/>
            <p:cNvPicPr preferRelativeResize="0"/>
            <p:nvPr/>
          </p:nvPicPr>
          <p:blipFill rotWithShape="1">
            <a:blip r:embed="rId29">
              <a:alphaModFix/>
            </a:blip>
            <a:srcRect b="39419" l="59828" r="25000" t="36794"/>
            <a:stretch/>
          </p:blipFill>
          <p:spPr>
            <a:xfrm>
              <a:off x="8113361" y="2477011"/>
              <a:ext cx="971789" cy="857021"/>
            </a:xfrm>
            <a:prstGeom prst="rect">
              <a:avLst/>
            </a:prstGeom>
            <a:noFill/>
            <a:ln>
              <a:noFill/>
            </a:ln>
          </p:spPr>
        </p:pic>
        <p:cxnSp>
          <p:nvCxnSpPr>
            <p:cNvPr id="1266" name="Google Shape;1266;p59"/>
            <p:cNvCxnSpPr/>
            <p:nvPr/>
          </p:nvCxnSpPr>
          <p:spPr>
            <a:xfrm flipH="1">
              <a:off x="9062025" y="849276"/>
              <a:ext cx="34374" cy="5991103"/>
            </a:xfrm>
            <a:prstGeom prst="straightConnector1">
              <a:avLst/>
            </a:prstGeom>
            <a:noFill/>
            <a:ln cap="flat" cmpd="sng" w="57150">
              <a:solidFill>
                <a:srgbClr val="FF0000"/>
              </a:solidFill>
              <a:prstDash val="solid"/>
              <a:miter lim="800000"/>
              <a:headEnd len="sm" w="sm" type="none"/>
              <a:tailEnd len="sm" w="sm" type="none"/>
            </a:ln>
          </p:spPr>
        </p:cxnSp>
        <p:sp>
          <p:nvSpPr>
            <p:cNvPr id="1267" name="Google Shape;1267;p59"/>
            <p:cNvSpPr txBox="1"/>
            <p:nvPr/>
          </p:nvSpPr>
          <p:spPr>
            <a:xfrm>
              <a:off x="7642769" y="6141052"/>
              <a:ext cx="89493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800"/>
                <a:buFont typeface="Times New Roman"/>
                <a:buNone/>
              </a:pPr>
              <a:r>
                <a:rPr b="1" i="0" lang="en-US" sz="1800" u="none" cap="none" strike="noStrike">
                  <a:solidFill>
                    <a:srgbClr val="FF0000"/>
                  </a:solidFill>
                  <a:latin typeface="Times New Roman"/>
                  <a:ea typeface="Times New Roman"/>
                  <a:cs typeface="Times New Roman"/>
                  <a:sym typeface="Times New Roman"/>
                </a:rPr>
                <a:t>0.5 to 2</a:t>
              </a:r>
              <a:endParaRPr/>
            </a:p>
          </p:txBody>
        </p:sp>
        <p:sp>
          <p:nvSpPr>
            <p:cNvPr id="1268" name="Google Shape;1268;p59"/>
            <p:cNvSpPr txBox="1"/>
            <p:nvPr/>
          </p:nvSpPr>
          <p:spPr>
            <a:xfrm>
              <a:off x="8057354" y="2127081"/>
              <a:ext cx="89493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600"/>
                <a:buFont typeface="Times New Roman"/>
                <a:buNone/>
              </a:pPr>
              <a:r>
                <a:rPr b="1" i="0" lang="en-US" sz="1600" u="none" cap="none" strike="noStrike">
                  <a:solidFill>
                    <a:srgbClr val="FF0000"/>
                  </a:solidFill>
                  <a:latin typeface="Times New Roman"/>
                  <a:ea typeface="Times New Roman"/>
                  <a:cs typeface="Times New Roman"/>
                  <a:sym typeface="Times New Roman"/>
                </a:rPr>
                <a:t>TW</a:t>
              </a:r>
              <a:endParaRPr/>
            </a:p>
          </p:txBody>
        </p:sp>
        <p:sp>
          <p:nvSpPr>
            <p:cNvPr id="1269" name="Google Shape;1269;p59"/>
            <p:cNvSpPr txBox="1"/>
            <p:nvPr/>
          </p:nvSpPr>
          <p:spPr>
            <a:xfrm>
              <a:off x="7199951" y="2455282"/>
              <a:ext cx="89493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600"/>
                <a:buFont typeface="Times New Roman"/>
                <a:buNone/>
              </a:pPr>
              <a:r>
                <a:rPr b="1" i="0" lang="en-US" sz="1600" u="none" cap="none" strike="noStrike">
                  <a:solidFill>
                    <a:srgbClr val="FF0000"/>
                  </a:solidFill>
                  <a:latin typeface="Times New Roman"/>
                  <a:ea typeface="Times New Roman"/>
                  <a:cs typeface="Times New Roman"/>
                  <a:sym typeface="Times New Roman"/>
                </a:rPr>
                <a:t>FW</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1"/>
                                        </p:tgtEl>
                                        <p:attrNameLst>
                                          <p:attrName>style.visibility</p:attrName>
                                        </p:attrNameLst>
                                      </p:cBhvr>
                                      <p:to>
                                        <p:strVal val="visible"/>
                                      </p:to>
                                    </p:set>
                                    <p:anim calcmode="lin" valueType="num">
                                      <p:cBhvr additive="base">
                                        <p:cTn dur="500"/>
                                        <p:tgtEl>
                                          <p:spTgt spid="120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8"/>
                                        </p:tgtEl>
                                        <p:attrNameLst>
                                          <p:attrName>style.visibility</p:attrName>
                                        </p:attrNameLst>
                                      </p:cBhvr>
                                      <p:to>
                                        <p:strVal val="visible"/>
                                      </p:to>
                                    </p:set>
                                    <p:anim calcmode="lin" valueType="num">
                                      <p:cBhvr additive="base">
                                        <p:cTn dur="500"/>
                                        <p:tgtEl>
                                          <p:spTgt spid="123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50"/>
                                        </p:tgtEl>
                                        <p:attrNameLst>
                                          <p:attrName>style.visibility</p:attrName>
                                        </p:attrNameLst>
                                      </p:cBhvr>
                                      <p:to>
                                        <p:strVal val="visible"/>
                                      </p:to>
                                    </p:set>
                                    <p:anim calcmode="lin" valueType="num">
                                      <p:cBhvr additive="base">
                                        <p:cTn dur="500"/>
                                        <p:tgtEl>
                                          <p:spTgt spid="125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60"/>
                                        </p:tgtEl>
                                        <p:attrNameLst>
                                          <p:attrName>style.visibility</p:attrName>
                                        </p:attrNameLst>
                                      </p:cBhvr>
                                      <p:to>
                                        <p:strVal val="visible"/>
                                      </p:to>
                                    </p:set>
                                    <p:anim calcmode="lin" valueType="num">
                                      <p:cBhvr additive="base">
                                        <p:cTn dur="500"/>
                                        <p:tgtEl>
                                          <p:spTgt spid="126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9"/>
                                        </p:tgtEl>
                                        <p:attrNameLst>
                                          <p:attrName>style.visibility</p:attrName>
                                        </p:attrNameLst>
                                      </p:cBhvr>
                                      <p:to>
                                        <p:strVal val="visible"/>
                                      </p:to>
                                    </p:set>
                                    <p:anim calcmode="lin" valueType="num">
                                      <p:cBhvr additive="base">
                                        <p:cTn dur="500"/>
                                        <p:tgtEl>
                                          <p:spTgt spid="118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cxnSp>
        <p:nvCxnSpPr>
          <p:cNvPr id="502" name="Google Shape;502;p6"/>
          <p:cNvCxnSpPr/>
          <p:nvPr/>
        </p:nvCxnSpPr>
        <p:spPr>
          <a:xfrm>
            <a:off x="196849" y="754111"/>
            <a:ext cx="11798400" cy="0"/>
          </a:xfrm>
          <a:prstGeom prst="straightConnector1">
            <a:avLst/>
          </a:prstGeom>
          <a:noFill/>
          <a:ln cap="flat" cmpd="sng" w="12700">
            <a:solidFill>
              <a:srgbClr val="319B9B"/>
            </a:solidFill>
            <a:prstDash val="solid"/>
            <a:miter lim="800000"/>
            <a:headEnd len="sm" w="sm" type="none"/>
            <a:tailEnd len="sm" w="sm" type="none"/>
          </a:ln>
        </p:spPr>
      </p:cxnSp>
      <p:sp>
        <p:nvSpPr>
          <p:cNvPr id="503" name="Google Shape;503;p6"/>
          <p:cNvSpPr txBox="1"/>
          <p:nvPr/>
        </p:nvSpPr>
        <p:spPr>
          <a:xfrm>
            <a:off x="196849" y="213121"/>
            <a:ext cx="10941200" cy="615499"/>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3200">
                <a:solidFill>
                  <a:srgbClr val="319B9B"/>
                </a:solidFill>
                <a:latin typeface="Calibri"/>
                <a:ea typeface="Calibri"/>
                <a:cs typeface="Calibri"/>
                <a:sym typeface="Calibri"/>
              </a:rPr>
              <a:t>Sanitation in Informal Settlements </a:t>
            </a:r>
            <a:endParaRPr sz="1867">
              <a:solidFill>
                <a:srgbClr val="000000"/>
              </a:solidFill>
              <a:latin typeface="Arial"/>
              <a:ea typeface="Arial"/>
              <a:cs typeface="Arial"/>
              <a:sym typeface="Arial"/>
            </a:endParaRPr>
          </a:p>
        </p:txBody>
      </p:sp>
      <p:pic>
        <p:nvPicPr>
          <p:cNvPr descr="A picture containing text, clipart, vector graphics&#10;&#10;Description automatically generated" id="504" name="Google Shape;504;p6"/>
          <p:cNvPicPr preferRelativeResize="0"/>
          <p:nvPr/>
        </p:nvPicPr>
        <p:blipFill rotWithShape="1">
          <a:blip r:embed="rId3">
            <a:alphaModFix/>
          </a:blip>
          <a:srcRect b="0" l="0" r="0" t="0"/>
          <a:stretch/>
        </p:blipFill>
        <p:spPr>
          <a:xfrm>
            <a:off x="10149033" y="51967"/>
            <a:ext cx="1720432" cy="647437"/>
          </a:xfrm>
          <a:prstGeom prst="rect">
            <a:avLst/>
          </a:prstGeom>
          <a:noFill/>
          <a:ln>
            <a:noFill/>
          </a:ln>
        </p:spPr>
      </p:pic>
      <p:pic>
        <p:nvPicPr>
          <p:cNvPr id="505" name="Google Shape;505;p6"/>
          <p:cNvPicPr preferRelativeResize="0"/>
          <p:nvPr/>
        </p:nvPicPr>
        <p:blipFill rotWithShape="1">
          <a:blip r:embed="rId4">
            <a:alphaModFix/>
          </a:blip>
          <a:srcRect b="0" l="0" r="0" t="0"/>
          <a:stretch/>
        </p:blipFill>
        <p:spPr>
          <a:xfrm>
            <a:off x="196833" y="828733"/>
            <a:ext cx="3591000" cy="5207201"/>
          </a:xfrm>
          <a:prstGeom prst="rect">
            <a:avLst/>
          </a:prstGeom>
          <a:noFill/>
          <a:ln>
            <a:noFill/>
          </a:ln>
        </p:spPr>
      </p:pic>
      <p:pic>
        <p:nvPicPr>
          <p:cNvPr id="506" name="Google Shape;506;p6"/>
          <p:cNvPicPr preferRelativeResize="0"/>
          <p:nvPr/>
        </p:nvPicPr>
        <p:blipFill rotWithShape="1">
          <a:blip r:embed="rId5">
            <a:alphaModFix/>
          </a:blip>
          <a:srcRect b="0" l="0" r="0" t="0"/>
          <a:stretch/>
        </p:blipFill>
        <p:spPr>
          <a:xfrm>
            <a:off x="196834" y="5960867"/>
            <a:ext cx="3880100" cy="732300"/>
          </a:xfrm>
          <a:prstGeom prst="rect">
            <a:avLst/>
          </a:prstGeom>
          <a:noFill/>
          <a:ln>
            <a:noFill/>
          </a:ln>
        </p:spPr>
      </p:pic>
      <p:pic>
        <p:nvPicPr>
          <p:cNvPr id="507" name="Google Shape;507;p6"/>
          <p:cNvPicPr preferRelativeResize="0"/>
          <p:nvPr/>
        </p:nvPicPr>
        <p:blipFill rotWithShape="1">
          <a:blip r:embed="rId6">
            <a:alphaModFix/>
          </a:blip>
          <a:srcRect b="0" l="0" r="0" t="0"/>
          <a:stretch/>
        </p:blipFill>
        <p:spPr>
          <a:xfrm>
            <a:off x="6297334" y="1012000"/>
            <a:ext cx="5572132" cy="1847333"/>
          </a:xfrm>
          <a:prstGeom prst="rect">
            <a:avLst/>
          </a:prstGeom>
          <a:noFill/>
          <a:ln>
            <a:noFill/>
          </a:ln>
        </p:spPr>
      </p:pic>
      <p:sp>
        <p:nvSpPr>
          <p:cNvPr id="508" name="Google Shape;508;p6"/>
          <p:cNvSpPr txBox="1"/>
          <p:nvPr/>
        </p:nvSpPr>
        <p:spPr>
          <a:xfrm>
            <a:off x="4306200" y="6019218"/>
            <a:ext cx="7784800" cy="670913"/>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lang="en-US" sz="2400">
                <a:solidFill>
                  <a:schemeClr val="dk1"/>
                </a:solidFill>
                <a:latin typeface="Calibri"/>
                <a:ea typeface="Calibri"/>
                <a:cs typeface="Calibri"/>
                <a:sym typeface="Calibri"/>
              </a:rPr>
              <a:t>Avg. number of </a:t>
            </a:r>
            <a:r>
              <a:rPr lang="en-US" sz="2400">
                <a:solidFill>
                  <a:srgbClr val="FFC000"/>
                </a:solidFill>
                <a:latin typeface="Calibri"/>
                <a:ea typeface="Calibri"/>
                <a:cs typeface="Calibri"/>
                <a:sym typeface="Calibri"/>
              </a:rPr>
              <a:t>households</a:t>
            </a:r>
            <a:r>
              <a:rPr lang="en-US" sz="2400">
                <a:solidFill>
                  <a:schemeClr val="dk1"/>
                </a:solidFill>
                <a:latin typeface="Calibri"/>
                <a:ea typeface="Calibri"/>
                <a:cs typeface="Calibri"/>
                <a:sym typeface="Calibri"/>
              </a:rPr>
              <a:t> and </a:t>
            </a:r>
            <a:r>
              <a:rPr lang="en-US" sz="2400">
                <a:solidFill>
                  <a:srgbClr val="ED7D31"/>
                </a:solidFill>
                <a:latin typeface="Calibri"/>
                <a:ea typeface="Calibri"/>
                <a:cs typeface="Calibri"/>
                <a:sym typeface="Calibri"/>
              </a:rPr>
              <a:t>individuals</a:t>
            </a:r>
            <a:r>
              <a:rPr lang="en-US" sz="2400">
                <a:solidFill>
                  <a:schemeClr val="dk1"/>
                </a:solidFill>
                <a:latin typeface="Calibri"/>
                <a:ea typeface="Calibri"/>
                <a:cs typeface="Calibri"/>
                <a:sym typeface="Calibri"/>
              </a:rPr>
              <a:t> sharing 1 latrine. </a:t>
            </a:r>
            <a:endParaRPr sz="2400">
              <a:solidFill>
                <a:schemeClr val="dk1"/>
              </a:solidFill>
              <a:latin typeface="Calibri"/>
              <a:ea typeface="Calibri"/>
              <a:cs typeface="Calibri"/>
              <a:sym typeface="Calibri"/>
            </a:endParaRPr>
          </a:p>
        </p:txBody>
      </p:sp>
      <p:pic>
        <p:nvPicPr>
          <p:cNvPr id="509" name="Google Shape;509;p6"/>
          <p:cNvPicPr preferRelativeResize="0"/>
          <p:nvPr/>
        </p:nvPicPr>
        <p:blipFill rotWithShape="1">
          <a:blip r:embed="rId7">
            <a:alphaModFix/>
          </a:blip>
          <a:srcRect b="0" l="0" r="0" t="0"/>
          <a:stretch/>
        </p:blipFill>
        <p:spPr>
          <a:xfrm>
            <a:off x="4238551" y="3324101"/>
            <a:ext cx="7716895" cy="269513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pic>
        <p:nvPicPr>
          <p:cNvPr descr="C:\Users\User\Desktop\backup\Photos\Iaat\Iaat, 7 July 2014\IMG_1976.JPG" id="1274" name="Google Shape;1274;p60"/>
          <p:cNvPicPr preferRelativeResize="0"/>
          <p:nvPr/>
        </p:nvPicPr>
        <p:blipFill rotWithShape="1">
          <a:blip r:embed="rId3">
            <a:alphaModFix/>
          </a:blip>
          <a:srcRect b="0" l="0" r="0" t="0"/>
          <a:stretch/>
        </p:blipFill>
        <p:spPr>
          <a:xfrm>
            <a:off x="10077060" y="5322570"/>
            <a:ext cx="2021213" cy="1515910"/>
          </a:xfrm>
          <a:prstGeom prst="rect">
            <a:avLst/>
          </a:prstGeom>
          <a:noFill/>
          <a:ln>
            <a:noFill/>
          </a:ln>
        </p:spPr>
      </p:pic>
      <p:sp>
        <p:nvSpPr>
          <p:cNvPr id="1275" name="Google Shape;1275;p60"/>
          <p:cNvSpPr txBox="1"/>
          <p:nvPr/>
        </p:nvSpPr>
        <p:spPr>
          <a:xfrm>
            <a:off x="275220" y="90362"/>
            <a:ext cx="11536279" cy="711081"/>
          </a:xfrm>
          <a:prstGeom prst="rect">
            <a:avLst/>
          </a:prstGeom>
          <a:solidFill>
            <a:schemeClr val="lt1"/>
          </a:solidFill>
          <a:ln>
            <a:noFill/>
          </a:ln>
        </p:spPr>
        <p:txBody>
          <a:bodyPr anchorCtr="0" anchor="t" bIns="47300" lIns="94600" spcFirstLastPara="1" rIns="94600" wrap="square" tIns="47300">
            <a:spAutoFit/>
          </a:bodyPr>
          <a:lstStyle/>
          <a:p>
            <a:pPr indent="0" lvl="0" marL="0" marR="0" rtl="0" algn="l">
              <a:lnSpc>
                <a:spcPct val="100000"/>
              </a:lnSpc>
              <a:spcBef>
                <a:spcPts val="0"/>
              </a:spcBef>
              <a:spcAft>
                <a:spcPts val="0"/>
              </a:spcAft>
              <a:buClr>
                <a:srgbClr val="000000"/>
              </a:buClr>
              <a:buSzPts val="4000"/>
              <a:buFont typeface="Times New Roman"/>
              <a:buNone/>
            </a:pPr>
            <a:r>
              <a:rPr b="1" i="0" lang="en-US" sz="4000" u="none" cap="none" strike="noStrike">
                <a:solidFill>
                  <a:srgbClr val="000000"/>
                </a:solidFill>
                <a:latin typeface="Times New Roman"/>
                <a:ea typeface="Times New Roman"/>
                <a:cs typeface="Times New Roman"/>
                <a:sym typeface="Times New Roman"/>
              </a:rPr>
              <a:t>Trials on </a:t>
            </a:r>
            <a:r>
              <a:rPr b="1" i="0" lang="en-US" sz="4000" u="none" cap="none" strike="noStrike">
                <a:solidFill>
                  <a:srgbClr val="FF0000"/>
                </a:solidFill>
                <a:latin typeface="Times New Roman"/>
                <a:ea typeface="Times New Roman"/>
                <a:cs typeface="Times New Roman"/>
                <a:sym typeface="Times New Roman"/>
              </a:rPr>
              <a:t>reused water </a:t>
            </a:r>
            <a:r>
              <a:rPr b="1" i="0" lang="en-US" sz="4000" u="none" cap="none" strike="noStrike">
                <a:solidFill>
                  <a:srgbClr val="000000"/>
                </a:solidFill>
                <a:latin typeface="Times New Roman"/>
                <a:ea typeface="Times New Roman"/>
                <a:cs typeface="Times New Roman"/>
                <a:sym typeface="Times New Roman"/>
              </a:rPr>
              <a:t>in Lebanon – </a:t>
            </a:r>
            <a:r>
              <a:rPr b="1" i="0" lang="en-US" sz="4000" u="none" cap="none" strike="noStrike">
                <a:solidFill>
                  <a:srgbClr val="FF0000"/>
                </a:solidFill>
                <a:latin typeface="Times New Roman"/>
                <a:ea typeface="Times New Roman"/>
                <a:cs typeface="Times New Roman"/>
                <a:sym typeface="Times New Roman"/>
              </a:rPr>
              <a:t>Tested barriers</a:t>
            </a:r>
            <a:endParaRPr/>
          </a:p>
        </p:txBody>
      </p:sp>
      <p:graphicFrame>
        <p:nvGraphicFramePr>
          <p:cNvPr id="1276" name="Google Shape;1276;p60"/>
          <p:cNvGraphicFramePr/>
          <p:nvPr/>
        </p:nvGraphicFramePr>
        <p:xfrm>
          <a:off x="18662" y="924417"/>
          <a:ext cx="3000000" cy="3000000"/>
        </p:xfrm>
        <a:graphic>
          <a:graphicData uri="http://schemas.openxmlformats.org/drawingml/2006/table">
            <a:tbl>
              <a:tblPr>
                <a:noFill/>
                <a:tableStyleId>{BF33AAC3-2130-4088-9917-97595BD2E490}</a:tableStyleId>
              </a:tblPr>
              <a:tblGrid>
                <a:gridCol w="1623525"/>
                <a:gridCol w="970375"/>
                <a:gridCol w="914600"/>
                <a:gridCol w="1754250"/>
                <a:gridCol w="1207650"/>
                <a:gridCol w="1665275"/>
                <a:gridCol w="1665275"/>
                <a:gridCol w="1271200"/>
                <a:gridCol w="1080525"/>
              </a:tblGrid>
              <a:tr h="184325">
                <a:tc gridSpan="2">
                  <a:txBody>
                    <a:bodyPr/>
                    <a:lstStyle/>
                    <a:p>
                      <a:pPr indent="0" lvl="0" marL="0" marR="0" rtl="0" algn="ctr">
                        <a:spcBef>
                          <a:spcPts val="0"/>
                        </a:spcBef>
                        <a:spcAft>
                          <a:spcPts val="0"/>
                        </a:spcAft>
                        <a:buNone/>
                      </a:pPr>
                      <a:r>
                        <a:rPr b="1" lang="en-US" sz="1400" u="none" cap="none" strike="noStrike">
                          <a:solidFill>
                            <a:srgbClr val="000000"/>
                          </a:solidFill>
                          <a:latin typeface="Times New Roman"/>
                          <a:ea typeface="Times New Roman"/>
                          <a:cs typeface="Times New Roman"/>
                          <a:sym typeface="Times New Roman"/>
                        </a:rPr>
                        <a:t>Reference</a:t>
                      </a:r>
                      <a:endParaRPr b="1" i="0" sz="1400" u="none" cap="none" strike="noStrike">
                        <a:solidFill>
                          <a:srgbClr val="000000"/>
                        </a:solidFill>
                        <a:latin typeface="Times New Roman"/>
                        <a:ea typeface="Times New Roman"/>
                        <a:cs typeface="Times New Roman"/>
                        <a:sym typeface="Times New Roman"/>
                      </a:endParaRPr>
                    </a:p>
                  </a:txBody>
                  <a:tcPr marT="7100" marB="0" marR="7100" marL="7100"/>
                </a:tc>
                <a:tc hMerge="1"/>
                <a:tc gridSpan="2">
                  <a:txBody>
                    <a:bodyPr/>
                    <a:lstStyle/>
                    <a:p>
                      <a:pPr indent="0" lvl="0" marL="0" marR="0" rtl="0" algn="ctr">
                        <a:spcBef>
                          <a:spcPts val="0"/>
                        </a:spcBef>
                        <a:spcAft>
                          <a:spcPts val="0"/>
                        </a:spcAft>
                        <a:buNone/>
                      </a:pPr>
                      <a:r>
                        <a:rPr b="1" lang="en-US" sz="1400" u="none" cap="none" strike="noStrike">
                          <a:solidFill>
                            <a:srgbClr val="000000"/>
                          </a:solidFill>
                          <a:latin typeface="Times New Roman"/>
                          <a:ea typeface="Times New Roman"/>
                          <a:cs typeface="Times New Roman"/>
                          <a:sym typeface="Times New Roman"/>
                        </a:rPr>
                        <a:t>Wastewater treatment</a:t>
                      </a:r>
                      <a:endParaRPr b="1" i="0" sz="1400" u="none" cap="none" strike="noStrike">
                        <a:solidFill>
                          <a:srgbClr val="000000"/>
                        </a:solidFill>
                        <a:latin typeface="Times New Roman"/>
                        <a:ea typeface="Times New Roman"/>
                        <a:cs typeface="Times New Roman"/>
                        <a:sym typeface="Times New Roman"/>
                      </a:endParaRPr>
                    </a:p>
                  </a:txBody>
                  <a:tcPr marT="7100" marB="0" marR="7100" marL="7100"/>
                </a:tc>
                <a:tc hMerge="1"/>
                <a:tc gridSpan="5">
                  <a:txBody>
                    <a:bodyPr/>
                    <a:lstStyle/>
                    <a:p>
                      <a:pPr indent="0" lvl="0" marL="0" marR="0" rtl="0" algn="ctr">
                        <a:spcBef>
                          <a:spcPts val="0"/>
                        </a:spcBef>
                        <a:spcAft>
                          <a:spcPts val="0"/>
                        </a:spcAft>
                        <a:buNone/>
                      </a:pPr>
                      <a:r>
                        <a:rPr b="1" lang="en-US" sz="1400" u="none" cap="none" strike="noStrike">
                          <a:solidFill>
                            <a:srgbClr val="000000"/>
                          </a:solidFill>
                          <a:latin typeface="Times New Roman"/>
                          <a:ea typeface="Times New Roman"/>
                          <a:cs typeface="Times New Roman"/>
                          <a:sym typeface="Times New Roman"/>
                        </a:rPr>
                        <a:t>Tested on-farm option/barriers</a:t>
                      </a:r>
                      <a:endParaRPr b="1" i="0" sz="1400" u="none" cap="none" strike="noStrike">
                        <a:solidFill>
                          <a:srgbClr val="000000"/>
                        </a:solidFill>
                        <a:latin typeface="Times New Roman"/>
                        <a:ea typeface="Times New Roman"/>
                        <a:cs typeface="Times New Roman"/>
                        <a:sym typeface="Times New Roman"/>
                      </a:endParaRPr>
                    </a:p>
                  </a:txBody>
                  <a:tcPr marT="7100" marB="0" marR="7100" marL="7100"/>
                </a:tc>
                <a:tc hMerge="1"/>
                <a:tc hMerge="1"/>
                <a:tc hMerge="1"/>
                <a:tc hMerge="1"/>
              </a:tr>
              <a:tr h="347375">
                <a:tc>
                  <a:txBody>
                    <a:bodyPr/>
                    <a:lstStyle/>
                    <a:p>
                      <a:pPr indent="0" lvl="0" marL="0" marR="0" rtl="0" algn="ctr">
                        <a:spcBef>
                          <a:spcPts val="0"/>
                        </a:spcBef>
                        <a:spcAft>
                          <a:spcPts val="0"/>
                        </a:spcAft>
                        <a:buNone/>
                      </a:pPr>
                      <a:r>
                        <a:rPr b="1" lang="en-US" sz="1200" u="none" cap="none" strike="noStrike">
                          <a:solidFill>
                            <a:srgbClr val="000000"/>
                          </a:solidFill>
                          <a:latin typeface="Times New Roman"/>
                          <a:ea typeface="Times New Roman"/>
                          <a:cs typeface="Times New Roman"/>
                          <a:sym typeface="Times New Roman"/>
                        </a:rPr>
                        <a:t>Project</a:t>
                      </a:r>
                      <a:endParaRPr b="1"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1" lang="en-US" sz="1200" u="none" cap="none" strike="noStrike">
                          <a:solidFill>
                            <a:srgbClr val="000000"/>
                          </a:solidFill>
                          <a:latin typeface="Times New Roman"/>
                          <a:ea typeface="Times New Roman"/>
                          <a:cs typeface="Times New Roman"/>
                          <a:sym typeface="Times New Roman"/>
                        </a:rPr>
                        <a:t>Published Paper</a:t>
                      </a:r>
                      <a:endParaRPr b="1"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1" lang="en-US" sz="1200" u="none" cap="none" strike="noStrike">
                          <a:solidFill>
                            <a:srgbClr val="000000"/>
                          </a:solidFill>
                          <a:latin typeface="Times New Roman"/>
                          <a:ea typeface="Times New Roman"/>
                          <a:cs typeface="Times New Roman"/>
                          <a:sym typeface="Times New Roman"/>
                        </a:rPr>
                        <a:t>Treatment plant</a:t>
                      </a:r>
                      <a:endParaRPr b="1"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1" lang="en-US" sz="1200" u="none" cap="none" strike="noStrike">
                          <a:solidFill>
                            <a:srgbClr val="000000"/>
                          </a:solidFill>
                          <a:latin typeface="Times New Roman"/>
                          <a:ea typeface="Times New Roman"/>
                          <a:cs typeface="Times New Roman"/>
                          <a:sym typeface="Times New Roman"/>
                        </a:rPr>
                        <a:t>Treatment level</a:t>
                      </a:r>
                      <a:endParaRPr b="1"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1" lang="en-US" sz="1200" u="none" cap="none" strike="noStrike">
                          <a:solidFill>
                            <a:srgbClr val="000000"/>
                          </a:solidFill>
                          <a:latin typeface="Times New Roman"/>
                          <a:ea typeface="Times New Roman"/>
                          <a:cs typeface="Times New Roman"/>
                          <a:sym typeface="Times New Roman"/>
                        </a:rPr>
                        <a:t>Crop</a:t>
                      </a:r>
                      <a:endParaRPr b="1"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1" lang="en-US" sz="1200" u="none" cap="none" strike="noStrike">
                          <a:solidFill>
                            <a:srgbClr val="000000"/>
                          </a:solidFill>
                          <a:latin typeface="Times New Roman"/>
                          <a:ea typeface="Times New Roman"/>
                          <a:cs typeface="Times New Roman"/>
                          <a:sym typeface="Times New Roman"/>
                        </a:rPr>
                        <a:t>Irrigation method</a:t>
                      </a:r>
                      <a:endParaRPr b="1"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1" lang="en-US" sz="1200" u="none" cap="none" strike="noStrike">
                          <a:solidFill>
                            <a:srgbClr val="000000"/>
                          </a:solidFill>
                          <a:latin typeface="Times New Roman"/>
                          <a:ea typeface="Times New Roman"/>
                          <a:cs typeface="Times New Roman"/>
                          <a:sym typeface="Times New Roman"/>
                        </a:rPr>
                        <a:t>On-farm water filtration</a:t>
                      </a:r>
                      <a:endParaRPr b="1"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1" lang="en-US" sz="1200" u="none" cap="none" strike="noStrike">
                          <a:solidFill>
                            <a:srgbClr val="000000"/>
                          </a:solidFill>
                          <a:latin typeface="Times New Roman"/>
                          <a:ea typeface="Times New Roman"/>
                          <a:cs typeface="Times New Roman"/>
                          <a:sym typeface="Times New Roman"/>
                        </a:rPr>
                        <a:t>Irrigation strategy</a:t>
                      </a:r>
                      <a:endParaRPr b="1"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1" lang="en-US" sz="1200" u="none" cap="none" strike="noStrike">
                          <a:solidFill>
                            <a:srgbClr val="000000"/>
                          </a:solidFill>
                          <a:latin typeface="Times New Roman"/>
                          <a:ea typeface="Times New Roman"/>
                          <a:cs typeface="Times New Roman"/>
                          <a:sym typeface="Times New Roman"/>
                        </a:rPr>
                        <a:t>Other practices</a:t>
                      </a:r>
                      <a:endParaRPr b="1" i="0" sz="1200" u="none" cap="none" strike="noStrike">
                        <a:solidFill>
                          <a:srgbClr val="000000"/>
                        </a:solidFill>
                        <a:latin typeface="Times New Roman"/>
                        <a:ea typeface="Times New Roman"/>
                        <a:cs typeface="Times New Roman"/>
                        <a:sym typeface="Times New Roman"/>
                      </a:endParaRPr>
                    </a:p>
                  </a:txBody>
                  <a:tcPr marT="7100" marB="0" marR="7100" marL="7100"/>
                </a:tc>
              </a:tr>
              <a:tr h="552950">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FAO/GCP/INT/124/ITA </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nchor="ctr"/>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Abi Saab et al., 2021</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nchor="ctr"/>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Iaat/Bekaa valley</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nchor="ctr"/>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Secondary/activated sludge process+chlorination</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nchor="ctr"/>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Vegetables eaten cooked/Eggplant</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nchor="ctr"/>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Drip</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nchor="ctr"/>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Media filter</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nchor="ctr"/>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nchor="ctr"/>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Plastic mulch</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nchor="ctr"/>
                </a:tc>
              </a:tr>
              <a:tr h="368625">
                <a:tc rowSpan="2">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rowSpan="2">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Abi Saab et al., 2020</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nchor="ctr"/>
                </a:tc>
                <a:tc rowSpan="7">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Ablah/Bekaa valley</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nchor="ctr"/>
                </a:tc>
                <a:tc rowSpan="7">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Secondary/Trickling filter process+chlorination</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nchor="ctr"/>
                </a:tc>
                <a:tc rowSpan="2">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Vines/Table grapes</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rowSpan="2">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Drip</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rowSpan="2">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Irrigating all the time with TW</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rowSpan="2">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r>
              <a:tr h="552950">
                <a:tc vMerge="1"/>
                <a:tc vMerge="1"/>
                <a:tc vMerge="1"/>
                <a:tc vMerge="1"/>
                <a:tc vMerge="1"/>
                <a:tc vMerge="1"/>
                <a:tc vMerge="1"/>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Alternating irrigation between FW and TW </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vMerge="1"/>
              </a:tr>
              <a:tr h="184325">
                <a:tc rowSpan="5">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IWMI/RewaterMENA</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nchor="ctr"/>
                </a:tc>
                <a:tc rowSpan="4">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Abi Saab et al., 2022</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nchor="ctr"/>
                </a:tc>
                <a:tc vMerge="1"/>
                <a:tc vMerge="1"/>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Parsley</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Drip</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rowSpan="4">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rowSpan="4">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rowSpan="4">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r>
              <a:tr h="184325">
                <a:tc vMerge="1"/>
                <a:tc vMerge="1"/>
                <a:tc vMerge="1"/>
                <a:tc vMerge="1"/>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Radishes</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Sprinkler</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vMerge="1"/>
                <a:tc vMerge="1"/>
                <a:tc vMerge="1"/>
              </a:tr>
              <a:tr h="283575">
                <a:tc vMerge="1"/>
                <a:tc vMerge="1"/>
                <a:tc vMerge="1"/>
                <a:tc vMerge="1"/>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Spring onion</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Surface</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vMerge="1"/>
                <a:tc vMerge="1"/>
                <a:tc vMerge="1"/>
              </a:tr>
              <a:tr h="737275">
                <a:tc vMerge="1"/>
                <a:tc vMerge="1"/>
                <a:tc vMerge="1"/>
                <a:tc vMerge="1"/>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Lettuce</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vMerge="1"/>
                <a:tc vMerge="1"/>
                <a:tc vMerge="1"/>
              </a:tr>
              <a:tr h="737275">
                <a:tc vMerge="1"/>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Abi Saab et al., 2023 (to be published soon)</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nchor="ctr"/>
                </a:tc>
                <a:tc vMerge="1"/>
                <a:tc vMerge="1"/>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Lettuce</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Surface</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c>
                  <a:txBody>
                    <a:bodyPr/>
                    <a:lstStyle/>
                    <a:p>
                      <a:pPr indent="0" lvl="0" marL="0" marR="0" rtl="0" algn="ctr">
                        <a:spcBef>
                          <a:spcPts val="0"/>
                        </a:spcBef>
                        <a:spcAft>
                          <a:spcPts val="0"/>
                        </a:spcAft>
                        <a:buNone/>
                      </a:pPr>
                      <a:r>
                        <a:rPr b="0" lang="en-US" sz="1200" u="none" cap="none" strike="noStrike">
                          <a:solidFill>
                            <a:srgbClr val="000000"/>
                          </a:solidFill>
                          <a:latin typeface="Times New Roman"/>
                          <a:ea typeface="Times New Roman"/>
                          <a:cs typeface="Times New Roman"/>
                          <a:sym typeface="Times New Roman"/>
                        </a:rPr>
                        <a:t>Withholding irrigation for 1, 2, 4 or 6 days before harvest</a:t>
                      </a:r>
                      <a:endParaRPr b="0" i="0" sz="1200" u="none" cap="none" strike="noStrike">
                        <a:solidFill>
                          <a:srgbClr val="000000"/>
                        </a:solidFill>
                        <a:latin typeface="Times New Roman"/>
                        <a:ea typeface="Times New Roman"/>
                        <a:cs typeface="Times New Roman"/>
                        <a:sym typeface="Times New Roman"/>
                      </a:endParaRPr>
                    </a:p>
                  </a:txBody>
                  <a:tcPr marT="7100" marB="0" marR="7100" marL="7100"/>
                </a:tc>
              </a:tr>
            </a:tbl>
          </a:graphicData>
        </a:graphic>
      </p:graphicFrame>
      <p:pic>
        <p:nvPicPr>
          <p:cNvPr id="1277" name="Google Shape;1277;p60"/>
          <p:cNvPicPr preferRelativeResize="0"/>
          <p:nvPr/>
        </p:nvPicPr>
        <p:blipFill rotWithShape="1">
          <a:blip r:embed="rId4">
            <a:alphaModFix/>
          </a:blip>
          <a:srcRect b="0" l="0" r="0" t="0"/>
          <a:stretch/>
        </p:blipFill>
        <p:spPr>
          <a:xfrm>
            <a:off x="7382108" y="5322570"/>
            <a:ext cx="2694952" cy="1515910"/>
          </a:xfrm>
          <a:prstGeom prst="rect">
            <a:avLst/>
          </a:prstGeom>
          <a:noFill/>
          <a:ln>
            <a:noFill/>
          </a:ln>
        </p:spPr>
      </p:pic>
      <p:pic>
        <p:nvPicPr>
          <p:cNvPr id="1278" name="Google Shape;1278;p60"/>
          <p:cNvPicPr preferRelativeResize="0"/>
          <p:nvPr/>
        </p:nvPicPr>
        <p:blipFill rotWithShape="1">
          <a:blip r:embed="rId5">
            <a:alphaModFix/>
          </a:blip>
          <a:srcRect b="0" l="0" r="0" t="0"/>
          <a:stretch/>
        </p:blipFill>
        <p:spPr>
          <a:xfrm>
            <a:off x="4815922" y="5322570"/>
            <a:ext cx="2629087" cy="1480489"/>
          </a:xfrm>
          <a:prstGeom prst="rect">
            <a:avLst/>
          </a:prstGeom>
          <a:noFill/>
          <a:ln>
            <a:noFill/>
          </a:ln>
        </p:spPr>
      </p:pic>
      <p:pic>
        <p:nvPicPr>
          <p:cNvPr id="1279" name="Google Shape;1279;p60"/>
          <p:cNvPicPr preferRelativeResize="0"/>
          <p:nvPr/>
        </p:nvPicPr>
        <p:blipFill rotWithShape="1">
          <a:blip r:embed="rId6">
            <a:alphaModFix/>
          </a:blip>
          <a:srcRect b="0" l="0" r="0" t="0"/>
          <a:stretch/>
        </p:blipFill>
        <p:spPr>
          <a:xfrm>
            <a:off x="0" y="5335219"/>
            <a:ext cx="2940841" cy="1494083"/>
          </a:xfrm>
          <a:prstGeom prst="rect">
            <a:avLst/>
          </a:prstGeom>
          <a:noFill/>
          <a:ln>
            <a:noFill/>
          </a:ln>
        </p:spPr>
      </p:pic>
      <p:pic>
        <p:nvPicPr>
          <p:cNvPr id="1280" name="Google Shape;1280;p60"/>
          <p:cNvPicPr preferRelativeResize="0"/>
          <p:nvPr/>
        </p:nvPicPr>
        <p:blipFill rotWithShape="1">
          <a:blip r:embed="rId7">
            <a:alphaModFix/>
          </a:blip>
          <a:srcRect b="0" l="0" r="0" t="0"/>
          <a:stretch/>
        </p:blipFill>
        <p:spPr>
          <a:xfrm>
            <a:off x="2909539" y="5335220"/>
            <a:ext cx="2000489" cy="146783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61"/>
          <p:cNvSpPr txBox="1"/>
          <p:nvPr/>
        </p:nvSpPr>
        <p:spPr>
          <a:xfrm>
            <a:off x="81589" y="118353"/>
            <a:ext cx="12110411" cy="711081"/>
          </a:xfrm>
          <a:prstGeom prst="rect">
            <a:avLst/>
          </a:prstGeom>
          <a:solidFill>
            <a:schemeClr val="lt1"/>
          </a:solidFill>
          <a:ln>
            <a:noFill/>
          </a:ln>
        </p:spPr>
        <p:txBody>
          <a:bodyPr anchorCtr="0" anchor="t" bIns="47300" lIns="94600" spcFirstLastPara="1" rIns="94600" wrap="square" tIns="47300">
            <a:spAutoFit/>
          </a:bodyPr>
          <a:lstStyle/>
          <a:p>
            <a:pPr indent="0" lvl="0" marL="0" marR="0" rtl="0" algn="l">
              <a:lnSpc>
                <a:spcPct val="100000"/>
              </a:lnSpc>
              <a:spcBef>
                <a:spcPts val="0"/>
              </a:spcBef>
              <a:spcAft>
                <a:spcPts val="0"/>
              </a:spcAft>
              <a:buClr>
                <a:srgbClr val="000000"/>
              </a:buClr>
              <a:buSzPts val="4000"/>
              <a:buFont typeface="Times New Roman"/>
              <a:buNone/>
            </a:pPr>
            <a:r>
              <a:rPr b="1" i="0" lang="en-US" sz="4000" u="none" cap="none" strike="noStrike">
                <a:solidFill>
                  <a:srgbClr val="000000"/>
                </a:solidFill>
                <a:latin typeface="Times New Roman"/>
                <a:ea typeface="Times New Roman"/>
                <a:cs typeface="Times New Roman"/>
                <a:sym typeface="Times New Roman"/>
              </a:rPr>
              <a:t>Trials on </a:t>
            </a:r>
            <a:r>
              <a:rPr b="1" i="0" lang="en-US" sz="4000" u="none" cap="none" strike="noStrike">
                <a:solidFill>
                  <a:srgbClr val="FF0000"/>
                </a:solidFill>
                <a:latin typeface="Times New Roman"/>
                <a:ea typeface="Times New Roman"/>
                <a:cs typeface="Times New Roman"/>
                <a:sym typeface="Times New Roman"/>
              </a:rPr>
              <a:t>reused water </a:t>
            </a:r>
            <a:r>
              <a:rPr b="1" i="0" lang="en-US" sz="4000" u="none" cap="none" strike="noStrike">
                <a:solidFill>
                  <a:srgbClr val="000000"/>
                </a:solidFill>
                <a:latin typeface="Times New Roman"/>
                <a:ea typeface="Times New Roman"/>
                <a:cs typeface="Times New Roman"/>
                <a:sym typeface="Times New Roman"/>
              </a:rPr>
              <a:t>in Lebanon – </a:t>
            </a:r>
            <a:r>
              <a:rPr b="1" i="0" lang="en-US" sz="4000" u="none" cap="none" strike="noStrike">
                <a:solidFill>
                  <a:srgbClr val="FF0000"/>
                </a:solidFill>
                <a:latin typeface="Times New Roman"/>
                <a:ea typeface="Times New Roman"/>
                <a:cs typeface="Times New Roman"/>
                <a:sym typeface="Times New Roman"/>
              </a:rPr>
              <a:t>Results highlights</a:t>
            </a:r>
            <a:endParaRPr/>
          </a:p>
        </p:txBody>
      </p:sp>
      <p:sp>
        <p:nvSpPr>
          <p:cNvPr id="1286" name="Google Shape;1286;p61"/>
          <p:cNvSpPr txBox="1"/>
          <p:nvPr/>
        </p:nvSpPr>
        <p:spPr>
          <a:xfrm>
            <a:off x="610299" y="3636138"/>
            <a:ext cx="10937190" cy="2031325"/>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Times New Roman"/>
                <a:ea typeface="Times New Roman"/>
                <a:cs typeface="Times New Roman"/>
                <a:sym typeface="Times New Roman"/>
              </a:rPr>
              <a:t>Treated wastewater had no adverse effect on vegetable quality.</a:t>
            </a:r>
            <a:endParaRPr/>
          </a:p>
          <a:p>
            <a:pPr indent="-285750" lvl="0" marL="285750" marR="0" rtl="0" algn="just">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Times New Roman"/>
                <a:ea typeface="Times New Roman"/>
                <a:cs typeface="Times New Roman"/>
                <a:sym typeface="Times New Roman"/>
              </a:rPr>
              <a:t>Crop yield increased by 14 to 24%</a:t>
            </a:r>
            <a:endParaRPr/>
          </a:p>
          <a:p>
            <a:pPr indent="-285750" lvl="0" marL="285750" marR="0" rtl="0" algn="just">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Times New Roman"/>
                <a:ea typeface="Times New Roman"/>
                <a:cs typeface="Times New Roman"/>
                <a:sym typeface="Times New Roman"/>
              </a:rPr>
              <a:t>Table grapes: Total soluble sugars, total titratable acidity and sweetness ranged respectively between 18.43-20.13, 0.69-0.81% and 21.52-29.19 and were within the desirable levels for table grapes harvest</a:t>
            </a:r>
            <a:endParaRPr/>
          </a:p>
          <a:p>
            <a:pPr indent="-285750" lvl="0" marL="285750" marR="0" rtl="0" algn="just">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Times New Roman"/>
                <a:ea typeface="Times New Roman"/>
                <a:cs typeface="Times New Roman"/>
                <a:sym typeface="Times New Roman"/>
              </a:rPr>
              <a:t>Lettuce: Irrigation can be withheld for 2 to 4 days before harvesting with little loss of yield</a:t>
            </a:r>
            <a:endParaRPr b="0" i="0" sz="18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800"/>
              <a:buFont typeface="Times New Roman"/>
              <a:buNone/>
            </a:pPr>
            <a:r>
              <a:rPr b="0" i="0" lang="en-US" sz="1800" u="none" cap="none" strike="noStrike">
                <a:solidFill>
                  <a:srgbClr val="000000"/>
                </a:solidFill>
                <a:latin typeface="Times New Roman"/>
                <a:ea typeface="Times New Roman"/>
                <a:cs typeface="Times New Roman"/>
                <a:sym typeface="Times New Roman"/>
              </a:rPr>
              <a:t> Dripper sensitivity to clogging: discharge reduction rate Rd = 6.75%  </a:t>
            </a:r>
            <a:endParaRPr/>
          </a:p>
          <a:p>
            <a:pPr indent="0" lvl="0" marL="0" marR="0" rtl="0" algn="just">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Times New Roman"/>
              <a:ea typeface="Times New Roman"/>
              <a:cs typeface="Times New Roman"/>
              <a:sym typeface="Times New Roman"/>
            </a:endParaRPr>
          </a:p>
        </p:txBody>
      </p:sp>
      <p:graphicFrame>
        <p:nvGraphicFramePr>
          <p:cNvPr id="1287" name="Google Shape;1287;p61"/>
          <p:cNvGraphicFramePr/>
          <p:nvPr/>
        </p:nvGraphicFramePr>
        <p:xfrm>
          <a:off x="149290" y="1476882"/>
          <a:ext cx="3000000" cy="3000000"/>
        </p:xfrm>
        <a:graphic>
          <a:graphicData uri="http://schemas.openxmlformats.org/drawingml/2006/table">
            <a:tbl>
              <a:tblPr>
                <a:noFill/>
                <a:tableStyleId>{BF33AAC3-2130-4088-9917-97595BD2E490}</a:tableStyleId>
              </a:tblPr>
              <a:tblGrid>
                <a:gridCol w="3216325"/>
                <a:gridCol w="4486375"/>
                <a:gridCol w="4156500"/>
              </a:tblGrid>
              <a:tr h="212300">
                <a:tc>
                  <a:txBody>
                    <a:bodyPr/>
                    <a:lstStyle/>
                    <a:p>
                      <a:pPr indent="0" lvl="0" marL="0" marR="0" rtl="0" algn="ctr">
                        <a:spcBef>
                          <a:spcPts val="0"/>
                        </a:spcBef>
                        <a:spcAft>
                          <a:spcPts val="0"/>
                        </a:spcAft>
                        <a:buNone/>
                      </a:pPr>
                      <a:r>
                        <a:rPr b="1" i="0" lang="en-US" sz="1600" u="none" cap="none" strike="noStrike">
                          <a:solidFill>
                            <a:srgbClr val="000000"/>
                          </a:solidFill>
                          <a:latin typeface="Times New Roman"/>
                          <a:ea typeface="Times New Roman"/>
                          <a:cs typeface="Times New Roman"/>
                          <a:sym typeface="Times New Roman"/>
                        </a:rPr>
                        <a:t>Pathogen content in treated effluent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1" i="0" lang="en-US" sz="1600" u="none" cap="none" strike="noStrike">
                          <a:solidFill>
                            <a:srgbClr val="000000"/>
                          </a:solidFill>
                          <a:latin typeface="Times New Roman"/>
                          <a:ea typeface="Times New Roman"/>
                          <a:cs typeface="Times New Roman"/>
                          <a:sym typeface="Times New Roman"/>
                        </a:rPr>
                        <a:t>Restriction on crops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1" i="0" lang="en-US" sz="1600" u="none" cap="none" strike="noStrike">
                          <a:solidFill>
                            <a:srgbClr val="000000"/>
                          </a:solidFill>
                          <a:latin typeface="Times New Roman"/>
                          <a:ea typeface="Times New Roman"/>
                          <a:cs typeface="Times New Roman"/>
                          <a:sym typeface="Times New Roman"/>
                        </a:rPr>
                        <a:t>Restriction on irrigation methods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98125">
                <a:tc>
                  <a:txBody>
                    <a:bodyPr/>
                    <a:lstStyle/>
                    <a:p>
                      <a:pPr indent="0" lvl="0" marL="0" marR="0" rtl="0" algn="ctr">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&lt; 2 log E. coli CFU/100 mL</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All crops including vegetables eaten raw can be grown</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All irrigation methods are allowed (Drip safer than other method?)</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98125">
                <a:tc>
                  <a:txBody>
                    <a:bodyPr/>
                    <a:lstStyle/>
                    <a:p>
                      <a:pPr indent="0" lvl="0" marL="0" marR="0" rtl="0" algn="ctr">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2 to 3 log E. coli CFU/100 mL: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Underground vegetables eaten raw are not allowed</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594350">
                <a:tc>
                  <a:txBody>
                    <a:bodyPr/>
                    <a:lstStyle/>
                    <a:p>
                      <a:pPr indent="0" lvl="0" marL="0" marR="0" rtl="0" algn="ctr">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Aboveground vegetables eaten raw allowed</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Only drip system is allowed. Other irrigation methods could lead to crop contamination with parasites (ex. Ascaris)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98125">
                <a:tc>
                  <a:txBody>
                    <a:bodyPr/>
                    <a:lstStyle/>
                    <a:p>
                      <a:pPr indent="0" lvl="0" marL="0" marR="0" rtl="0" algn="ctr">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3 to 6 log E. coli CFU/100 mL: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All vegetables eaten raw are not allowed</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Only drip system is allowed</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p62"/>
          <p:cNvSpPr txBox="1"/>
          <p:nvPr/>
        </p:nvSpPr>
        <p:spPr>
          <a:xfrm>
            <a:off x="81589" y="118353"/>
            <a:ext cx="7570386" cy="711081"/>
          </a:xfrm>
          <a:prstGeom prst="rect">
            <a:avLst/>
          </a:prstGeom>
          <a:solidFill>
            <a:schemeClr val="lt1"/>
          </a:solidFill>
          <a:ln>
            <a:noFill/>
          </a:ln>
        </p:spPr>
        <p:txBody>
          <a:bodyPr anchorCtr="0" anchor="t" bIns="47300" lIns="94600" spcFirstLastPara="1" rIns="94600" wrap="square" tIns="47300">
            <a:spAutoFit/>
          </a:bodyPr>
          <a:lstStyle/>
          <a:p>
            <a:pPr indent="0" lvl="0" marL="0" marR="0" rtl="0" algn="l">
              <a:lnSpc>
                <a:spcPct val="100000"/>
              </a:lnSpc>
              <a:spcBef>
                <a:spcPts val="0"/>
              </a:spcBef>
              <a:spcAft>
                <a:spcPts val="0"/>
              </a:spcAft>
              <a:buClr>
                <a:srgbClr val="000000"/>
              </a:buClr>
              <a:buSzPts val="4000"/>
              <a:buFont typeface="Times New Roman"/>
              <a:buNone/>
            </a:pPr>
            <a:r>
              <a:rPr b="1" i="0" lang="en-US" sz="4000" u="none" cap="none" strike="noStrike">
                <a:solidFill>
                  <a:srgbClr val="000000"/>
                </a:solidFill>
                <a:latin typeface="Times New Roman"/>
                <a:ea typeface="Times New Roman"/>
                <a:cs typeface="Times New Roman"/>
                <a:sym typeface="Times New Roman"/>
              </a:rPr>
              <a:t>Trials on </a:t>
            </a:r>
            <a:r>
              <a:rPr b="1" i="0" lang="en-US" sz="4000" u="none" cap="none" strike="noStrike">
                <a:solidFill>
                  <a:srgbClr val="FF0000"/>
                </a:solidFill>
                <a:latin typeface="Times New Roman"/>
                <a:ea typeface="Times New Roman"/>
                <a:cs typeface="Times New Roman"/>
                <a:sym typeface="Times New Roman"/>
              </a:rPr>
              <a:t>sludge reuse </a:t>
            </a:r>
            <a:r>
              <a:rPr b="1" i="0" lang="en-US" sz="4000" u="none" cap="none" strike="noStrike">
                <a:solidFill>
                  <a:srgbClr val="000000"/>
                </a:solidFill>
                <a:latin typeface="Times New Roman"/>
                <a:ea typeface="Times New Roman"/>
                <a:cs typeface="Times New Roman"/>
                <a:sym typeface="Times New Roman"/>
              </a:rPr>
              <a:t>in Lebanon</a:t>
            </a:r>
            <a:endParaRPr b="1" i="0" sz="4000" u="none" cap="none" strike="noStrike">
              <a:solidFill>
                <a:srgbClr val="FF0000"/>
              </a:solidFill>
              <a:latin typeface="Times New Roman"/>
              <a:ea typeface="Times New Roman"/>
              <a:cs typeface="Times New Roman"/>
              <a:sym typeface="Times New Roman"/>
            </a:endParaRPr>
          </a:p>
        </p:txBody>
      </p:sp>
      <p:pic>
        <p:nvPicPr>
          <p:cNvPr id="1293" name="Google Shape;1293;p62"/>
          <p:cNvPicPr preferRelativeResize="0"/>
          <p:nvPr/>
        </p:nvPicPr>
        <p:blipFill rotWithShape="1">
          <a:blip r:embed="rId3">
            <a:alphaModFix/>
          </a:blip>
          <a:srcRect b="12652" l="26250" r="27601" t="17007"/>
          <a:stretch/>
        </p:blipFill>
        <p:spPr>
          <a:xfrm>
            <a:off x="183503" y="1540539"/>
            <a:ext cx="5626359" cy="4823927"/>
          </a:xfrm>
          <a:prstGeom prst="rect">
            <a:avLst/>
          </a:prstGeom>
          <a:noFill/>
          <a:ln cap="flat" cmpd="sng" w="9525">
            <a:solidFill>
              <a:schemeClr val="dk1"/>
            </a:solidFill>
            <a:prstDash val="solid"/>
            <a:round/>
            <a:headEnd len="sm" w="sm" type="none"/>
            <a:tailEnd len="sm" w="sm" type="none"/>
          </a:ln>
        </p:spPr>
      </p:pic>
      <p:pic>
        <p:nvPicPr>
          <p:cNvPr id="1294" name="Google Shape;1294;p62"/>
          <p:cNvPicPr preferRelativeResize="0"/>
          <p:nvPr/>
        </p:nvPicPr>
        <p:blipFill rotWithShape="1">
          <a:blip r:embed="rId4">
            <a:alphaModFix/>
          </a:blip>
          <a:srcRect b="8028" l="24260" r="25689" t="21633"/>
          <a:stretch/>
        </p:blipFill>
        <p:spPr>
          <a:xfrm>
            <a:off x="5906277" y="1540540"/>
            <a:ext cx="6102220" cy="482392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graphicFrame>
        <p:nvGraphicFramePr>
          <p:cNvPr id="1299" name="Google Shape;1299;p63"/>
          <p:cNvGraphicFramePr/>
          <p:nvPr/>
        </p:nvGraphicFramePr>
        <p:xfrm>
          <a:off x="5603971" y="3784232"/>
          <a:ext cx="3000000" cy="3000000"/>
        </p:xfrm>
        <a:graphic>
          <a:graphicData uri="http://schemas.openxmlformats.org/drawingml/2006/table">
            <a:tbl>
              <a:tblPr>
                <a:noFill/>
                <a:tableStyleId>{BF33AAC3-2130-4088-9917-97595BD2E490}</a:tableStyleId>
              </a:tblPr>
              <a:tblGrid>
                <a:gridCol w="2158450"/>
                <a:gridCol w="1440525"/>
                <a:gridCol w="1439350"/>
                <a:gridCol w="1444000"/>
              </a:tblGrid>
              <a:tr h="291125">
                <a:tc>
                  <a:txBody>
                    <a:bodyPr/>
                    <a:lstStyle/>
                    <a:p>
                      <a:pPr indent="0" lvl="0" marL="0" marR="0" rtl="0" algn="l">
                        <a:lnSpc>
                          <a:spcPct val="100000"/>
                        </a:lnSpc>
                        <a:spcBef>
                          <a:spcPts val="0"/>
                        </a:spcBef>
                        <a:spcAft>
                          <a:spcPts val="0"/>
                        </a:spcAft>
                        <a:buClr>
                          <a:schemeClr val="dk1"/>
                        </a:buClr>
                        <a:buSzPts val="1400"/>
                        <a:buFont typeface="Times New Roman"/>
                        <a:buNone/>
                      </a:pPr>
                      <a:r>
                        <a:rPr b="1" lang="en-US" sz="1400" u="none" cap="none" strike="noStrike">
                          <a:latin typeface="Times New Roman"/>
                          <a:ea typeface="Times New Roman"/>
                          <a:cs typeface="Times New Roman"/>
                          <a:sym typeface="Times New Roman"/>
                        </a:rPr>
                        <a:t>Parameter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gridSpan="3">
                  <a:txBody>
                    <a:bodyPr/>
                    <a:lstStyle/>
                    <a:p>
                      <a:pPr indent="0" lvl="0" marL="0" marR="0" rtl="0" algn="ctr">
                        <a:lnSpc>
                          <a:spcPct val="100000"/>
                        </a:lnSpc>
                        <a:spcBef>
                          <a:spcPts val="0"/>
                        </a:spcBef>
                        <a:spcAft>
                          <a:spcPts val="0"/>
                        </a:spcAft>
                        <a:buClr>
                          <a:schemeClr val="dk1"/>
                        </a:buClr>
                        <a:buSzPts val="1400"/>
                        <a:buFont typeface="Times New Roman"/>
                        <a:buNone/>
                      </a:pPr>
                      <a:r>
                        <a:rPr b="1" lang="en-US" sz="1400" u="none" cap="none" strike="noStrike">
                          <a:latin typeface="Times New Roman"/>
                          <a:ea typeface="Times New Roman"/>
                          <a:cs typeface="Times New Roman"/>
                          <a:sym typeface="Times New Roman"/>
                        </a:rPr>
                        <a:t>Category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hMerge="1"/>
                <a:tc hMerge="1"/>
              </a:tr>
              <a:tr h="550850">
                <a:tc>
                  <a:txBody>
                    <a:bodyPr/>
                    <a:lstStyle/>
                    <a:p>
                      <a:pPr indent="0" lvl="0" marL="0" marR="0" rtl="0" algn="l">
                        <a:lnSpc>
                          <a:spcPct val="100000"/>
                        </a:lnSpc>
                        <a:spcBef>
                          <a:spcPts val="0"/>
                        </a:spcBef>
                        <a:spcAft>
                          <a:spcPts val="0"/>
                        </a:spcAft>
                        <a:buClr>
                          <a:schemeClr val="hlink"/>
                        </a:buClr>
                        <a:buSzPts val="1120"/>
                        <a:buFont typeface="Noto Sans Symbols"/>
                        <a:buNone/>
                      </a:pPr>
                      <a:r>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I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II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III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r>
              <a:tr h="290075">
                <a:tc>
                  <a:txBody>
                    <a:bodyPr/>
                    <a:lstStyle/>
                    <a:p>
                      <a:pPr indent="0" lvl="0" marL="0" marR="0" rtl="0" algn="l">
                        <a:lnSpc>
                          <a:spcPct val="100000"/>
                        </a:lnSpc>
                        <a:spcBef>
                          <a:spcPts val="0"/>
                        </a:spcBef>
                        <a:spcAft>
                          <a:spcPts val="0"/>
                        </a:spcAft>
                        <a:buClr>
                          <a:srgbClr val="C00000"/>
                        </a:buClr>
                        <a:buSzPts val="1400"/>
                        <a:buFont typeface="Times New Roman"/>
                        <a:buNone/>
                      </a:pPr>
                      <a:r>
                        <a:rPr b="1" lang="en-US" sz="1400" u="none" cap="none" strike="noStrike">
                          <a:solidFill>
                            <a:srgbClr val="C00000"/>
                          </a:solidFill>
                          <a:latin typeface="Times New Roman"/>
                          <a:ea typeface="Times New Roman"/>
                          <a:cs typeface="Times New Roman"/>
                          <a:sym typeface="Times New Roman"/>
                        </a:rPr>
                        <a:t>BOD</a:t>
                      </a:r>
                      <a:r>
                        <a:rPr b="1" baseline="-25000" lang="en-US" sz="1400" u="none" cap="none" strike="noStrike">
                          <a:solidFill>
                            <a:srgbClr val="C00000"/>
                          </a:solidFill>
                          <a:latin typeface="Times New Roman"/>
                          <a:ea typeface="Times New Roman"/>
                          <a:cs typeface="Times New Roman"/>
                          <a:sym typeface="Times New Roman"/>
                        </a:rPr>
                        <a:t>5</a:t>
                      </a:r>
                      <a:r>
                        <a:rPr b="1" lang="en-US" sz="1400" u="none" cap="none" strike="noStrike">
                          <a:solidFill>
                            <a:srgbClr val="C00000"/>
                          </a:solidFill>
                          <a:latin typeface="Times New Roman"/>
                          <a:ea typeface="Times New Roman"/>
                          <a:cs typeface="Times New Roman"/>
                          <a:sym typeface="Times New Roman"/>
                        </a:rPr>
                        <a:t> (mg/l) </a:t>
                      </a:r>
                      <a:endParaRPr b="1" i="0" sz="14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C00000"/>
                        </a:buClr>
                        <a:buSzPts val="1400"/>
                        <a:buFont typeface="Times New Roman"/>
                        <a:buNone/>
                      </a:pPr>
                      <a:r>
                        <a:rPr b="1" lang="en-US" sz="1400" u="none" cap="none" strike="noStrike">
                          <a:solidFill>
                            <a:srgbClr val="C00000"/>
                          </a:solidFill>
                          <a:latin typeface="Times New Roman"/>
                          <a:ea typeface="Times New Roman"/>
                          <a:cs typeface="Times New Roman"/>
                          <a:sym typeface="Times New Roman"/>
                        </a:rPr>
                        <a:t>25 </a:t>
                      </a:r>
                      <a:endParaRPr b="1" i="0" sz="14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C00000"/>
                        </a:buClr>
                        <a:buSzPts val="1400"/>
                        <a:buFont typeface="Times New Roman"/>
                        <a:buNone/>
                      </a:pPr>
                      <a:r>
                        <a:rPr b="1" lang="en-US" sz="1400" u="none" cap="none" strike="noStrike">
                          <a:solidFill>
                            <a:srgbClr val="C00000"/>
                          </a:solidFill>
                          <a:latin typeface="Times New Roman"/>
                          <a:ea typeface="Times New Roman"/>
                          <a:cs typeface="Times New Roman"/>
                          <a:sym typeface="Times New Roman"/>
                        </a:rPr>
                        <a:t>100 </a:t>
                      </a:r>
                      <a:endParaRPr b="1" i="0" sz="14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C00000"/>
                        </a:buClr>
                        <a:buSzPts val="1400"/>
                        <a:buFont typeface="Times New Roman"/>
                        <a:buNone/>
                      </a:pPr>
                      <a:r>
                        <a:rPr b="1" lang="en-US" sz="1400" u="none" cap="none" strike="noStrike">
                          <a:solidFill>
                            <a:srgbClr val="C00000"/>
                          </a:solidFill>
                          <a:latin typeface="Times New Roman"/>
                          <a:ea typeface="Times New Roman"/>
                          <a:cs typeface="Times New Roman"/>
                          <a:sym typeface="Times New Roman"/>
                        </a:rPr>
                        <a:t>100 </a:t>
                      </a:r>
                      <a:endParaRPr b="1" i="0" sz="14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r>
              <a:tr h="291125">
                <a:tc>
                  <a:txBody>
                    <a:bodyPr/>
                    <a:lstStyle/>
                    <a:p>
                      <a:pPr indent="0" lvl="0" marL="0" marR="0" rtl="0" algn="l">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COD (mg/l)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125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250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250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r>
              <a:tr h="290075">
                <a:tc>
                  <a:txBody>
                    <a:bodyPr/>
                    <a:lstStyle/>
                    <a:p>
                      <a:pPr indent="0" lvl="0" marL="0" marR="0" rtl="0" algn="l">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TSS (mg/l)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60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200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200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r>
              <a:tr h="291125">
                <a:tc>
                  <a:txBody>
                    <a:bodyPr/>
                    <a:lstStyle/>
                    <a:p>
                      <a:pPr indent="0" lvl="0" marL="0" marR="0" rtl="0" algn="l">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pH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6 – 9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6 – 9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6 – 9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r>
              <a:tr h="290075">
                <a:tc>
                  <a:txBody>
                    <a:bodyPr/>
                    <a:lstStyle/>
                    <a:p>
                      <a:pPr indent="0" lvl="0" marL="0" marR="0" rtl="0" algn="l">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Cl</a:t>
                      </a:r>
                      <a:r>
                        <a:rPr baseline="-25000" lang="en-US" sz="1400" u="none" cap="none" strike="noStrike">
                          <a:latin typeface="Times New Roman"/>
                          <a:ea typeface="Times New Roman"/>
                          <a:cs typeface="Times New Roman"/>
                          <a:sym typeface="Times New Roman"/>
                        </a:rPr>
                        <a:t>2</a:t>
                      </a:r>
                      <a:r>
                        <a:rPr lang="en-US" sz="1400" u="none" cap="none" strike="noStrike">
                          <a:latin typeface="Times New Roman"/>
                          <a:ea typeface="Times New Roman"/>
                          <a:cs typeface="Times New Roman"/>
                          <a:sym typeface="Times New Roman"/>
                        </a:rPr>
                        <a:t> residual (mg/l)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0.5 -2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0.5 -2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0.5 -2 </a:t>
                      </a:r>
                      <a:endParaRPr b="1" i="0" sz="1400" u="none" cap="none" strike="noStrike">
                        <a:solidFill>
                          <a:schemeClr val="dk1"/>
                        </a:solidFill>
                        <a:latin typeface="Times New Roman"/>
                        <a:ea typeface="Times New Roman"/>
                        <a:cs typeface="Times New Roman"/>
                        <a:sym typeface="Times New Roman"/>
                      </a:endParaRPr>
                    </a:p>
                  </a:txBody>
                  <a:tcPr marT="45725" marB="45725" marR="91450" marL="91450" anchor="ctr">
                    <a:solidFill>
                      <a:schemeClr val="lt1"/>
                    </a:solidFill>
                  </a:tcPr>
                </a:tc>
              </a:tr>
              <a:tr h="290075">
                <a:tc>
                  <a:txBody>
                    <a:bodyPr/>
                    <a:lstStyle/>
                    <a:p>
                      <a:pPr indent="0" lvl="0" marL="0" marR="0" rtl="0" algn="l">
                        <a:lnSpc>
                          <a:spcPct val="100000"/>
                        </a:lnSpc>
                        <a:spcBef>
                          <a:spcPts val="0"/>
                        </a:spcBef>
                        <a:spcAft>
                          <a:spcPts val="0"/>
                        </a:spcAft>
                        <a:buClr>
                          <a:srgbClr val="C00000"/>
                        </a:buClr>
                        <a:buSzPts val="1400"/>
                        <a:buFont typeface="Times New Roman"/>
                        <a:buNone/>
                      </a:pPr>
                      <a:r>
                        <a:rPr b="1" lang="en-US" sz="1400" u="none" cap="none" strike="noStrike">
                          <a:solidFill>
                            <a:srgbClr val="C00000"/>
                          </a:solidFill>
                          <a:latin typeface="Times New Roman"/>
                          <a:ea typeface="Times New Roman"/>
                          <a:cs typeface="Times New Roman"/>
                          <a:sym typeface="Times New Roman"/>
                        </a:rPr>
                        <a:t>F. Coliforms (in 100ml) </a:t>
                      </a:r>
                      <a:endParaRPr b="1" i="0" sz="14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C00000"/>
                        </a:buClr>
                        <a:buSzPts val="1400"/>
                        <a:buFont typeface="Times New Roman"/>
                        <a:buNone/>
                      </a:pPr>
                      <a:r>
                        <a:rPr b="1" lang="en-US" sz="1400" u="none" cap="none" strike="noStrike">
                          <a:solidFill>
                            <a:srgbClr val="C00000"/>
                          </a:solidFill>
                          <a:latin typeface="Times New Roman"/>
                          <a:ea typeface="Times New Roman"/>
                          <a:cs typeface="Times New Roman"/>
                          <a:sym typeface="Times New Roman"/>
                        </a:rPr>
                        <a:t>&lt;200 </a:t>
                      </a:r>
                      <a:endParaRPr b="1" i="0" sz="14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C00000"/>
                        </a:buClr>
                        <a:buSzPts val="1400"/>
                        <a:buFont typeface="Times New Roman"/>
                        <a:buNone/>
                      </a:pPr>
                      <a:r>
                        <a:rPr b="1" lang="en-US" sz="1400" u="none" cap="none" strike="noStrike">
                          <a:solidFill>
                            <a:srgbClr val="C00000"/>
                          </a:solidFill>
                          <a:latin typeface="Times New Roman"/>
                          <a:ea typeface="Times New Roman"/>
                          <a:cs typeface="Times New Roman"/>
                          <a:sym typeface="Times New Roman"/>
                        </a:rPr>
                        <a:t>&lt;1000 </a:t>
                      </a:r>
                      <a:endParaRPr b="1" i="0" sz="14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C00000"/>
                        </a:buClr>
                        <a:buSzPts val="1400"/>
                        <a:buFont typeface="Times New Roman"/>
                        <a:buNone/>
                      </a:pPr>
                      <a:r>
                        <a:rPr b="1" lang="en-US" sz="1400" u="none" cap="none" strike="noStrike">
                          <a:solidFill>
                            <a:srgbClr val="C00000"/>
                          </a:solidFill>
                          <a:latin typeface="Times New Roman"/>
                          <a:ea typeface="Times New Roman"/>
                          <a:cs typeface="Times New Roman"/>
                          <a:sym typeface="Times New Roman"/>
                        </a:rPr>
                        <a:t>None required </a:t>
                      </a:r>
                      <a:endParaRPr b="1" i="0" sz="14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r>
              <a:tr h="291125">
                <a:tc>
                  <a:txBody>
                    <a:bodyPr/>
                    <a:lstStyle/>
                    <a:p>
                      <a:pPr indent="0" lvl="0" marL="0" marR="0" rtl="0" algn="l">
                        <a:lnSpc>
                          <a:spcPct val="100000"/>
                        </a:lnSpc>
                        <a:spcBef>
                          <a:spcPts val="0"/>
                        </a:spcBef>
                        <a:spcAft>
                          <a:spcPts val="0"/>
                        </a:spcAft>
                        <a:buClr>
                          <a:srgbClr val="C00000"/>
                        </a:buClr>
                        <a:buSzPts val="1400"/>
                        <a:buFont typeface="Times New Roman"/>
                        <a:buNone/>
                      </a:pPr>
                      <a:r>
                        <a:rPr b="1" lang="en-US" sz="1400" u="none" cap="none" strike="noStrike">
                          <a:solidFill>
                            <a:srgbClr val="C00000"/>
                          </a:solidFill>
                          <a:latin typeface="Times New Roman"/>
                          <a:ea typeface="Times New Roman"/>
                          <a:cs typeface="Times New Roman"/>
                          <a:sym typeface="Times New Roman"/>
                        </a:rPr>
                        <a:t>Helminth ova (in 1 lit) </a:t>
                      </a:r>
                      <a:endParaRPr b="1" i="0" sz="14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C00000"/>
                        </a:buClr>
                        <a:buSzPts val="1400"/>
                        <a:buFont typeface="Times New Roman"/>
                        <a:buNone/>
                      </a:pPr>
                      <a:r>
                        <a:rPr b="1" lang="en-US" sz="1400" u="none" cap="none" strike="noStrike">
                          <a:solidFill>
                            <a:srgbClr val="C00000"/>
                          </a:solidFill>
                          <a:latin typeface="Times New Roman"/>
                          <a:ea typeface="Times New Roman"/>
                          <a:cs typeface="Times New Roman"/>
                          <a:sym typeface="Times New Roman"/>
                        </a:rPr>
                        <a:t>&lt;1 </a:t>
                      </a:r>
                      <a:endParaRPr b="1" i="0" sz="14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C00000"/>
                        </a:buClr>
                        <a:buSzPts val="1400"/>
                        <a:buFont typeface="Times New Roman"/>
                        <a:buNone/>
                      </a:pPr>
                      <a:r>
                        <a:rPr b="1" lang="en-US" sz="1400" u="none" cap="none" strike="noStrike">
                          <a:solidFill>
                            <a:srgbClr val="C00000"/>
                          </a:solidFill>
                          <a:latin typeface="Times New Roman"/>
                          <a:ea typeface="Times New Roman"/>
                          <a:cs typeface="Times New Roman"/>
                          <a:sym typeface="Times New Roman"/>
                        </a:rPr>
                        <a:t>&lt;1 </a:t>
                      </a:r>
                      <a:endParaRPr b="1" i="0" sz="14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rgbClr val="C00000"/>
                        </a:buClr>
                        <a:buSzPts val="1400"/>
                        <a:buFont typeface="Times New Roman"/>
                        <a:buNone/>
                      </a:pPr>
                      <a:r>
                        <a:rPr b="1" lang="en-US" sz="1400" u="none" cap="none" strike="noStrike">
                          <a:solidFill>
                            <a:srgbClr val="C00000"/>
                          </a:solidFill>
                          <a:latin typeface="Times New Roman"/>
                          <a:ea typeface="Times New Roman"/>
                          <a:cs typeface="Times New Roman"/>
                          <a:sym typeface="Times New Roman"/>
                        </a:rPr>
                        <a:t>&lt;1 </a:t>
                      </a:r>
                      <a:endParaRPr b="1" i="0" sz="1400" u="none" cap="none" strike="noStrike">
                        <a:solidFill>
                          <a:srgbClr val="C00000"/>
                        </a:solidFill>
                        <a:latin typeface="Times New Roman"/>
                        <a:ea typeface="Times New Roman"/>
                        <a:cs typeface="Times New Roman"/>
                        <a:sym typeface="Times New Roman"/>
                      </a:endParaRPr>
                    </a:p>
                  </a:txBody>
                  <a:tcPr marT="45725" marB="45725" marR="91450" marL="91450" anchor="ctr">
                    <a:solidFill>
                      <a:schemeClr val="lt1"/>
                    </a:solidFill>
                  </a:tcPr>
                </a:tc>
              </a:tr>
            </a:tbl>
          </a:graphicData>
        </a:graphic>
      </p:graphicFrame>
      <p:sp>
        <p:nvSpPr>
          <p:cNvPr id="1300" name="Google Shape;1300;p63"/>
          <p:cNvSpPr/>
          <p:nvPr/>
        </p:nvSpPr>
        <p:spPr>
          <a:xfrm>
            <a:off x="7742416" y="1163644"/>
            <a:ext cx="4406663" cy="7386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C00000"/>
              </a:buClr>
              <a:buSzPts val="1400"/>
              <a:buFont typeface="Times New Roman"/>
              <a:buNone/>
            </a:pPr>
            <a:r>
              <a:rPr b="0" i="1" lang="en-US" sz="1400" u="none" cap="none" strike="noStrike">
                <a:solidFill>
                  <a:srgbClr val="C00000"/>
                </a:solidFill>
                <a:latin typeface="Times New Roman"/>
                <a:ea typeface="Times New Roman"/>
                <a:cs typeface="Times New Roman"/>
                <a:sym typeface="Times New Roman"/>
              </a:rPr>
              <a:t>Less stringent standards proposed for Lebanon but more realistic especially for farmers, investors  and the whole water sector.</a:t>
            </a:r>
            <a:endParaRPr b="1" i="1" sz="1400" u="none" cap="none" strike="noStrike">
              <a:solidFill>
                <a:srgbClr val="C00000"/>
              </a:solidFill>
              <a:latin typeface="Times New Roman"/>
              <a:ea typeface="Times New Roman"/>
              <a:cs typeface="Times New Roman"/>
              <a:sym typeface="Times New Roman"/>
            </a:endParaRPr>
          </a:p>
        </p:txBody>
      </p:sp>
      <p:sp>
        <p:nvSpPr>
          <p:cNvPr id="1301" name="Google Shape;1301;p63"/>
          <p:cNvSpPr txBox="1"/>
          <p:nvPr/>
        </p:nvSpPr>
        <p:spPr>
          <a:xfrm>
            <a:off x="7742416" y="1924322"/>
            <a:ext cx="1457523" cy="1815882"/>
          </a:xfrm>
          <a:prstGeom prst="rect">
            <a:avLst/>
          </a:prstGeom>
          <a:solidFill>
            <a:srgbClr val="ACB8CA"/>
          </a:solidFill>
          <a:ln cap="flat" cmpd="sng" w="9525">
            <a:solidFill>
              <a:schemeClr val="accent3"/>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400"/>
              <a:buFont typeface="Times New Roman"/>
              <a:buNone/>
            </a:pPr>
            <a:r>
              <a:rPr b="1" i="0" lang="en-US" sz="1400" u="none" cap="none" strike="noStrike">
                <a:solidFill>
                  <a:srgbClr val="FF0000"/>
                </a:solidFill>
                <a:latin typeface="Times New Roman"/>
                <a:ea typeface="Times New Roman"/>
                <a:cs typeface="Times New Roman"/>
                <a:sym typeface="Times New Roman"/>
              </a:rPr>
              <a:t>All </a:t>
            </a:r>
            <a:r>
              <a:rPr b="1" i="0" lang="en-US" sz="1400" u="none" cap="none" strike="noStrike">
                <a:solidFill>
                  <a:srgbClr val="000000"/>
                </a:solidFill>
                <a:latin typeface="Times New Roman"/>
                <a:ea typeface="Times New Roman"/>
                <a:cs typeface="Times New Roman"/>
                <a:sym typeface="Times New Roman"/>
              </a:rPr>
              <a:t>vegetables eaten raw allowed under </a:t>
            </a:r>
            <a:r>
              <a:rPr b="1" i="0" lang="en-US" sz="1400" u="none" cap="none" strike="noStrike">
                <a:solidFill>
                  <a:srgbClr val="FF0000"/>
                </a:solidFill>
                <a:latin typeface="Times New Roman"/>
                <a:ea typeface="Times New Roman"/>
                <a:cs typeface="Times New Roman"/>
                <a:sym typeface="Times New Roman"/>
              </a:rPr>
              <a:t>drip irrigation</a:t>
            </a:r>
            <a:endParaRPr/>
          </a:p>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Times New Roman"/>
              <a:ea typeface="Times New Roman"/>
              <a:cs typeface="Times New Roman"/>
              <a:sym typeface="Times New Roman"/>
            </a:endParaRPr>
          </a:p>
        </p:txBody>
      </p:sp>
      <p:pic>
        <p:nvPicPr>
          <p:cNvPr id="1302" name="Google Shape;1302;p63"/>
          <p:cNvPicPr preferRelativeResize="0"/>
          <p:nvPr/>
        </p:nvPicPr>
        <p:blipFill rotWithShape="1">
          <a:blip r:embed="rId3">
            <a:alphaModFix/>
          </a:blip>
          <a:srcRect b="0" l="0" r="0" t="0"/>
          <a:stretch/>
        </p:blipFill>
        <p:spPr>
          <a:xfrm>
            <a:off x="8198867" y="2758849"/>
            <a:ext cx="492444" cy="612024"/>
          </a:xfrm>
          <a:prstGeom prst="ellipse">
            <a:avLst/>
          </a:prstGeom>
          <a:noFill/>
          <a:ln>
            <a:noFill/>
          </a:ln>
        </p:spPr>
      </p:pic>
      <p:pic>
        <p:nvPicPr>
          <p:cNvPr id="1303" name="Google Shape;1303;p63"/>
          <p:cNvPicPr preferRelativeResize="0"/>
          <p:nvPr/>
        </p:nvPicPr>
        <p:blipFill rotWithShape="1">
          <a:blip r:embed="rId4">
            <a:alphaModFix/>
          </a:blip>
          <a:srcRect b="0" l="0" r="0" t="0"/>
          <a:stretch/>
        </p:blipFill>
        <p:spPr>
          <a:xfrm>
            <a:off x="8206631" y="3282260"/>
            <a:ext cx="593160" cy="419524"/>
          </a:xfrm>
          <a:prstGeom prst="ellipse">
            <a:avLst/>
          </a:prstGeom>
          <a:noFill/>
          <a:ln>
            <a:noFill/>
          </a:ln>
        </p:spPr>
      </p:pic>
      <p:pic>
        <p:nvPicPr>
          <p:cNvPr id="1304" name="Google Shape;1304;p63"/>
          <p:cNvPicPr preferRelativeResize="0"/>
          <p:nvPr/>
        </p:nvPicPr>
        <p:blipFill rotWithShape="1">
          <a:blip r:embed="rId5">
            <a:alphaModFix/>
          </a:blip>
          <a:srcRect b="0" l="0" r="0" t="0"/>
          <a:stretch/>
        </p:blipFill>
        <p:spPr>
          <a:xfrm>
            <a:off x="7708527" y="2743511"/>
            <a:ext cx="495079" cy="737701"/>
          </a:xfrm>
          <a:prstGeom prst="ellipse">
            <a:avLst/>
          </a:prstGeom>
          <a:noFill/>
          <a:ln>
            <a:noFill/>
          </a:ln>
        </p:spPr>
      </p:pic>
      <p:pic>
        <p:nvPicPr>
          <p:cNvPr id="1305" name="Google Shape;1305;p63"/>
          <p:cNvPicPr preferRelativeResize="0"/>
          <p:nvPr/>
        </p:nvPicPr>
        <p:blipFill rotWithShape="1">
          <a:blip r:embed="rId6">
            <a:alphaModFix/>
          </a:blip>
          <a:srcRect b="0" l="0" r="0" t="0"/>
          <a:stretch/>
        </p:blipFill>
        <p:spPr>
          <a:xfrm flipH="1" rot="-320196">
            <a:off x="8624433" y="2884711"/>
            <a:ext cx="607068" cy="455301"/>
          </a:xfrm>
          <a:prstGeom prst="ellipse">
            <a:avLst/>
          </a:prstGeom>
          <a:noFill/>
          <a:ln>
            <a:noFill/>
          </a:ln>
        </p:spPr>
      </p:pic>
      <p:sp>
        <p:nvSpPr>
          <p:cNvPr id="1306" name="Google Shape;1306;p63"/>
          <p:cNvSpPr txBox="1"/>
          <p:nvPr/>
        </p:nvSpPr>
        <p:spPr>
          <a:xfrm>
            <a:off x="9210287" y="1924322"/>
            <a:ext cx="1457523" cy="1815882"/>
          </a:xfrm>
          <a:prstGeom prst="rect">
            <a:avLst/>
          </a:prstGeom>
          <a:solidFill>
            <a:srgbClr val="ACB8CA"/>
          </a:solidFill>
          <a:ln cap="flat" cmpd="sng" w="9525">
            <a:solidFill>
              <a:schemeClr val="accent3"/>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Vegetables eaten raw allowed under </a:t>
            </a:r>
            <a:r>
              <a:rPr b="1" i="0" lang="en-US" sz="1400" u="none" cap="none" strike="noStrike">
                <a:solidFill>
                  <a:srgbClr val="FF0000"/>
                </a:solidFill>
                <a:latin typeface="Times New Roman"/>
                <a:ea typeface="Times New Roman"/>
                <a:cs typeface="Times New Roman"/>
                <a:sym typeface="Times New Roman"/>
              </a:rPr>
              <a:t>drip irrigation </a:t>
            </a:r>
            <a:r>
              <a:rPr b="1" i="0" lang="en-US" sz="1400" u="none" cap="none" strike="noStrike">
                <a:solidFill>
                  <a:srgbClr val="7F6000"/>
                </a:solidFill>
                <a:latin typeface="Times New Roman"/>
                <a:ea typeface="Times New Roman"/>
                <a:cs typeface="Times New Roman"/>
                <a:sym typeface="Times New Roman"/>
              </a:rPr>
              <a:t>except those grown underground</a:t>
            </a:r>
            <a:endParaRPr/>
          </a:p>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Times New Roman"/>
              <a:ea typeface="Times New Roman"/>
              <a:cs typeface="Times New Roman"/>
              <a:sym typeface="Times New Roman"/>
            </a:endParaRPr>
          </a:p>
        </p:txBody>
      </p:sp>
      <p:cxnSp>
        <p:nvCxnSpPr>
          <p:cNvPr id="1307" name="Google Shape;1307;p63"/>
          <p:cNvCxnSpPr/>
          <p:nvPr/>
        </p:nvCxnSpPr>
        <p:spPr>
          <a:xfrm flipH="1" rot="10800000">
            <a:off x="10644786" y="1897180"/>
            <a:ext cx="6993" cy="4876303"/>
          </a:xfrm>
          <a:prstGeom prst="straightConnector1">
            <a:avLst/>
          </a:prstGeom>
          <a:noFill/>
          <a:ln cap="flat" cmpd="sng" w="38100">
            <a:solidFill>
              <a:srgbClr val="C00000"/>
            </a:solidFill>
            <a:prstDash val="solid"/>
            <a:miter lim="800000"/>
            <a:headEnd len="sm" w="sm" type="none"/>
            <a:tailEnd len="sm" w="sm" type="none"/>
          </a:ln>
        </p:spPr>
      </p:cxnSp>
      <p:cxnSp>
        <p:nvCxnSpPr>
          <p:cNvPr id="1308" name="Google Shape;1308;p63"/>
          <p:cNvCxnSpPr/>
          <p:nvPr/>
        </p:nvCxnSpPr>
        <p:spPr>
          <a:xfrm flipH="1" rot="10800000">
            <a:off x="9207925" y="1897180"/>
            <a:ext cx="6993" cy="4876303"/>
          </a:xfrm>
          <a:prstGeom prst="straightConnector1">
            <a:avLst/>
          </a:prstGeom>
          <a:noFill/>
          <a:ln cap="flat" cmpd="sng" w="38100">
            <a:solidFill>
              <a:srgbClr val="C00000"/>
            </a:solidFill>
            <a:prstDash val="solid"/>
            <a:miter lim="800000"/>
            <a:headEnd len="sm" w="sm" type="none"/>
            <a:tailEnd len="sm" w="sm" type="none"/>
          </a:ln>
        </p:spPr>
      </p:cxnSp>
      <p:pic>
        <p:nvPicPr>
          <p:cNvPr id="1309" name="Google Shape;1309;p63"/>
          <p:cNvPicPr preferRelativeResize="0"/>
          <p:nvPr/>
        </p:nvPicPr>
        <p:blipFill rotWithShape="1">
          <a:blip r:embed="rId3">
            <a:alphaModFix/>
          </a:blip>
          <a:srcRect b="0" l="0" r="0" t="0"/>
          <a:stretch/>
        </p:blipFill>
        <p:spPr>
          <a:xfrm>
            <a:off x="9410713" y="3102693"/>
            <a:ext cx="492444" cy="612024"/>
          </a:xfrm>
          <a:prstGeom prst="ellipse">
            <a:avLst/>
          </a:prstGeom>
          <a:noFill/>
          <a:ln>
            <a:noFill/>
          </a:ln>
        </p:spPr>
      </p:pic>
      <p:pic>
        <p:nvPicPr>
          <p:cNvPr id="1310" name="Google Shape;1310;p63"/>
          <p:cNvPicPr preferRelativeResize="0"/>
          <p:nvPr/>
        </p:nvPicPr>
        <p:blipFill rotWithShape="1">
          <a:blip r:embed="rId6">
            <a:alphaModFix/>
          </a:blip>
          <a:srcRect b="0" l="0" r="0" t="0"/>
          <a:stretch/>
        </p:blipFill>
        <p:spPr>
          <a:xfrm flipH="1" rot="-320196">
            <a:off x="9836279" y="3228555"/>
            <a:ext cx="607068" cy="455301"/>
          </a:xfrm>
          <a:prstGeom prst="ellipse">
            <a:avLst/>
          </a:prstGeom>
          <a:noFill/>
          <a:ln>
            <a:noFill/>
          </a:ln>
        </p:spPr>
      </p:pic>
      <p:sp>
        <p:nvSpPr>
          <p:cNvPr id="1311" name="Google Shape;1311;p63"/>
          <p:cNvSpPr txBox="1"/>
          <p:nvPr/>
        </p:nvSpPr>
        <p:spPr>
          <a:xfrm>
            <a:off x="10685886" y="1926011"/>
            <a:ext cx="1457523" cy="1815882"/>
          </a:xfrm>
          <a:prstGeom prst="rect">
            <a:avLst/>
          </a:prstGeom>
          <a:solidFill>
            <a:srgbClr val="ACB8CA"/>
          </a:solidFill>
          <a:ln cap="flat" cmpd="sng" w="9525">
            <a:solidFill>
              <a:schemeClr val="accent3"/>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u="none" cap="none" strike="noStrike">
                <a:solidFill>
                  <a:srgbClr val="000000"/>
                </a:solidFill>
                <a:latin typeface="Times New Roman"/>
                <a:ea typeface="Times New Roman"/>
                <a:cs typeface="Times New Roman"/>
                <a:sym typeface="Times New Roman"/>
              </a:rPr>
              <a:t>Vegetables eaten raw are </a:t>
            </a:r>
            <a:r>
              <a:rPr b="1" i="0" lang="en-US" sz="1400" u="none" cap="none" strike="noStrike">
                <a:solidFill>
                  <a:srgbClr val="FF0000"/>
                </a:solidFill>
                <a:latin typeface="Times New Roman"/>
                <a:ea typeface="Times New Roman"/>
                <a:cs typeface="Times New Roman"/>
                <a:sym typeface="Times New Roman"/>
              </a:rPr>
              <a:t>not allowed</a:t>
            </a:r>
            <a:endParaRPr/>
          </a:p>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000000"/>
              </a:solidFill>
              <a:latin typeface="Times New Roman"/>
              <a:ea typeface="Times New Roman"/>
              <a:cs typeface="Times New Roman"/>
              <a:sym typeface="Times New Roman"/>
            </a:endParaRPr>
          </a:p>
        </p:txBody>
      </p:sp>
      <p:sp>
        <p:nvSpPr>
          <p:cNvPr id="1312" name="Google Shape;1312;p63"/>
          <p:cNvSpPr txBox="1"/>
          <p:nvPr/>
        </p:nvSpPr>
        <p:spPr>
          <a:xfrm>
            <a:off x="179089" y="2393339"/>
            <a:ext cx="4846346" cy="5078313"/>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Times New Roman"/>
                <a:ea typeface="Times New Roman"/>
                <a:cs typeface="Times New Roman"/>
                <a:sym typeface="Times New Roman"/>
              </a:rPr>
              <a:t>Zero risk does not exist. Risk reduction is necessary (WHO multibarrier approach) where wastes receive no or inadequate treatment. This is relevant to Lebanon.</a:t>
            </a:r>
            <a:endParaRPr/>
          </a:p>
          <a:p>
            <a:pPr indent="-171450" lvl="0" marL="285750" marR="0" rtl="0" algn="just">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171450" lvl="0" marL="285750" marR="0" rtl="0" algn="just">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285750" lvl="0" marL="285750" marR="0" rtl="0" algn="just">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Times New Roman"/>
                <a:ea typeface="Times New Roman"/>
                <a:cs typeface="Times New Roman"/>
                <a:sym typeface="Times New Roman"/>
              </a:rPr>
              <a:t>Strict standards borrowed from other countries are to be avoided.  (CWANA project/IWMI).</a:t>
            </a:r>
            <a:endParaRPr/>
          </a:p>
          <a:p>
            <a:pPr indent="-171450" lvl="0" marL="285750" marR="0" rtl="0" algn="just">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285750" lvl="0" marL="285750" marR="0" rtl="0" algn="just">
              <a:lnSpc>
                <a:spcPct val="100000"/>
              </a:lnSpc>
              <a:spcBef>
                <a:spcPts val="0"/>
              </a:spcBef>
              <a:spcAft>
                <a:spcPts val="0"/>
              </a:spcAft>
              <a:buClr>
                <a:srgbClr val="FF0000"/>
              </a:buClr>
              <a:buSzPts val="1800"/>
              <a:buFont typeface="Arial"/>
              <a:buChar char="•"/>
            </a:pPr>
            <a:r>
              <a:rPr b="1" i="0" lang="en-US" sz="1800" u="none" cap="none" strike="noStrike">
                <a:solidFill>
                  <a:srgbClr val="FF0000"/>
                </a:solidFill>
                <a:latin typeface="Times New Roman"/>
                <a:ea typeface="Times New Roman"/>
                <a:cs typeface="Times New Roman"/>
                <a:sym typeface="Times New Roman"/>
              </a:rPr>
              <a:t>Low-cost risk reduction on-farm practices are needed.</a:t>
            </a:r>
            <a:endParaRPr/>
          </a:p>
          <a:p>
            <a:pPr indent="-171450" lvl="0" marL="285750" marR="0" rtl="0" algn="just">
              <a:lnSpc>
                <a:spcPct val="100000"/>
              </a:lnSpc>
              <a:spcBef>
                <a:spcPts val="0"/>
              </a:spcBef>
              <a:spcAft>
                <a:spcPts val="0"/>
              </a:spcAft>
              <a:buClr>
                <a:schemeClr val="dk1"/>
              </a:buClr>
              <a:buSzPts val="1800"/>
              <a:buFont typeface="Arial"/>
              <a:buNone/>
            </a:pPr>
            <a:r>
              <a:t/>
            </a:r>
            <a:endParaRPr b="1" i="0" sz="1800" u="none" cap="none" strike="noStrike">
              <a:solidFill>
                <a:srgbClr val="FF0000"/>
              </a:solidFill>
              <a:latin typeface="Times New Roman"/>
              <a:ea typeface="Times New Roman"/>
              <a:cs typeface="Times New Roman"/>
              <a:sym typeface="Times New Roman"/>
            </a:endParaRPr>
          </a:p>
          <a:p>
            <a:pPr indent="-285750" lvl="0" marL="285750" marR="0" rtl="0" algn="just">
              <a:lnSpc>
                <a:spcPct val="100000"/>
              </a:lnSpc>
              <a:spcBef>
                <a:spcPts val="0"/>
              </a:spcBef>
              <a:spcAft>
                <a:spcPts val="0"/>
              </a:spcAft>
              <a:buClr>
                <a:srgbClr val="FF0000"/>
              </a:buClr>
              <a:buSzPts val="1800"/>
              <a:buFont typeface="Arial"/>
              <a:buChar char="•"/>
            </a:pPr>
            <a:r>
              <a:rPr b="1" i="0" lang="en-US" sz="1800" u="none" cap="none" strike="noStrike">
                <a:solidFill>
                  <a:srgbClr val="FF0000"/>
                </a:solidFill>
                <a:latin typeface="Times New Roman"/>
                <a:ea typeface="Times New Roman"/>
                <a:cs typeface="Times New Roman"/>
                <a:sym typeface="Times New Roman"/>
              </a:rPr>
              <a:t>Conducting more trials on water reuse is needed in order to generate local evidence on the health and environmental risks.</a:t>
            </a:r>
            <a:endParaRPr/>
          </a:p>
          <a:p>
            <a:pPr indent="-171450" lvl="0" marL="285750" marR="0" rtl="0" algn="just">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171450" lvl="0" marL="285750" marR="0" rtl="0" algn="just">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171450" lvl="0" marL="285750" marR="0" rtl="0" algn="just">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1313" name="Google Shape;1313;p63"/>
          <p:cNvSpPr txBox="1"/>
          <p:nvPr/>
        </p:nvSpPr>
        <p:spPr>
          <a:xfrm>
            <a:off x="81589" y="118353"/>
            <a:ext cx="3712856" cy="711081"/>
          </a:xfrm>
          <a:prstGeom prst="rect">
            <a:avLst/>
          </a:prstGeom>
          <a:solidFill>
            <a:schemeClr val="lt1"/>
          </a:solidFill>
          <a:ln>
            <a:noFill/>
          </a:ln>
        </p:spPr>
        <p:txBody>
          <a:bodyPr anchorCtr="0" anchor="t" bIns="47300" lIns="94600" spcFirstLastPara="1" rIns="94600" wrap="square" tIns="47300">
            <a:spAutoFit/>
          </a:bodyPr>
          <a:lstStyle/>
          <a:p>
            <a:pPr indent="0" lvl="0" marL="0" marR="0" rtl="0" algn="l">
              <a:lnSpc>
                <a:spcPct val="100000"/>
              </a:lnSpc>
              <a:spcBef>
                <a:spcPts val="0"/>
              </a:spcBef>
              <a:spcAft>
                <a:spcPts val="0"/>
              </a:spcAft>
              <a:buClr>
                <a:srgbClr val="000000"/>
              </a:buClr>
              <a:buSzPts val="4000"/>
              <a:buFont typeface="Times New Roman"/>
              <a:buNone/>
            </a:pPr>
            <a:r>
              <a:rPr b="1" i="0" lang="en-US" sz="4000" u="none" cap="none" strike="noStrike">
                <a:solidFill>
                  <a:srgbClr val="000000"/>
                </a:solidFill>
                <a:latin typeface="Times New Roman"/>
                <a:ea typeface="Times New Roman"/>
                <a:cs typeface="Times New Roman"/>
                <a:sym typeface="Times New Roman"/>
              </a:rPr>
              <a:t>Key conclusions</a:t>
            </a:r>
            <a:endParaRPr/>
          </a:p>
        </p:txBody>
      </p:sp>
      <p:cxnSp>
        <p:nvCxnSpPr>
          <p:cNvPr id="1314" name="Google Shape;1314;p63"/>
          <p:cNvCxnSpPr/>
          <p:nvPr/>
        </p:nvCxnSpPr>
        <p:spPr>
          <a:xfrm flipH="1" rot="10800000">
            <a:off x="4786604" y="1539551"/>
            <a:ext cx="2827176" cy="2435290"/>
          </a:xfrm>
          <a:prstGeom prst="straightConnector1">
            <a:avLst/>
          </a:prstGeom>
          <a:noFill/>
          <a:ln cap="flat" cmpd="sng" w="38100">
            <a:solidFill>
              <a:srgbClr val="FF0000"/>
            </a:solidFill>
            <a:prstDash val="solid"/>
            <a:miter lim="800000"/>
            <a:headEnd len="sm" w="sm" type="none"/>
            <a:tailEnd len="med" w="med" type="triangle"/>
          </a:ln>
        </p:spPr>
      </p:cxn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64"/>
          <p:cNvSpPr txBox="1"/>
          <p:nvPr/>
        </p:nvSpPr>
        <p:spPr>
          <a:xfrm>
            <a:off x="81589" y="118353"/>
            <a:ext cx="11932071" cy="1326634"/>
          </a:xfrm>
          <a:prstGeom prst="rect">
            <a:avLst/>
          </a:prstGeom>
          <a:solidFill>
            <a:schemeClr val="lt1"/>
          </a:solidFill>
          <a:ln>
            <a:noFill/>
          </a:ln>
        </p:spPr>
        <p:txBody>
          <a:bodyPr anchorCtr="0" anchor="t" bIns="47300" lIns="94600" spcFirstLastPara="1" rIns="94600" wrap="square" tIns="47300">
            <a:spAutoFit/>
          </a:bodyPr>
          <a:lstStyle/>
          <a:p>
            <a:pPr indent="0" lvl="0" marL="0" marR="0" rtl="0" algn="l">
              <a:lnSpc>
                <a:spcPct val="100000"/>
              </a:lnSpc>
              <a:spcBef>
                <a:spcPts val="0"/>
              </a:spcBef>
              <a:spcAft>
                <a:spcPts val="0"/>
              </a:spcAft>
              <a:buClr>
                <a:srgbClr val="000000"/>
              </a:buClr>
              <a:buSzPts val="4000"/>
              <a:buFont typeface="Times New Roman"/>
              <a:buNone/>
            </a:pPr>
            <a:r>
              <a:rPr b="1" i="0" lang="en-US" sz="4000" u="none" cap="none" strike="noStrike">
                <a:solidFill>
                  <a:srgbClr val="000000"/>
                </a:solidFill>
                <a:latin typeface="Times New Roman"/>
                <a:ea typeface="Times New Roman"/>
                <a:cs typeface="Times New Roman"/>
                <a:sym typeface="Times New Roman"/>
              </a:rPr>
              <a:t>Reference works done by LARI and published in international journals</a:t>
            </a:r>
            <a:endParaRPr/>
          </a:p>
        </p:txBody>
      </p:sp>
      <p:sp>
        <p:nvSpPr>
          <p:cNvPr id="1320" name="Google Shape;1320;p64"/>
          <p:cNvSpPr txBox="1"/>
          <p:nvPr/>
        </p:nvSpPr>
        <p:spPr>
          <a:xfrm>
            <a:off x="81589" y="1476668"/>
            <a:ext cx="11835320" cy="526297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Abi Saab, M.T.; Jomaa, I.; El Hage, R.; Skaf, S.; Fahed, S.; Rizk, Z.; Massaad, R.; Romanos, D.; Khairallah,Y.; Azzi, V.; et al. Are Fresh Water and Reclaimed Water Safe for Vegetable Irrigation? Empirical Evidence from Lebanon. Water 2022, 14, 1437. </a:t>
            </a:r>
            <a:r>
              <a:rPr b="0" i="0" lang="en-US" sz="1200" u="sng" cap="none" strike="noStrike">
                <a:solidFill>
                  <a:srgbClr val="000000"/>
                </a:solidFill>
                <a:latin typeface="Times New Roman"/>
                <a:ea typeface="Times New Roman"/>
                <a:cs typeface="Times New Roman"/>
                <a:sym typeface="Times New Roman"/>
                <a:hlinkClick r:id="rId3">
                  <a:extLst>
                    <a:ext uri="{A12FA001-AC4F-418D-AE19-62706E023703}">
                      <ahyp:hlinkClr val="tx"/>
                    </a:ext>
                  </a:extLst>
                </a:hlinkClick>
              </a:rPr>
              <a:t>https://doi.org/10.3390/w14091437</a:t>
            </a:r>
            <a:r>
              <a:rPr b="0" i="0" lang="en-US" sz="1200" u="none" cap="none" strike="noStrike">
                <a:solidFill>
                  <a:srgbClr val="000000"/>
                </a:solidFill>
                <a:latin typeface="Times New Roman"/>
                <a:ea typeface="Times New Roman"/>
                <a:cs typeface="Times New Roman"/>
                <a:sym typeface="Times New Roman"/>
              </a:rPr>
              <a:t>.  </a:t>
            </a:r>
            <a:endParaRPr/>
          </a:p>
          <a:p>
            <a:pPr indent="0" lvl="0" marL="0" marR="0" rtl="0" algn="just">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Marie Therese Abi Saab, Claude Daou, Isam Bashour, Antoun Maacaron, Salim Fahed, Dany Romanos, Yara Khairallah, Nada Lebbous, Celine Hajjar, Roula Abi Saad, Caroline Ojeil, Mohamed Houssemeddine Sellami, Salim Roukoz, Maher Salman (2021). Treated municipal wastewater reuse for eggplant irrigation. Australian Journal of Crop Science AJCS 15 (08):1095-1101. doi: 10.21475/ajcs.21.15.08. p2711. </a:t>
            </a:r>
            <a:endParaRPr/>
          </a:p>
          <a:p>
            <a:pPr indent="0" lvl="0" marL="0" marR="0" rtl="0" algn="just">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Marie Therese Abi Saab, Hassane Makhlouf, Joanna Zaghrini, Salim Fahed, Dany Romanos, Yara Khairallah, Celine Hajjar, Roula Abi Saad, Mohamed Houssemeddine Sellami, Mladen Todorovic, 2020. Table grapes irrigation with treated municipal wastewater in a Mediterranean environment. Water and Environment 35 (Issue 2), 617-627. </a:t>
            </a:r>
            <a:r>
              <a:rPr b="0" i="0" lang="en-US" sz="1200" u="sng" cap="none" strike="noStrike">
                <a:solidFill>
                  <a:srgbClr val="000000"/>
                </a:solidFill>
                <a:latin typeface="Times New Roman"/>
                <a:ea typeface="Times New Roman"/>
                <a:cs typeface="Times New Roman"/>
                <a:sym typeface="Times New Roman"/>
                <a:hlinkClick r:id="rId4">
                  <a:extLst>
                    <a:ext uri="{A12FA001-AC4F-418D-AE19-62706E023703}">
                      <ahyp:hlinkClr val="tx"/>
                    </a:ext>
                  </a:extLst>
                </a:hlinkClick>
              </a:rPr>
              <a:t>https://doi.org/10.1111/wej.12656</a:t>
            </a:r>
            <a:r>
              <a:rPr b="0" i="0" lang="en-US" sz="1200" u="none" cap="none" strike="noStrike">
                <a:solidFill>
                  <a:srgbClr val="000000"/>
                </a:solidFill>
                <a:latin typeface="Times New Roman"/>
                <a:ea typeface="Times New Roman"/>
                <a:cs typeface="Times New Roman"/>
                <a:sym typeface="Times New Roman"/>
              </a:rPr>
              <a:t>.  </a:t>
            </a:r>
            <a:endParaRPr/>
          </a:p>
          <a:p>
            <a:pPr indent="0" lvl="0" marL="0" marR="0" rtl="0" algn="just">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Marie-Hélène Nassif, Mohamed Tawfik and Marie Therese Abi Saab, 2022. Water quality standards and regulations for agricultural water reuse in MENA: From international guidelines to country practices. Book Chapter In: Mateo-Sagasta, J.; Al-Hamdi, M.; AbuZeid, K. (Eds.). 2022. Water reuse in the Middle East and North Africa: a sourcebook. Colombo, Sri Lanka: International Water Management Institute (IWMI). 292p. doi: </a:t>
            </a:r>
            <a:r>
              <a:rPr b="0" i="0" lang="en-US" sz="1200" u="sng" cap="none" strike="noStrike">
                <a:solidFill>
                  <a:srgbClr val="000000"/>
                </a:solidFill>
                <a:latin typeface="Times New Roman"/>
                <a:ea typeface="Times New Roman"/>
                <a:cs typeface="Times New Roman"/>
                <a:sym typeface="Times New Roman"/>
                <a:hlinkClick r:id="rId5">
                  <a:extLst>
                    <a:ext uri="{A12FA001-AC4F-418D-AE19-62706E023703}">
                      <ahyp:hlinkClr val="tx"/>
                    </a:ext>
                  </a:extLst>
                </a:hlinkClick>
              </a:rPr>
              <a:t>https://doi.org/10.5337/2022.225</a:t>
            </a:r>
            <a:r>
              <a:rPr b="0" i="0" lang="en-US" sz="1200" u="none" cap="none" strike="noStrike">
                <a:solidFill>
                  <a:srgbClr val="000000"/>
                </a:solidFill>
                <a:latin typeface="Times New Roman"/>
                <a:ea typeface="Times New Roman"/>
                <a:cs typeface="Times New Roman"/>
                <a:sym typeface="Times New Roman"/>
              </a:rPr>
              <a:t>.  </a:t>
            </a:r>
            <a:endParaRPr/>
          </a:p>
          <a:p>
            <a:pPr indent="0" lvl="0" marL="0" marR="0" rtl="0" algn="just">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Romanos D., Nemer N., Khayrallah Y., Abi Saab M., 2021. Application of sewage sludge for cereal production in a Mediterranean environment (Lebanon). International Journal of Recycling of Organic Waste in Agriculture. DOI: 10.30486/IJROWA.2021.1903739.1098.    </a:t>
            </a:r>
            <a:endParaRPr/>
          </a:p>
          <a:p>
            <a:pPr indent="0" lvl="0" marL="0" marR="0" rtl="0" algn="just">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 </a:t>
            </a:r>
            <a:endParaRPr/>
          </a:p>
          <a:p>
            <a:pPr indent="0" lvl="0" marL="0" marR="0" rtl="0" algn="just">
              <a:lnSpc>
                <a:spcPct val="10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Romanos, D., Nemer, N., Khairalah, Y., Abi Saab, M., 2019. Assessing the quality of sewage sludge as an agricultural soil amendment in Mediterranean habitats. International Journal of Recycling of Organic Waste in Agriculture </a:t>
            </a:r>
            <a:r>
              <a:rPr b="0" i="0" lang="en-US" sz="1200" u="sng" cap="none" strike="noStrike">
                <a:solidFill>
                  <a:srgbClr val="000000"/>
                </a:solidFill>
                <a:latin typeface="Times New Roman"/>
                <a:ea typeface="Times New Roman"/>
                <a:cs typeface="Times New Roman"/>
                <a:sym typeface="Times New Roman"/>
                <a:hlinkClick r:id="rId6">
                  <a:extLst>
                    <a:ext uri="{A12FA001-AC4F-418D-AE19-62706E023703}">
                      <ahyp:hlinkClr val="tx"/>
                    </a:ext>
                  </a:extLst>
                </a:hlinkClick>
              </a:rPr>
              <a:t>https://doi.org/10.1007/s40093-019-00310-x</a:t>
            </a:r>
            <a:r>
              <a:rPr b="0" i="0" lang="en-US" sz="1200" u="none" cap="none" strike="noStrike">
                <a:solidFill>
                  <a:srgbClr val="000000"/>
                </a:solidFill>
                <a:latin typeface="Times New Roman"/>
                <a:ea typeface="Times New Roman"/>
                <a:cs typeface="Times New Roman"/>
                <a:sym typeface="Times New Roman"/>
              </a:rPr>
              <a:t>.  </a:t>
            </a:r>
            <a:endParaRPr/>
          </a:p>
          <a:p>
            <a:pPr indent="0" lvl="0" marL="0" marR="0" rtl="0" algn="just">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Marie Therese Abi Saab, Doha Jammoul, Hassane Makhlouf, Salim Fahed, Nada Lebbous, Celine Hajjar, Roula Abi Saad, Mohamed Younes, Mohamad Hajj, Mladen Todorovic, 2018. Assessing the performance of constructed wetland for water quality management of a Southern Mediterranean river. Water and Environment Journal, 508-518. Print ISSN 1747-6585.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65"/>
          <p:cNvSpPr txBox="1"/>
          <p:nvPr>
            <p:ph type="ctrTitle"/>
          </p:nvPr>
        </p:nvSpPr>
        <p:spPr>
          <a:xfrm>
            <a:off x="1201515" y="848126"/>
            <a:ext cx="10360469" cy="2971816"/>
          </a:xfrm>
          <a:prstGeom prst="rect">
            <a:avLst/>
          </a:prstGeom>
          <a:noFill/>
          <a:ln>
            <a:noFill/>
          </a:ln>
        </p:spPr>
        <p:txBody>
          <a:bodyPr anchorCtr="0" anchor="b" bIns="45700" lIns="91425" spcFirstLastPara="1" rIns="91425" wrap="square" tIns="45700">
            <a:normAutofit/>
          </a:bodyPr>
          <a:lstStyle/>
          <a:p>
            <a:pPr indent="0" lvl="0" marL="0" rtl="0" algn="ctr">
              <a:lnSpc>
                <a:spcPct val="80000"/>
              </a:lnSpc>
              <a:spcBef>
                <a:spcPts val="0"/>
              </a:spcBef>
              <a:spcAft>
                <a:spcPts val="0"/>
              </a:spcAft>
              <a:buClr>
                <a:srgbClr val="FFFFFF"/>
              </a:buClr>
              <a:buSzPts val="3600"/>
              <a:buFont typeface="Calibri"/>
              <a:buNone/>
            </a:pPr>
            <a:r>
              <a:rPr b="1" lang="en-US" sz="3600"/>
              <a:t>Treated Wastewater Reuse in Lebanon: </a:t>
            </a:r>
            <a:br>
              <a:rPr b="1" lang="en-US" sz="3600"/>
            </a:br>
            <a:br>
              <a:rPr b="1" lang="en-US" sz="3600"/>
            </a:br>
            <a:r>
              <a:rPr b="1" lang="en-US" sz="3600"/>
              <a:t>Where are the opportunities?</a:t>
            </a:r>
            <a:br>
              <a:rPr b="1" lang="en-US" sz="3600"/>
            </a:br>
            <a:endParaRPr b="1" sz="3600"/>
          </a:p>
        </p:txBody>
      </p:sp>
      <p:sp>
        <p:nvSpPr>
          <p:cNvPr id="1326" name="Google Shape;1326;p65"/>
          <p:cNvSpPr txBox="1"/>
          <p:nvPr>
            <p:ph idx="1" type="subTitle"/>
          </p:nvPr>
        </p:nvSpPr>
        <p:spPr>
          <a:xfrm>
            <a:off x="79593" y="4233882"/>
            <a:ext cx="11196641" cy="1655762"/>
          </a:xfrm>
          <a:prstGeom prst="rect">
            <a:avLst/>
          </a:prstGeom>
          <a:noFill/>
          <a:ln>
            <a:noFill/>
          </a:ln>
        </p:spPr>
        <p:txBody>
          <a:bodyPr anchorCtr="0" anchor="t" bIns="45700" lIns="91425" spcFirstLastPara="1" rIns="91425" wrap="square" tIns="45700">
            <a:normAutofit/>
          </a:bodyPr>
          <a:lstStyle/>
          <a:p>
            <a:pPr indent="0" lvl="0" marL="0" rtl="0" algn="l">
              <a:lnSpc>
                <a:spcPct val="85000"/>
              </a:lnSpc>
              <a:spcBef>
                <a:spcPts val="0"/>
              </a:spcBef>
              <a:spcAft>
                <a:spcPts val="0"/>
              </a:spcAft>
              <a:buClr>
                <a:schemeClr val="lt1"/>
              </a:buClr>
              <a:buSzPts val="2400"/>
              <a:buNone/>
            </a:pPr>
            <a:r>
              <a:rPr lang="en-US" sz="2400"/>
              <a:t>Dr. Marie-Helene Nassif (independent researcher)</a:t>
            </a:r>
            <a:endParaRPr/>
          </a:p>
          <a:p>
            <a:pPr indent="0" lvl="0" marL="0" rtl="0" algn="l">
              <a:lnSpc>
                <a:spcPct val="85000"/>
              </a:lnSpc>
              <a:spcBef>
                <a:spcPts val="1300"/>
              </a:spcBef>
              <a:spcAft>
                <a:spcPts val="0"/>
              </a:spcAft>
              <a:buClr>
                <a:schemeClr val="lt1"/>
              </a:buClr>
              <a:buSzPts val="2400"/>
              <a:buNone/>
            </a:pPr>
            <a:r>
              <a:t/>
            </a:r>
            <a:endParaRPr sz="2400"/>
          </a:p>
          <a:p>
            <a:pPr indent="0" lvl="0" marL="0" rtl="0" algn="l">
              <a:lnSpc>
                <a:spcPct val="85000"/>
              </a:lnSpc>
              <a:spcBef>
                <a:spcPts val="1300"/>
              </a:spcBef>
              <a:spcAft>
                <a:spcPts val="0"/>
              </a:spcAft>
              <a:buClr>
                <a:schemeClr val="lt1"/>
              </a:buClr>
              <a:buSzPts val="2400"/>
              <a:buNone/>
            </a:pPr>
            <a:r>
              <a:rPr lang="en-US" sz="2400"/>
              <a:t>Based on the work of IWMI-ReWater </a:t>
            </a:r>
            <a:r>
              <a:rPr b="1" lang="en-US" sz="2400"/>
              <a:t>MENA project in Lebanon</a:t>
            </a:r>
            <a:endParaRPr/>
          </a:p>
        </p:txBody>
      </p:sp>
      <p:pic>
        <p:nvPicPr>
          <p:cNvPr descr="Text&#10;&#10;Description automatically generated" id="1327" name="Google Shape;1327;p65"/>
          <p:cNvPicPr preferRelativeResize="0"/>
          <p:nvPr/>
        </p:nvPicPr>
        <p:blipFill rotWithShape="1">
          <a:blip r:embed="rId3">
            <a:alphaModFix/>
          </a:blip>
          <a:srcRect b="0" l="0" r="0" t="0"/>
          <a:stretch/>
        </p:blipFill>
        <p:spPr>
          <a:xfrm>
            <a:off x="8012929" y="5061763"/>
            <a:ext cx="1403788" cy="73698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66"/>
          <p:cNvSpPr txBox="1"/>
          <p:nvPr>
            <p:ph type="ctrTitle"/>
          </p:nvPr>
        </p:nvSpPr>
        <p:spPr>
          <a:xfrm>
            <a:off x="245092" y="93128"/>
            <a:ext cx="6595329" cy="721494"/>
          </a:xfrm>
          <a:prstGeom prst="rect">
            <a:avLst/>
          </a:prstGeom>
          <a:noFill/>
          <a:ln>
            <a:noFill/>
          </a:ln>
        </p:spPr>
        <p:txBody>
          <a:bodyPr anchorCtr="0" anchor="b" bIns="45700" lIns="91425" spcFirstLastPara="1" rIns="91425" wrap="square" tIns="45700">
            <a:noAutofit/>
          </a:bodyPr>
          <a:lstStyle/>
          <a:p>
            <a:pPr indent="0" lvl="0" marL="0" rtl="0" algn="ctr">
              <a:lnSpc>
                <a:spcPct val="8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Topics of focus</a:t>
            </a:r>
            <a:endParaRPr/>
          </a:p>
        </p:txBody>
      </p:sp>
      <p:grpSp>
        <p:nvGrpSpPr>
          <p:cNvPr id="1334" name="Google Shape;1334;p66"/>
          <p:cNvGrpSpPr/>
          <p:nvPr/>
        </p:nvGrpSpPr>
        <p:grpSpPr>
          <a:xfrm>
            <a:off x="-189598" y="842151"/>
            <a:ext cx="8652933" cy="5291766"/>
            <a:chOff x="246185" y="862715"/>
            <a:chExt cx="8652933" cy="5291766"/>
          </a:xfrm>
        </p:grpSpPr>
        <p:sp>
          <p:nvSpPr>
            <p:cNvPr id="1335" name="Google Shape;1335;p66"/>
            <p:cNvSpPr/>
            <p:nvPr/>
          </p:nvSpPr>
          <p:spPr>
            <a:xfrm>
              <a:off x="246185" y="862715"/>
              <a:ext cx="8652933" cy="52917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66"/>
            <p:cNvSpPr/>
            <p:nvPr/>
          </p:nvSpPr>
          <p:spPr>
            <a:xfrm>
              <a:off x="471836" y="3119652"/>
              <a:ext cx="1045819" cy="996950"/>
            </a:xfrm>
            <a:custGeom>
              <a:rect b="b" l="l" r="r" t="t"/>
              <a:pathLst>
                <a:path extrusionOk="0" h="996950" w="1045819">
                  <a:moveTo>
                    <a:pt x="0" y="99695"/>
                  </a:moveTo>
                  <a:cubicBezTo>
                    <a:pt x="0" y="44635"/>
                    <a:pt x="44635" y="0"/>
                    <a:pt x="99695" y="0"/>
                  </a:cubicBezTo>
                  <a:lnTo>
                    <a:pt x="946124" y="0"/>
                  </a:lnTo>
                  <a:cubicBezTo>
                    <a:pt x="1001184" y="0"/>
                    <a:pt x="1045819" y="44635"/>
                    <a:pt x="1045819" y="99695"/>
                  </a:cubicBezTo>
                  <a:lnTo>
                    <a:pt x="1045819" y="897255"/>
                  </a:lnTo>
                  <a:cubicBezTo>
                    <a:pt x="1045819" y="952315"/>
                    <a:pt x="1001184" y="996950"/>
                    <a:pt x="946124" y="996950"/>
                  </a:cubicBezTo>
                  <a:lnTo>
                    <a:pt x="99695" y="996950"/>
                  </a:lnTo>
                  <a:cubicBezTo>
                    <a:pt x="44635" y="996950"/>
                    <a:pt x="0" y="952315"/>
                    <a:pt x="0" y="897255"/>
                  </a:cubicBezTo>
                  <a:lnTo>
                    <a:pt x="0" y="99695"/>
                  </a:lnTo>
                  <a:close/>
                </a:path>
              </a:pathLst>
            </a:custGeom>
            <a:solidFill>
              <a:srgbClr val="DBEFF3"/>
            </a:solidFill>
            <a:ln>
              <a:noFill/>
            </a:ln>
          </p:spPr>
          <p:txBody>
            <a:bodyPr anchorCtr="0" anchor="ctr" bIns="36800" lIns="36800" spcFirstLastPara="1" rIns="36800" wrap="square" tIns="36800">
              <a:noAutofit/>
            </a:bodyPr>
            <a:lstStyle/>
            <a:p>
              <a:pPr indent="0" lvl="0" marL="0" marR="0" rtl="0" algn="ctr">
                <a:lnSpc>
                  <a:spcPct val="9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Outputs</a:t>
              </a:r>
              <a:endParaRPr/>
            </a:p>
          </p:txBody>
        </p:sp>
        <p:sp>
          <p:nvSpPr>
            <p:cNvPr id="1337" name="Google Shape;1337;p66"/>
            <p:cNvSpPr/>
            <p:nvPr/>
          </p:nvSpPr>
          <p:spPr>
            <a:xfrm rot="-3337072">
              <a:off x="1026029" y="2669102"/>
              <a:ext cx="2258843" cy="33848"/>
            </a:xfrm>
            <a:custGeom>
              <a:rect b="b" l="l" r="r" t="t"/>
              <a:pathLst>
                <a:path extrusionOk="0" h="33848" w="2258843">
                  <a:moveTo>
                    <a:pt x="0" y="16924"/>
                  </a:moveTo>
                  <a:lnTo>
                    <a:pt x="2258843" y="16924"/>
                  </a:lnTo>
                </a:path>
              </a:pathLst>
            </a:custGeom>
            <a:noFill/>
            <a:ln cap="flat" cmpd="sng" w="12700">
              <a:solidFill>
                <a:srgbClr val="3C8E9E"/>
              </a:solidFill>
              <a:prstDash val="solid"/>
              <a:round/>
              <a:headEnd len="sm" w="sm" type="none"/>
              <a:tailEnd len="sm" w="sm" type="none"/>
            </a:ln>
          </p:spPr>
          <p:txBody>
            <a:bodyPr anchorCtr="0" anchor="ctr" bIns="0" lIns="1085650" spcFirstLastPara="1" rIns="1085650" wrap="square" tIns="0">
              <a:noAutofit/>
            </a:bodyPr>
            <a:lstStyle/>
            <a:p>
              <a:pPr indent="0" lvl="0" marL="0" marR="0" rtl="0" algn="ctr">
                <a:lnSpc>
                  <a:spcPct val="90000"/>
                </a:lnSpc>
                <a:spcBef>
                  <a:spcPts val="0"/>
                </a:spcBef>
                <a:spcAft>
                  <a:spcPts val="0"/>
                </a:spcAft>
                <a:buClr>
                  <a:schemeClr val="dk1"/>
                </a:buClr>
                <a:buSzPts val="600"/>
                <a:buFont typeface="Calibri"/>
                <a:buNone/>
              </a:pPr>
              <a:r>
                <a:t/>
              </a:r>
              <a:endParaRPr b="0" i="0" sz="600" u="none" cap="none" strike="noStrike">
                <a:solidFill>
                  <a:srgbClr val="000000"/>
                </a:solidFill>
                <a:latin typeface="Calibri"/>
                <a:ea typeface="Calibri"/>
                <a:cs typeface="Calibri"/>
                <a:sym typeface="Calibri"/>
              </a:endParaRPr>
            </a:p>
          </p:txBody>
        </p:sp>
        <p:sp>
          <p:nvSpPr>
            <p:cNvPr id="1338" name="Google Shape;1338;p66"/>
            <p:cNvSpPr/>
            <p:nvPr/>
          </p:nvSpPr>
          <p:spPr>
            <a:xfrm>
              <a:off x="2793246" y="1543406"/>
              <a:ext cx="1871183" cy="421040"/>
            </a:xfrm>
            <a:custGeom>
              <a:rect b="b" l="l" r="r" t="t"/>
              <a:pathLst>
                <a:path extrusionOk="0" h="421040" w="1871183">
                  <a:moveTo>
                    <a:pt x="0" y="42104"/>
                  </a:moveTo>
                  <a:cubicBezTo>
                    <a:pt x="0" y="18851"/>
                    <a:pt x="18851" y="0"/>
                    <a:pt x="42104" y="0"/>
                  </a:cubicBezTo>
                  <a:lnTo>
                    <a:pt x="1829079" y="0"/>
                  </a:lnTo>
                  <a:cubicBezTo>
                    <a:pt x="1852332" y="0"/>
                    <a:pt x="1871183" y="18851"/>
                    <a:pt x="1871183" y="42104"/>
                  </a:cubicBezTo>
                  <a:lnTo>
                    <a:pt x="1871183" y="378936"/>
                  </a:lnTo>
                  <a:cubicBezTo>
                    <a:pt x="1871183" y="402189"/>
                    <a:pt x="1852332" y="421040"/>
                    <a:pt x="1829079" y="421040"/>
                  </a:cubicBezTo>
                  <a:lnTo>
                    <a:pt x="42104" y="421040"/>
                  </a:lnTo>
                  <a:cubicBezTo>
                    <a:pt x="18851" y="421040"/>
                    <a:pt x="0" y="402189"/>
                    <a:pt x="0" y="378936"/>
                  </a:cubicBezTo>
                  <a:lnTo>
                    <a:pt x="0" y="42104"/>
                  </a:lnTo>
                  <a:close/>
                </a:path>
              </a:pathLst>
            </a:custGeom>
            <a:solidFill>
              <a:schemeClr val="lt2"/>
            </a:solidFill>
            <a:ln>
              <a:noFill/>
            </a:ln>
          </p:spPr>
          <p:txBody>
            <a:bodyPr anchorCtr="0" anchor="ctr" bIns="19950" lIns="19950" spcFirstLastPara="1" rIns="19950" wrap="square" tIns="19950">
              <a:noAutofit/>
            </a:bodyPr>
            <a:lstStyle/>
            <a:p>
              <a:pPr indent="0" lvl="0" marL="0" marR="0" rtl="0" algn="ctr">
                <a:lnSpc>
                  <a:spcPct val="9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Policy and planning</a:t>
              </a:r>
              <a:endParaRPr/>
            </a:p>
          </p:txBody>
        </p:sp>
        <p:sp>
          <p:nvSpPr>
            <p:cNvPr id="1339" name="Google Shape;1339;p66"/>
            <p:cNvSpPr/>
            <p:nvPr/>
          </p:nvSpPr>
          <p:spPr>
            <a:xfrm>
              <a:off x="4920911" y="1438472"/>
              <a:ext cx="1990218" cy="611792"/>
            </a:xfrm>
            <a:custGeom>
              <a:rect b="b" l="l" r="r" t="t"/>
              <a:pathLst>
                <a:path extrusionOk="0" h="995109" w="1990218">
                  <a:moveTo>
                    <a:pt x="0" y="99511"/>
                  </a:moveTo>
                  <a:cubicBezTo>
                    <a:pt x="0" y="44553"/>
                    <a:pt x="44553" y="0"/>
                    <a:pt x="99511" y="0"/>
                  </a:cubicBezTo>
                  <a:lnTo>
                    <a:pt x="1890707" y="0"/>
                  </a:lnTo>
                  <a:cubicBezTo>
                    <a:pt x="1945665" y="0"/>
                    <a:pt x="1990218" y="44553"/>
                    <a:pt x="1990218" y="99511"/>
                  </a:cubicBezTo>
                  <a:lnTo>
                    <a:pt x="1990218" y="895598"/>
                  </a:lnTo>
                  <a:cubicBezTo>
                    <a:pt x="1990218" y="950556"/>
                    <a:pt x="1945665" y="995109"/>
                    <a:pt x="1890707" y="995109"/>
                  </a:cubicBezTo>
                  <a:lnTo>
                    <a:pt x="99511" y="995109"/>
                  </a:lnTo>
                  <a:cubicBezTo>
                    <a:pt x="44553" y="995109"/>
                    <a:pt x="0" y="950556"/>
                    <a:pt x="0" y="895598"/>
                  </a:cubicBezTo>
                  <a:lnTo>
                    <a:pt x="0" y="99511"/>
                  </a:lnTo>
                  <a:close/>
                </a:path>
              </a:pathLst>
            </a:custGeom>
            <a:solidFill>
              <a:schemeClr val="lt1"/>
            </a:solidFill>
            <a:ln>
              <a:noFill/>
            </a:ln>
          </p:spPr>
          <p:txBody>
            <a:bodyPr anchorCtr="0" anchor="ctr" bIns="36125" lIns="36125" spcFirstLastPara="1" rIns="36125" wrap="square" tIns="36125">
              <a:noAutofit/>
            </a:bodyPr>
            <a:lstStyle/>
            <a:p>
              <a:pPr indent="0" lvl="0" marL="0" marR="0" rtl="0" algn="ctr">
                <a:lnSpc>
                  <a:spcPct val="90000"/>
                </a:lnSpc>
                <a:spcBef>
                  <a:spcPts val="0"/>
                </a:spcBef>
                <a:spcAft>
                  <a:spcPts val="0"/>
                </a:spcAft>
                <a:buClr>
                  <a:srgbClr val="162F33"/>
                </a:buClr>
                <a:buSzPts val="1100"/>
                <a:buFont typeface="Calibri"/>
                <a:buNone/>
              </a:pPr>
              <a:r>
                <a:rPr b="0" i="0" lang="en-US" sz="1100" u="none" cap="none" strike="noStrike">
                  <a:solidFill>
                    <a:srgbClr val="162F33"/>
                  </a:solidFill>
                  <a:latin typeface="Calibri"/>
                  <a:ea typeface="Calibri"/>
                  <a:cs typeface="Calibri"/>
                  <a:sym typeface="Calibri"/>
                </a:rPr>
                <a:t>Analysis of Water Reuse Potential in Irrigation in Lebanon</a:t>
              </a:r>
              <a:endParaRPr/>
            </a:p>
          </p:txBody>
        </p:sp>
        <p:sp>
          <p:nvSpPr>
            <p:cNvPr id="1340" name="Google Shape;1340;p66"/>
            <p:cNvSpPr/>
            <p:nvPr/>
          </p:nvSpPr>
          <p:spPr>
            <a:xfrm rot="2941193">
              <a:off x="1161754" y="4381800"/>
              <a:ext cx="2067979" cy="33848"/>
            </a:xfrm>
            <a:custGeom>
              <a:rect b="b" l="l" r="r" t="t"/>
              <a:pathLst>
                <a:path extrusionOk="0" h="33848" w="2067979">
                  <a:moveTo>
                    <a:pt x="0" y="16924"/>
                  </a:moveTo>
                  <a:lnTo>
                    <a:pt x="2067979" y="16924"/>
                  </a:lnTo>
                </a:path>
              </a:pathLst>
            </a:custGeom>
            <a:noFill/>
            <a:ln cap="flat" cmpd="sng" w="12700">
              <a:solidFill>
                <a:srgbClr val="3C8E9E"/>
              </a:solidFill>
              <a:prstDash val="solid"/>
              <a:round/>
              <a:headEnd len="sm" w="sm" type="none"/>
              <a:tailEnd len="sm" w="sm" type="none"/>
            </a:ln>
          </p:spPr>
          <p:txBody>
            <a:bodyPr anchorCtr="0" anchor="ctr" bIns="0" lIns="994975" spcFirstLastPara="1" rIns="994975"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rgbClr val="000000"/>
                </a:solidFill>
                <a:latin typeface="Calibri"/>
                <a:ea typeface="Calibri"/>
                <a:cs typeface="Calibri"/>
                <a:sym typeface="Calibri"/>
              </a:endParaRPr>
            </a:p>
          </p:txBody>
        </p:sp>
        <p:sp>
          <p:nvSpPr>
            <p:cNvPr id="1341" name="Google Shape;1341;p66"/>
            <p:cNvSpPr/>
            <p:nvPr/>
          </p:nvSpPr>
          <p:spPr>
            <a:xfrm>
              <a:off x="2873830" y="4915980"/>
              <a:ext cx="1879462" cy="526681"/>
            </a:xfrm>
            <a:custGeom>
              <a:rect b="b" l="l" r="r" t="t"/>
              <a:pathLst>
                <a:path extrusionOk="0" h="526681" w="1879462">
                  <a:moveTo>
                    <a:pt x="0" y="52668"/>
                  </a:moveTo>
                  <a:cubicBezTo>
                    <a:pt x="0" y="23580"/>
                    <a:pt x="23580" y="0"/>
                    <a:pt x="52668" y="0"/>
                  </a:cubicBezTo>
                  <a:lnTo>
                    <a:pt x="1826794" y="0"/>
                  </a:lnTo>
                  <a:cubicBezTo>
                    <a:pt x="1855882" y="0"/>
                    <a:pt x="1879462" y="23580"/>
                    <a:pt x="1879462" y="52668"/>
                  </a:cubicBezTo>
                  <a:lnTo>
                    <a:pt x="1879462" y="474013"/>
                  </a:lnTo>
                  <a:cubicBezTo>
                    <a:pt x="1879462" y="503101"/>
                    <a:pt x="1855882" y="526681"/>
                    <a:pt x="1826794" y="526681"/>
                  </a:cubicBezTo>
                  <a:lnTo>
                    <a:pt x="52668" y="526681"/>
                  </a:lnTo>
                  <a:cubicBezTo>
                    <a:pt x="23580" y="526681"/>
                    <a:pt x="0" y="503101"/>
                    <a:pt x="0" y="474013"/>
                  </a:cubicBezTo>
                  <a:lnTo>
                    <a:pt x="0" y="52668"/>
                  </a:lnTo>
                  <a:close/>
                </a:path>
              </a:pathLst>
            </a:custGeom>
            <a:solidFill>
              <a:schemeClr val="lt2"/>
            </a:solidFill>
            <a:ln>
              <a:noFill/>
            </a:ln>
          </p:spPr>
          <p:txBody>
            <a:bodyPr anchorCtr="0" anchor="ctr" bIns="23025" lIns="23025" spcFirstLastPara="1" rIns="23025" wrap="square" tIns="23025">
              <a:noAutofit/>
            </a:bodyPr>
            <a:lstStyle/>
            <a:p>
              <a:pPr indent="0" lvl="0" marL="0" marR="0" rtl="0" algn="ctr">
                <a:lnSpc>
                  <a:spcPct val="9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Feasibility studies and governance plans</a:t>
              </a:r>
              <a:endParaRPr/>
            </a:p>
          </p:txBody>
        </p:sp>
        <p:sp>
          <p:nvSpPr>
            <p:cNvPr id="1342" name="Google Shape;1342;p66"/>
            <p:cNvSpPr/>
            <p:nvPr/>
          </p:nvSpPr>
          <p:spPr>
            <a:xfrm>
              <a:off x="5057165" y="4879517"/>
              <a:ext cx="1990218" cy="563144"/>
            </a:xfrm>
            <a:custGeom>
              <a:rect b="b" l="l" r="r" t="t"/>
              <a:pathLst>
                <a:path extrusionOk="0" h="995109" w="1990218">
                  <a:moveTo>
                    <a:pt x="0" y="99511"/>
                  </a:moveTo>
                  <a:cubicBezTo>
                    <a:pt x="0" y="44553"/>
                    <a:pt x="44553" y="0"/>
                    <a:pt x="99511" y="0"/>
                  </a:cubicBezTo>
                  <a:lnTo>
                    <a:pt x="1890707" y="0"/>
                  </a:lnTo>
                  <a:cubicBezTo>
                    <a:pt x="1945665" y="0"/>
                    <a:pt x="1990218" y="44553"/>
                    <a:pt x="1990218" y="99511"/>
                  </a:cubicBezTo>
                  <a:lnTo>
                    <a:pt x="1990218" y="895598"/>
                  </a:lnTo>
                  <a:cubicBezTo>
                    <a:pt x="1990218" y="950556"/>
                    <a:pt x="1945665" y="995109"/>
                    <a:pt x="1890707" y="995109"/>
                  </a:cubicBezTo>
                  <a:lnTo>
                    <a:pt x="99511" y="995109"/>
                  </a:lnTo>
                  <a:cubicBezTo>
                    <a:pt x="44553" y="995109"/>
                    <a:pt x="0" y="950556"/>
                    <a:pt x="0" y="895598"/>
                  </a:cubicBezTo>
                  <a:lnTo>
                    <a:pt x="0" y="99511"/>
                  </a:lnTo>
                  <a:close/>
                </a:path>
              </a:pathLst>
            </a:custGeom>
            <a:solidFill>
              <a:schemeClr val="lt1"/>
            </a:solidFill>
            <a:ln>
              <a:noFill/>
            </a:ln>
          </p:spPr>
          <p:txBody>
            <a:bodyPr anchorCtr="0" anchor="ctr" bIns="36125" lIns="36125" spcFirstLastPara="1" rIns="36125" wrap="square" tIns="36125">
              <a:noAutofit/>
            </a:bodyPr>
            <a:lstStyle/>
            <a:p>
              <a:pPr indent="0" lvl="0" marL="0" marR="0" rtl="0" algn="ctr">
                <a:lnSpc>
                  <a:spcPct val="90000"/>
                </a:lnSpc>
                <a:spcBef>
                  <a:spcPts val="0"/>
                </a:spcBef>
                <a:spcAft>
                  <a:spcPts val="0"/>
                </a:spcAft>
                <a:buClr>
                  <a:srgbClr val="162F33"/>
                </a:buClr>
                <a:buSzPts val="1100"/>
                <a:buFont typeface="Calibri"/>
                <a:buNone/>
              </a:pPr>
              <a:r>
                <a:rPr b="0" i="0" lang="en-US" sz="1100" u="none" cap="none" strike="noStrike">
                  <a:solidFill>
                    <a:srgbClr val="162F33"/>
                  </a:solidFill>
                  <a:latin typeface="Calibri"/>
                  <a:ea typeface="Calibri"/>
                  <a:cs typeface="Calibri"/>
                  <a:sym typeface="Calibri"/>
                </a:rPr>
                <a:t> 2 Studies on Zahleh and Ablah WWTPs</a:t>
              </a:r>
              <a:endParaRPr/>
            </a:p>
          </p:txBody>
        </p:sp>
        <p:sp>
          <p:nvSpPr>
            <p:cNvPr id="1343" name="Google Shape;1343;p66"/>
            <p:cNvSpPr/>
            <p:nvPr/>
          </p:nvSpPr>
          <p:spPr>
            <a:xfrm rot="-390234">
              <a:off x="1513513" y="3528282"/>
              <a:ext cx="1287539" cy="33848"/>
            </a:xfrm>
            <a:custGeom>
              <a:rect b="b" l="l" r="r" t="t"/>
              <a:pathLst>
                <a:path extrusionOk="0" h="33848" w="1287539">
                  <a:moveTo>
                    <a:pt x="0" y="16924"/>
                  </a:moveTo>
                  <a:lnTo>
                    <a:pt x="1287539" y="16924"/>
                  </a:lnTo>
                </a:path>
              </a:pathLst>
            </a:custGeom>
            <a:noFill/>
            <a:ln cap="flat" cmpd="sng" w="12700">
              <a:solidFill>
                <a:srgbClr val="3C8E9E"/>
              </a:solidFill>
              <a:prstDash val="solid"/>
              <a:round/>
              <a:headEnd len="sm" w="sm" type="none"/>
              <a:tailEnd len="sm" w="sm" type="none"/>
            </a:ln>
          </p:spPr>
          <p:txBody>
            <a:bodyPr anchorCtr="0" anchor="ctr" bIns="0" lIns="624275" spcFirstLastPara="1" rIns="624275" wrap="square" tIns="0">
              <a:noAutofit/>
            </a:bodyPr>
            <a:lstStyle/>
            <a:p>
              <a:pPr indent="0" lvl="0" marL="0" marR="0" rtl="0" algn="ctr">
                <a:lnSpc>
                  <a:spcPct val="90000"/>
                </a:lnSpc>
                <a:spcBef>
                  <a:spcPts val="0"/>
                </a:spcBef>
                <a:spcAft>
                  <a:spcPts val="0"/>
                </a:spcAft>
                <a:buClr>
                  <a:schemeClr val="dk1"/>
                </a:buClr>
                <a:buSzPts val="300"/>
                <a:buFont typeface="Calibri"/>
                <a:buNone/>
              </a:pPr>
              <a:r>
                <a:t/>
              </a:r>
              <a:endParaRPr b="0" i="0" sz="300" u="none" cap="none" strike="noStrike">
                <a:solidFill>
                  <a:srgbClr val="000000"/>
                </a:solidFill>
                <a:latin typeface="Calibri"/>
                <a:ea typeface="Calibri"/>
                <a:cs typeface="Calibri"/>
                <a:sym typeface="Calibri"/>
              </a:endParaRPr>
            </a:p>
          </p:txBody>
        </p:sp>
        <p:sp>
          <p:nvSpPr>
            <p:cNvPr id="1344" name="Google Shape;1344;p66"/>
            <p:cNvSpPr/>
            <p:nvPr/>
          </p:nvSpPr>
          <p:spPr>
            <a:xfrm>
              <a:off x="2796908" y="3217802"/>
              <a:ext cx="1823477" cy="508968"/>
            </a:xfrm>
            <a:custGeom>
              <a:rect b="b" l="l" r="r" t="t"/>
              <a:pathLst>
                <a:path extrusionOk="0" h="508968" w="1823477">
                  <a:moveTo>
                    <a:pt x="0" y="50897"/>
                  </a:moveTo>
                  <a:cubicBezTo>
                    <a:pt x="0" y="22787"/>
                    <a:pt x="22787" y="0"/>
                    <a:pt x="50897" y="0"/>
                  </a:cubicBezTo>
                  <a:lnTo>
                    <a:pt x="1772580" y="0"/>
                  </a:lnTo>
                  <a:cubicBezTo>
                    <a:pt x="1800690" y="0"/>
                    <a:pt x="1823477" y="22787"/>
                    <a:pt x="1823477" y="50897"/>
                  </a:cubicBezTo>
                  <a:lnTo>
                    <a:pt x="1823477" y="458071"/>
                  </a:lnTo>
                  <a:cubicBezTo>
                    <a:pt x="1823477" y="486181"/>
                    <a:pt x="1800690" y="508968"/>
                    <a:pt x="1772580" y="508968"/>
                  </a:cubicBezTo>
                  <a:lnTo>
                    <a:pt x="50897" y="508968"/>
                  </a:lnTo>
                  <a:cubicBezTo>
                    <a:pt x="22787" y="508968"/>
                    <a:pt x="0" y="486181"/>
                    <a:pt x="0" y="458071"/>
                  </a:cubicBezTo>
                  <a:lnTo>
                    <a:pt x="0" y="50897"/>
                  </a:lnTo>
                  <a:close/>
                </a:path>
              </a:pathLst>
            </a:custGeom>
            <a:solidFill>
              <a:schemeClr val="lt2"/>
            </a:solidFill>
            <a:ln>
              <a:noFill/>
            </a:ln>
          </p:spPr>
          <p:txBody>
            <a:bodyPr anchorCtr="0" anchor="ctr" bIns="22525" lIns="22525" spcFirstLastPara="1" rIns="22525" wrap="square" tIns="22525">
              <a:noAutofit/>
            </a:bodyPr>
            <a:lstStyle/>
            <a:p>
              <a:pPr indent="0" lvl="0" marL="0" marR="0" rtl="0" algn="ctr">
                <a:lnSpc>
                  <a:spcPct val="9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ctr">
                <a:lnSpc>
                  <a:spcPct val="90000"/>
                </a:lnSpc>
                <a:spcBef>
                  <a:spcPts val="42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Regulation on quality standards </a:t>
              </a:r>
              <a:endParaRPr/>
            </a:p>
            <a:p>
              <a:pPr indent="0" lvl="0" marL="0" marR="0" rtl="0" algn="ctr">
                <a:lnSpc>
                  <a:spcPct val="90000"/>
                </a:lnSpc>
                <a:spcBef>
                  <a:spcPts val="420"/>
                </a:spcBef>
                <a:spcAft>
                  <a:spcPts val="0"/>
                </a:spcAft>
                <a:buClr>
                  <a:srgbClr val="000000"/>
                </a:buClr>
                <a:buSzPts val="1200"/>
                <a:buFont typeface="Calibri"/>
                <a:buNone/>
              </a:pPr>
              <a:br>
                <a:rPr b="0" i="0" lang="en-US" sz="1200" u="none" cap="none" strike="noStrike">
                  <a:solidFill>
                    <a:srgbClr val="000000"/>
                  </a:solidFill>
                  <a:latin typeface="Calibri"/>
                  <a:ea typeface="Calibri"/>
                  <a:cs typeface="Calibri"/>
                  <a:sym typeface="Calibri"/>
                </a:rPr>
              </a:br>
              <a:endParaRPr b="0" i="0" sz="1200" u="none" cap="none" strike="noStrike">
                <a:solidFill>
                  <a:srgbClr val="000000"/>
                </a:solidFill>
                <a:latin typeface="Calibri"/>
                <a:ea typeface="Calibri"/>
                <a:cs typeface="Calibri"/>
                <a:sym typeface="Calibri"/>
              </a:endParaRPr>
            </a:p>
          </p:txBody>
        </p:sp>
        <p:sp>
          <p:nvSpPr>
            <p:cNvPr id="1345" name="Google Shape;1345;p66"/>
            <p:cNvSpPr/>
            <p:nvPr/>
          </p:nvSpPr>
          <p:spPr>
            <a:xfrm>
              <a:off x="5057165" y="2676947"/>
              <a:ext cx="1772391" cy="552856"/>
            </a:xfrm>
            <a:custGeom>
              <a:rect b="b" l="l" r="r" t="t"/>
              <a:pathLst>
                <a:path extrusionOk="0" h="708925" w="1954892">
                  <a:moveTo>
                    <a:pt x="0" y="70893"/>
                  </a:moveTo>
                  <a:cubicBezTo>
                    <a:pt x="0" y="31740"/>
                    <a:pt x="31740" y="0"/>
                    <a:pt x="70893" y="0"/>
                  </a:cubicBezTo>
                  <a:lnTo>
                    <a:pt x="1884000" y="0"/>
                  </a:lnTo>
                  <a:cubicBezTo>
                    <a:pt x="1923153" y="0"/>
                    <a:pt x="1954893" y="31740"/>
                    <a:pt x="1954893" y="70893"/>
                  </a:cubicBezTo>
                  <a:cubicBezTo>
                    <a:pt x="1954893" y="259940"/>
                    <a:pt x="1954892" y="448986"/>
                    <a:pt x="1954892" y="638033"/>
                  </a:cubicBezTo>
                  <a:cubicBezTo>
                    <a:pt x="1954892" y="677186"/>
                    <a:pt x="1923152" y="708926"/>
                    <a:pt x="1883999" y="708926"/>
                  </a:cubicBezTo>
                  <a:lnTo>
                    <a:pt x="70893" y="708925"/>
                  </a:lnTo>
                  <a:cubicBezTo>
                    <a:pt x="31740" y="708925"/>
                    <a:pt x="0" y="677185"/>
                    <a:pt x="0" y="638032"/>
                  </a:cubicBezTo>
                  <a:lnTo>
                    <a:pt x="0" y="70893"/>
                  </a:lnTo>
                  <a:close/>
                </a:path>
              </a:pathLst>
            </a:custGeom>
            <a:solidFill>
              <a:schemeClr val="lt1"/>
            </a:solidFill>
            <a:ln>
              <a:noFill/>
            </a:ln>
          </p:spPr>
          <p:txBody>
            <a:bodyPr anchorCtr="0" anchor="ctr" bIns="27725" lIns="27725" spcFirstLastPara="1" rIns="27725" wrap="square" tIns="27725">
              <a:noAutofit/>
            </a:bodyPr>
            <a:lstStyle/>
            <a:p>
              <a:pPr indent="0" lvl="0" marL="0" marR="0" rtl="0" algn="ctr">
                <a:lnSpc>
                  <a:spcPct val="90000"/>
                </a:lnSpc>
                <a:spcBef>
                  <a:spcPts val="0"/>
                </a:spcBef>
                <a:spcAft>
                  <a:spcPts val="0"/>
                </a:spcAft>
                <a:buClr>
                  <a:srgbClr val="162F33"/>
                </a:buClr>
                <a:buSzPts val="1100"/>
                <a:buFont typeface="Calibri"/>
                <a:buNone/>
              </a:pPr>
              <a:r>
                <a:rPr b="0" i="0" lang="en-US" sz="1100" u="none" cap="none" strike="noStrike">
                  <a:solidFill>
                    <a:srgbClr val="162F33"/>
                  </a:solidFill>
                  <a:latin typeface="Calibri"/>
                  <a:ea typeface="Calibri"/>
                  <a:cs typeface="Calibri"/>
                  <a:sym typeface="Calibri"/>
                </a:rPr>
                <a:t>LARI scientific field experiments</a:t>
              </a:r>
              <a:endParaRPr/>
            </a:p>
          </p:txBody>
        </p:sp>
        <p:sp>
          <p:nvSpPr>
            <p:cNvPr id="1346" name="Google Shape;1346;p66"/>
            <p:cNvSpPr/>
            <p:nvPr/>
          </p:nvSpPr>
          <p:spPr>
            <a:xfrm>
              <a:off x="4978705" y="3339145"/>
              <a:ext cx="1990218" cy="591594"/>
            </a:xfrm>
            <a:custGeom>
              <a:rect b="b" l="l" r="r" t="t"/>
              <a:pathLst>
                <a:path extrusionOk="0" h="995109" w="1990218">
                  <a:moveTo>
                    <a:pt x="0" y="99511"/>
                  </a:moveTo>
                  <a:cubicBezTo>
                    <a:pt x="0" y="44553"/>
                    <a:pt x="44553" y="0"/>
                    <a:pt x="99511" y="0"/>
                  </a:cubicBezTo>
                  <a:lnTo>
                    <a:pt x="1890707" y="0"/>
                  </a:lnTo>
                  <a:cubicBezTo>
                    <a:pt x="1945665" y="0"/>
                    <a:pt x="1990218" y="44553"/>
                    <a:pt x="1990218" y="99511"/>
                  </a:cubicBezTo>
                  <a:lnTo>
                    <a:pt x="1990218" y="895598"/>
                  </a:lnTo>
                  <a:cubicBezTo>
                    <a:pt x="1990218" y="950556"/>
                    <a:pt x="1945665" y="995109"/>
                    <a:pt x="1890707" y="995109"/>
                  </a:cubicBezTo>
                  <a:lnTo>
                    <a:pt x="99511" y="995109"/>
                  </a:lnTo>
                  <a:cubicBezTo>
                    <a:pt x="44553" y="995109"/>
                    <a:pt x="0" y="950556"/>
                    <a:pt x="0" y="895598"/>
                  </a:cubicBezTo>
                  <a:lnTo>
                    <a:pt x="0" y="99511"/>
                  </a:lnTo>
                  <a:close/>
                </a:path>
              </a:pathLst>
            </a:custGeom>
            <a:solidFill>
              <a:schemeClr val="lt1"/>
            </a:solidFill>
            <a:ln>
              <a:noFill/>
            </a:ln>
          </p:spPr>
          <p:txBody>
            <a:bodyPr anchorCtr="0" anchor="ctr" bIns="36125" lIns="36125" spcFirstLastPara="1" rIns="36125" wrap="square" tIns="36125">
              <a:noAutofit/>
            </a:bodyPr>
            <a:lstStyle/>
            <a:p>
              <a:pPr indent="0" lvl="0" marL="0" marR="0" rtl="0" algn="ctr">
                <a:lnSpc>
                  <a:spcPct val="90000"/>
                </a:lnSpc>
                <a:spcBef>
                  <a:spcPts val="0"/>
                </a:spcBef>
                <a:spcAft>
                  <a:spcPts val="0"/>
                </a:spcAft>
                <a:buClr>
                  <a:srgbClr val="162F33"/>
                </a:buClr>
                <a:buSzPts val="1100"/>
                <a:buFont typeface="Calibri"/>
                <a:buNone/>
              </a:pPr>
              <a:r>
                <a:rPr b="0" i="0" lang="en-US" sz="1100" u="none" cap="none" strike="noStrike">
                  <a:solidFill>
                    <a:srgbClr val="162F33"/>
                  </a:solidFill>
                  <a:latin typeface="Calibri"/>
                  <a:ea typeface="Calibri"/>
                  <a:cs typeface="Calibri"/>
                  <a:sym typeface="Calibri"/>
                </a:rPr>
                <a:t>Contribution to Standard Development with LIBNOR</a:t>
              </a:r>
              <a:endParaRPr/>
            </a:p>
          </p:txBody>
        </p:sp>
      </p:grpSp>
      <p:pic>
        <p:nvPicPr>
          <p:cNvPr id="1347" name="Google Shape;1347;p66"/>
          <p:cNvPicPr preferRelativeResize="0"/>
          <p:nvPr/>
        </p:nvPicPr>
        <p:blipFill rotWithShape="1">
          <a:blip r:embed="rId3">
            <a:alphaModFix/>
          </a:blip>
          <a:srcRect b="0" l="0" r="0" t="0"/>
          <a:stretch/>
        </p:blipFill>
        <p:spPr>
          <a:xfrm>
            <a:off x="8960250" y="1019684"/>
            <a:ext cx="1538768" cy="2184234"/>
          </a:xfrm>
          <a:prstGeom prst="rect">
            <a:avLst/>
          </a:prstGeom>
          <a:noFill/>
          <a:ln cap="flat" cmpd="sng" w="9525">
            <a:solidFill>
              <a:srgbClr val="3C8E9E"/>
            </a:solidFill>
            <a:prstDash val="solid"/>
            <a:round/>
            <a:headEnd len="sm" w="sm" type="none"/>
            <a:tailEnd len="sm" w="sm" type="none"/>
          </a:ln>
        </p:spPr>
      </p:pic>
      <p:pic>
        <p:nvPicPr>
          <p:cNvPr id="1348" name="Google Shape;1348;p66"/>
          <p:cNvPicPr preferRelativeResize="0"/>
          <p:nvPr/>
        </p:nvPicPr>
        <p:blipFill rotWithShape="1">
          <a:blip r:embed="rId4">
            <a:alphaModFix/>
          </a:blip>
          <a:srcRect b="0" l="0" r="0" t="0"/>
          <a:stretch/>
        </p:blipFill>
        <p:spPr>
          <a:xfrm>
            <a:off x="8055132" y="3290812"/>
            <a:ext cx="3548946" cy="1319160"/>
          </a:xfrm>
          <a:prstGeom prst="rect">
            <a:avLst/>
          </a:prstGeom>
          <a:solidFill>
            <a:schemeClr val="lt1"/>
          </a:solidFill>
          <a:ln cap="flat" cmpd="sng" w="9525">
            <a:solidFill>
              <a:srgbClr val="3C8E9E"/>
            </a:solidFill>
            <a:prstDash val="solid"/>
            <a:round/>
            <a:headEnd len="sm" w="sm" type="none"/>
            <a:tailEnd len="sm" w="sm" type="none"/>
          </a:ln>
        </p:spPr>
      </p:pic>
      <p:sp>
        <p:nvSpPr>
          <p:cNvPr id="1349" name="Google Shape;1349;p66"/>
          <p:cNvSpPr txBox="1"/>
          <p:nvPr/>
        </p:nvSpPr>
        <p:spPr>
          <a:xfrm>
            <a:off x="7696200" y="4940892"/>
            <a:ext cx="4295775"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600"/>
              <a:buFont typeface="Calibri"/>
              <a:buNone/>
            </a:pPr>
            <a:r>
              <a:rPr b="0" i="0" lang="en-US" sz="1600" u="none" cap="none" strike="noStrike">
                <a:solidFill>
                  <a:srgbClr val="C00000"/>
                </a:solidFill>
                <a:latin typeface="Calibri"/>
                <a:ea typeface="Calibri"/>
                <a:cs typeface="Calibri"/>
                <a:sym typeface="Calibri"/>
              </a:rPr>
              <a:t>Detailed Technical Design and Feasibility Studies </a:t>
            </a:r>
            <a:endParaRPr/>
          </a:p>
        </p:txBody>
      </p:sp>
      <p:sp>
        <p:nvSpPr>
          <p:cNvPr id="1350" name="Google Shape;1350;p66"/>
          <p:cNvSpPr txBox="1"/>
          <p:nvPr/>
        </p:nvSpPr>
        <p:spPr>
          <a:xfrm>
            <a:off x="6840421" y="339811"/>
            <a:ext cx="4004535" cy="558829"/>
          </a:xfrm>
          <a:prstGeom prst="rect">
            <a:avLst/>
          </a:prstGeom>
          <a:noFill/>
          <a:ln>
            <a:noFill/>
          </a:ln>
        </p:spPr>
        <p:txBody>
          <a:bodyPr anchorCtr="0" anchor="b" bIns="45700" lIns="91425" spcFirstLastPara="1" rIns="91425" wrap="square" tIns="45700">
            <a:noAutofit/>
          </a:bodyPr>
          <a:lstStyle/>
          <a:p>
            <a:pPr indent="0" lvl="0" marL="0" marR="0" rtl="0" algn="ctr">
              <a:lnSpc>
                <a:spcPct val="80000"/>
              </a:lnSpc>
              <a:spcBef>
                <a:spcPts val="0"/>
              </a:spcBef>
              <a:spcAft>
                <a:spcPts val="0"/>
              </a:spcAft>
              <a:buClr>
                <a:srgbClr val="C00000"/>
              </a:buClr>
              <a:buSzPts val="2800"/>
              <a:buFont typeface="Calibri"/>
              <a:buNone/>
            </a:pPr>
            <a:r>
              <a:rPr b="0" i="0" lang="en-US" sz="2800" u="none" cap="none" strike="noStrike">
                <a:solidFill>
                  <a:srgbClr val="C00000"/>
                </a:solidFill>
                <a:latin typeface="Calibri"/>
                <a:ea typeface="Calibri"/>
                <a:cs typeface="Calibri"/>
                <a:sym typeface="Calibri"/>
              </a:rPr>
              <a:t>Five documents</a:t>
            </a:r>
            <a:endParaRPr/>
          </a:p>
        </p:txBody>
      </p:sp>
      <p:sp>
        <p:nvSpPr>
          <p:cNvPr id="1351" name="Google Shape;1351;p66"/>
          <p:cNvSpPr txBox="1"/>
          <p:nvPr/>
        </p:nvSpPr>
        <p:spPr>
          <a:xfrm>
            <a:off x="8357726" y="5610365"/>
            <a:ext cx="988450" cy="765596"/>
          </a:xfrm>
          <a:prstGeom prst="rect">
            <a:avLst/>
          </a:prstGeom>
          <a:solidFill>
            <a:srgbClr val="B4CCC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Summary Report on Ablah</a:t>
            </a:r>
            <a:endParaRPr/>
          </a:p>
        </p:txBody>
      </p:sp>
      <p:sp>
        <p:nvSpPr>
          <p:cNvPr id="1352" name="Google Shape;1352;p66"/>
          <p:cNvSpPr txBox="1"/>
          <p:nvPr/>
        </p:nvSpPr>
        <p:spPr>
          <a:xfrm>
            <a:off x="9729634" y="5610365"/>
            <a:ext cx="988450" cy="765595"/>
          </a:xfrm>
          <a:prstGeom prst="rect">
            <a:avLst/>
          </a:prstGeom>
          <a:solidFill>
            <a:srgbClr val="B4CCC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Summary Report on Zahleh</a:t>
            </a:r>
            <a:endParaRPr b="0" i="0" sz="1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7"/>
                                        </p:tgtEl>
                                        <p:attrNameLst>
                                          <p:attrName>style.visibility</p:attrName>
                                        </p:attrNameLst>
                                      </p:cBhvr>
                                      <p:to>
                                        <p:strVal val="visible"/>
                                      </p:to>
                                    </p:set>
                                    <p:animEffect filter="fade" transition="in">
                                      <p:cBhvr>
                                        <p:cTn dur="1000"/>
                                        <p:tgtEl>
                                          <p:spTgt spid="1347"/>
                                        </p:tgtEl>
                                      </p:cBhvr>
                                    </p:animEffect>
                                  </p:childTnLst>
                                </p:cTn>
                              </p:par>
                              <p:par>
                                <p:cTn fill="hold" nodeType="withEffect" presetClass="entr" presetID="10" presetSubtype="0">
                                  <p:stCondLst>
                                    <p:cond delay="0"/>
                                  </p:stCondLst>
                                  <p:childTnLst>
                                    <p:set>
                                      <p:cBhvr>
                                        <p:cTn dur="1" fill="hold">
                                          <p:stCondLst>
                                            <p:cond delay="0"/>
                                          </p:stCondLst>
                                        </p:cTn>
                                        <p:tgtEl>
                                          <p:spTgt spid="1348"/>
                                        </p:tgtEl>
                                        <p:attrNameLst>
                                          <p:attrName>style.visibility</p:attrName>
                                        </p:attrNameLst>
                                      </p:cBhvr>
                                      <p:to>
                                        <p:strVal val="visible"/>
                                      </p:to>
                                    </p:set>
                                    <p:animEffect filter="fade" transition="in">
                                      <p:cBhvr>
                                        <p:cTn dur="1000"/>
                                        <p:tgtEl>
                                          <p:spTgt spid="1348"/>
                                        </p:tgtEl>
                                      </p:cBhvr>
                                    </p:animEffect>
                                  </p:childTnLst>
                                </p:cTn>
                              </p:par>
                              <p:par>
                                <p:cTn fill="hold" nodeType="withEffect" presetClass="entr" presetID="10" presetSubtype="0">
                                  <p:stCondLst>
                                    <p:cond delay="0"/>
                                  </p:stCondLst>
                                  <p:childTnLst>
                                    <p:set>
                                      <p:cBhvr>
                                        <p:cTn dur="1" fill="hold">
                                          <p:stCondLst>
                                            <p:cond delay="0"/>
                                          </p:stCondLst>
                                        </p:cTn>
                                        <p:tgtEl>
                                          <p:spTgt spid="1349"/>
                                        </p:tgtEl>
                                        <p:attrNameLst>
                                          <p:attrName>style.visibility</p:attrName>
                                        </p:attrNameLst>
                                      </p:cBhvr>
                                      <p:to>
                                        <p:strVal val="visible"/>
                                      </p:to>
                                    </p:set>
                                    <p:animEffect filter="fade" transition="in">
                                      <p:cBhvr>
                                        <p:cTn dur="1000"/>
                                        <p:tgtEl>
                                          <p:spTgt spid="1349"/>
                                        </p:tgtEl>
                                      </p:cBhvr>
                                    </p:animEffect>
                                  </p:childTnLst>
                                </p:cTn>
                              </p:par>
                              <p:par>
                                <p:cTn fill="hold" nodeType="withEffect" presetClass="entr" presetID="10" presetSubtype="0">
                                  <p:stCondLst>
                                    <p:cond delay="0"/>
                                  </p:stCondLst>
                                  <p:childTnLst>
                                    <p:set>
                                      <p:cBhvr>
                                        <p:cTn dur="1" fill="hold">
                                          <p:stCondLst>
                                            <p:cond delay="0"/>
                                          </p:stCondLst>
                                        </p:cTn>
                                        <p:tgtEl>
                                          <p:spTgt spid="1351"/>
                                        </p:tgtEl>
                                        <p:attrNameLst>
                                          <p:attrName>style.visibility</p:attrName>
                                        </p:attrNameLst>
                                      </p:cBhvr>
                                      <p:to>
                                        <p:strVal val="visible"/>
                                      </p:to>
                                    </p:set>
                                    <p:animEffect filter="fade" transition="in">
                                      <p:cBhvr>
                                        <p:cTn dur="1000"/>
                                        <p:tgtEl>
                                          <p:spTgt spid="1351"/>
                                        </p:tgtEl>
                                      </p:cBhvr>
                                    </p:animEffect>
                                  </p:childTnLst>
                                </p:cTn>
                              </p:par>
                              <p:par>
                                <p:cTn fill="hold" nodeType="withEffect" presetClass="entr" presetID="10" presetSubtype="0">
                                  <p:stCondLst>
                                    <p:cond delay="0"/>
                                  </p:stCondLst>
                                  <p:childTnLst>
                                    <p:set>
                                      <p:cBhvr>
                                        <p:cTn dur="1" fill="hold">
                                          <p:stCondLst>
                                            <p:cond delay="0"/>
                                          </p:stCondLst>
                                        </p:cTn>
                                        <p:tgtEl>
                                          <p:spTgt spid="1352"/>
                                        </p:tgtEl>
                                        <p:attrNameLst>
                                          <p:attrName>style.visibility</p:attrName>
                                        </p:attrNameLst>
                                      </p:cBhvr>
                                      <p:to>
                                        <p:strVal val="visible"/>
                                      </p:to>
                                    </p:set>
                                    <p:animEffect filter="fade" transition="in">
                                      <p:cBhvr>
                                        <p:cTn dur="1000"/>
                                        <p:tgtEl>
                                          <p:spTgt spid="1352"/>
                                        </p:tgtEl>
                                      </p:cBhvr>
                                    </p:animEffect>
                                  </p:childTnLst>
                                </p:cTn>
                              </p:par>
                              <p:par>
                                <p:cTn fill="hold" nodeType="withEffect" presetClass="entr" presetID="10" presetSubtype="0">
                                  <p:stCondLst>
                                    <p:cond delay="0"/>
                                  </p:stCondLst>
                                  <p:childTnLst>
                                    <p:set>
                                      <p:cBhvr>
                                        <p:cTn dur="1" fill="hold">
                                          <p:stCondLst>
                                            <p:cond delay="0"/>
                                          </p:stCondLst>
                                        </p:cTn>
                                        <p:tgtEl>
                                          <p:spTgt spid="1350"/>
                                        </p:tgtEl>
                                        <p:attrNameLst>
                                          <p:attrName>style.visibility</p:attrName>
                                        </p:attrNameLst>
                                      </p:cBhvr>
                                      <p:to>
                                        <p:strVal val="visible"/>
                                      </p:to>
                                    </p:set>
                                    <p:animEffect filter="fade" transition="in">
                                      <p:cBhvr>
                                        <p:cTn dur="1000"/>
                                        <p:tgtEl>
                                          <p:spTgt spid="1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67"/>
          <p:cNvSpPr txBox="1"/>
          <p:nvPr>
            <p:ph type="title"/>
          </p:nvPr>
        </p:nvSpPr>
        <p:spPr>
          <a:xfrm>
            <a:off x="-2338387" y="-61081"/>
            <a:ext cx="9869488" cy="1367367"/>
          </a:xfrm>
          <a:prstGeom prst="rect">
            <a:avLst/>
          </a:prstGeom>
          <a:noFill/>
          <a:ln>
            <a:noFill/>
          </a:ln>
        </p:spPr>
        <p:txBody>
          <a:bodyPr anchorCtr="0" anchor="ctr" bIns="45700" lIns="91425" spcFirstLastPara="1" rIns="91425" wrap="square" tIns="45700">
            <a:normAutofit/>
          </a:bodyPr>
          <a:lstStyle/>
          <a:p>
            <a:pPr indent="0" lvl="0" marL="0" rtl="0" algn="ctr">
              <a:lnSpc>
                <a:spcPct val="85000"/>
              </a:lnSpc>
              <a:spcBef>
                <a:spcPts val="0"/>
              </a:spcBef>
              <a:spcAft>
                <a:spcPts val="0"/>
              </a:spcAft>
              <a:buClr>
                <a:srgbClr val="0070C0"/>
              </a:buClr>
              <a:buSzPts val="3600"/>
              <a:buFont typeface="Calibri"/>
              <a:buNone/>
            </a:pPr>
            <a:r>
              <a:rPr lang="en-US" sz="3600">
                <a:solidFill>
                  <a:srgbClr val="0070C0"/>
                </a:solidFill>
              </a:rPr>
              <a:t>Context</a:t>
            </a:r>
            <a:endParaRPr/>
          </a:p>
        </p:txBody>
      </p:sp>
      <p:pic>
        <p:nvPicPr>
          <p:cNvPr id="1358" name="Google Shape;1358;p67"/>
          <p:cNvPicPr preferRelativeResize="0"/>
          <p:nvPr/>
        </p:nvPicPr>
        <p:blipFill rotWithShape="1">
          <a:blip r:embed="rId3">
            <a:alphaModFix/>
          </a:blip>
          <a:srcRect b="0" l="0" r="0" t="0"/>
          <a:stretch/>
        </p:blipFill>
        <p:spPr>
          <a:xfrm>
            <a:off x="6096000" y="113653"/>
            <a:ext cx="5938221" cy="6702014"/>
          </a:xfrm>
          <a:prstGeom prst="rect">
            <a:avLst/>
          </a:prstGeom>
          <a:noFill/>
          <a:ln>
            <a:noFill/>
          </a:ln>
        </p:spPr>
      </p:pic>
      <p:sp>
        <p:nvSpPr>
          <p:cNvPr id="1359" name="Google Shape;1359;p67"/>
          <p:cNvSpPr txBox="1"/>
          <p:nvPr/>
        </p:nvSpPr>
        <p:spPr>
          <a:xfrm>
            <a:off x="587828" y="1156336"/>
            <a:ext cx="4996543" cy="48320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Heterogeneity of water sources (surface, grounwater)</a:t>
            </a:r>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Water shortages/over allocation in most basins</a:t>
            </a:r>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100,000 Ha of agricultural lands</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Heterogeneity of Agro-climatic areas and cropping pattern </a:t>
            </a:r>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Around 106 WWTPs (data needs consolidation)</a:t>
            </a:r>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Governance of the wastewater sector centered on the Ministry of Energy and Water; CDR; and Regional Water Establishments supposed to operate water, wastewater and irrigation infrastructure and recover their cost from users </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alibri"/>
                <a:ea typeface="Calibri"/>
                <a:cs typeface="Calibri"/>
                <a:sym typeface="Calibri"/>
              </a:rPr>
              <a:t>Meanwhile irrigation is mostly community-based, and sanitation distributed between State/municipalities and increasingly new actors</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68"/>
          <p:cNvSpPr txBox="1"/>
          <p:nvPr>
            <p:ph type="title"/>
          </p:nvPr>
        </p:nvSpPr>
        <p:spPr>
          <a:xfrm>
            <a:off x="443138" y="118745"/>
            <a:ext cx="10772775" cy="883920"/>
          </a:xfrm>
          <a:prstGeom prst="rect">
            <a:avLst/>
          </a:prstGeom>
          <a:noFill/>
          <a:ln>
            <a:noFill/>
          </a:ln>
        </p:spPr>
        <p:txBody>
          <a:bodyPr anchorCtr="0" anchor="ctr" bIns="45700" lIns="91425" spcFirstLastPara="1" rIns="91425" wrap="square" tIns="45700">
            <a:normAutofit/>
          </a:bodyPr>
          <a:lstStyle/>
          <a:p>
            <a:pPr indent="0" lvl="0" marL="0" rtl="0" algn="ctr">
              <a:lnSpc>
                <a:spcPct val="85000"/>
              </a:lnSpc>
              <a:spcBef>
                <a:spcPts val="0"/>
              </a:spcBef>
              <a:spcAft>
                <a:spcPts val="0"/>
              </a:spcAft>
              <a:buClr>
                <a:srgbClr val="0070C0"/>
              </a:buClr>
              <a:buSzPts val="2400"/>
              <a:buFont typeface="Calibri"/>
              <a:buNone/>
            </a:pPr>
            <a:r>
              <a:rPr b="1" lang="en-US" sz="2400">
                <a:solidFill>
                  <a:srgbClr val="0070C0"/>
                </a:solidFill>
              </a:rPr>
              <a:t>Analysis for Water Reuse Potential at National level</a:t>
            </a:r>
            <a:endParaRPr/>
          </a:p>
        </p:txBody>
      </p:sp>
      <p:sp>
        <p:nvSpPr>
          <p:cNvPr id="1365" name="Google Shape;1365;p68"/>
          <p:cNvSpPr txBox="1"/>
          <p:nvPr>
            <p:ph idx="1" type="body"/>
          </p:nvPr>
        </p:nvSpPr>
        <p:spPr>
          <a:xfrm>
            <a:off x="78059" y="1002665"/>
            <a:ext cx="11872641" cy="5590614"/>
          </a:xfrm>
          <a:prstGeom prst="rect">
            <a:avLst/>
          </a:prstGeom>
          <a:noFill/>
          <a:ln>
            <a:noFill/>
          </a:ln>
        </p:spPr>
        <p:txBody>
          <a:bodyPr anchorCtr="0" anchor="t" bIns="45700" lIns="91425" spcFirstLastPara="1" rIns="91425" wrap="square" tIns="45700">
            <a:normAutofit/>
          </a:bodyPr>
          <a:lstStyle/>
          <a:p>
            <a:pPr indent="0" lvl="0" marL="0" rtl="0" algn="l">
              <a:lnSpc>
                <a:spcPct val="85000"/>
              </a:lnSpc>
              <a:spcBef>
                <a:spcPts val="0"/>
              </a:spcBef>
              <a:spcAft>
                <a:spcPts val="0"/>
              </a:spcAft>
              <a:buClr>
                <a:srgbClr val="0070C0"/>
              </a:buClr>
              <a:buSzPts val="1800"/>
              <a:buNone/>
            </a:pPr>
            <a:r>
              <a:rPr b="1" lang="en-US" sz="1800">
                <a:solidFill>
                  <a:srgbClr val="0070C0"/>
                </a:solidFill>
              </a:rPr>
              <a:t>Part I: technical, GIS analysis</a:t>
            </a:r>
            <a:endParaRPr/>
          </a:p>
          <a:p>
            <a:pPr indent="0" lvl="0" marL="0" rtl="0" algn="l">
              <a:lnSpc>
                <a:spcPct val="85000"/>
              </a:lnSpc>
              <a:spcBef>
                <a:spcPts val="1300"/>
              </a:spcBef>
              <a:spcAft>
                <a:spcPts val="0"/>
              </a:spcAft>
              <a:buClr>
                <a:srgbClr val="262626"/>
              </a:buClr>
              <a:buSzPts val="1600"/>
              <a:buNone/>
            </a:pPr>
            <a:r>
              <a:t/>
            </a:r>
            <a:endParaRPr b="1" sz="1600">
              <a:solidFill>
                <a:srgbClr val="0070C0"/>
              </a:solidFill>
            </a:endParaRPr>
          </a:p>
          <a:p>
            <a:pPr indent="-91440" lvl="0" marL="91440" rtl="0" algn="l">
              <a:lnSpc>
                <a:spcPct val="85000"/>
              </a:lnSpc>
              <a:spcBef>
                <a:spcPts val="1300"/>
              </a:spcBef>
              <a:spcAft>
                <a:spcPts val="0"/>
              </a:spcAft>
              <a:buClr>
                <a:srgbClr val="262626"/>
              </a:buClr>
              <a:buSzPts val="1400"/>
              <a:buFont typeface="Arial"/>
              <a:buChar char="•"/>
            </a:pPr>
            <a:r>
              <a:rPr lang="en-US" sz="1400"/>
              <a:t>Mapping and characterization of all WWTPs </a:t>
            </a:r>
            <a:endParaRPr/>
          </a:p>
          <a:p>
            <a:pPr indent="0" lvl="0" marL="0" rtl="0" algn="l">
              <a:lnSpc>
                <a:spcPct val="85000"/>
              </a:lnSpc>
              <a:spcBef>
                <a:spcPts val="1300"/>
              </a:spcBef>
              <a:spcAft>
                <a:spcPts val="0"/>
              </a:spcAft>
              <a:buClr>
                <a:srgbClr val="262626"/>
              </a:buClr>
              <a:buSzPts val="1400"/>
              <a:buNone/>
            </a:pPr>
            <a:r>
              <a:rPr lang="en-US" sz="1400"/>
              <a:t>(capacity, level of treatment, status of operation, governance, reuse practices)</a:t>
            </a:r>
            <a:endParaRPr/>
          </a:p>
          <a:p>
            <a:pPr indent="-91440" lvl="0" marL="91440" rtl="0" algn="l">
              <a:lnSpc>
                <a:spcPct val="85000"/>
              </a:lnSpc>
              <a:spcBef>
                <a:spcPts val="1300"/>
              </a:spcBef>
              <a:spcAft>
                <a:spcPts val="0"/>
              </a:spcAft>
              <a:buClr>
                <a:srgbClr val="262626"/>
              </a:buClr>
              <a:buSzPts val="1400"/>
              <a:buFont typeface="Arial"/>
              <a:buChar char="•"/>
            </a:pPr>
            <a:r>
              <a:rPr lang="en-US" sz="1400"/>
              <a:t> Mapping of surrounding agricultural areas (crop pattern and water use).</a:t>
            </a:r>
            <a:endParaRPr/>
          </a:p>
          <a:p>
            <a:pPr indent="0" lvl="0" marL="0" rtl="0" algn="l">
              <a:lnSpc>
                <a:spcPct val="85000"/>
              </a:lnSpc>
              <a:spcBef>
                <a:spcPts val="1300"/>
              </a:spcBef>
              <a:spcAft>
                <a:spcPts val="0"/>
              </a:spcAft>
              <a:buClr>
                <a:srgbClr val="262626"/>
              </a:buClr>
              <a:buSzPts val="1600"/>
              <a:buNone/>
            </a:pPr>
            <a:r>
              <a:t/>
            </a:r>
            <a:endParaRPr sz="1600"/>
          </a:p>
          <a:p>
            <a:pPr indent="0" lvl="0" marL="0" rtl="0" algn="l">
              <a:lnSpc>
                <a:spcPct val="85000"/>
              </a:lnSpc>
              <a:spcBef>
                <a:spcPts val="1300"/>
              </a:spcBef>
              <a:spcAft>
                <a:spcPts val="0"/>
              </a:spcAft>
              <a:buClr>
                <a:srgbClr val="262626"/>
              </a:buClr>
              <a:buSzPts val="1600"/>
              <a:buNone/>
            </a:pPr>
            <a:r>
              <a:t/>
            </a:r>
            <a:endParaRPr sz="1600"/>
          </a:p>
          <a:p>
            <a:pPr indent="0" lvl="0" marL="0" rtl="0" algn="ctr">
              <a:lnSpc>
                <a:spcPct val="85000"/>
              </a:lnSpc>
              <a:spcBef>
                <a:spcPts val="1300"/>
              </a:spcBef>
              <a:spcAft>
                <a:spcPts val="0"/>
              </a:spcAft>
              <a:buClr>
                <a:srgbClr val="262626"/>
              </a:buClr>
              <a:buSzPts val="1800"/>
              <a:buNone/>
            </a:pPr>
            <a:r>
              <a:t/>
            </a:r>
            <a:endParaRPr b="1" i="1" sz="1800">
              <a:solidFill>
                <a:srgbClr val="0070C0"/>
              </a:solidFill>
            </a:endParaRPr>
          </a:p>
          <a:p>
            <a:pPr indent="0" lvl="0" marL="0" rtl="0" algn="l">
              <a:lnSpc>
                <a:spcPct val="85000"/>
              </a:lnSpc>
              <a:spcBef>
                <a:spcPts val="1300"/>
              </a:spcBef>
              <a:spcAft>
                <a:spcPts val="0"/>
              </a:spcAft>
              <a:buClr>
                <a:srgbClr val="0070C0"/>
              </a:buClr>
              <a:buSzPts val="1800"/>
              <a:buNone/>
            </a:pPr>
            <a:r>
              <a:rPr b="1" lang="en-US" sz="1800">
                <a:solidFill>
                  <a:srgbClr val="0070C0"/>
                </a:solidFill>
              </a:rPr>
              <a:t>Part II : Institutional and Policy analysis</a:t>
            </a:r>
            <a:endParaRPr/>
          </a:p>
          <a:p>
            <a:pPr indent="-91440" lvl="0" marL="91440" rtl="0" algn="l">
              <a:lnSpc>
                <a:spcPct val="85000"/>
              </a:lnSpc>
              <a:spcBef>
                <a:spcPts val="1300"/>
              </a:spcBef>
              <a:spcAft>
                <a:spcPts val="0"/>
              </a:spcAft>
              <a:buClr>
                <a:srgbClr val="262626"/>
              </a:buClr>
              <a:buSzPts val="1400"/>
              <a:buFont typeface="Arial"/>
              <a:buChar char="•"/>
            </a:pPr>
            <a:r>
              <a:rPr i="1" lang="en-US" sz="1400"/>
              <a:t> </a:t>
            </a:r>
            <a:r>
              <a:rPr lang="en-US" sz="1400"/>
              <a:t>Institutional and political economy analysis of the wastewater sector </a:t>
            </a:r>
            <a:endParaRPr/>
          </a:p>
          <a:p>
            <a:pPr indent="0" lvl="0" marL="0" rtl="0" algn="l">
              <a:lnSpc>
                <a:spcPct val="85000"/>
              </a:lnSpc>
              <a:spcBef>
                <a:spcPts val="1300"/>
              </a:spcBef>
              <a:spcAft>
                <a:spcPts val="0"/>
              </a:spcAft>
              <a:buClr>
                <a:srgbClr val="262626"/>
              </a:buClr>
              <a:buSzPts val="1400"/>
              <a:buNone/>
            </a:pPr>
            <a:r>
              <a:rPr lang="en-US" sz="1400"/>
              <a:t>(review of policies, administrative framework, financial capacities and interviews)</a:t>
            </a:r>
            <a:endParaRPr/>
          </a:p>
          <a:p>
            <a:pPr indent="-91440" lvl="0" marL="91440" rtl="0" algn="l">
              <a:lnSpc>
                <a:spcPct val="85000"/>
              </a:lnSpc>
              <a:spcBef>
                <a:spcPts val="1300"/>
              </a:spcBef>
              <a:spcAft>
                <a:spcPts val="0"/>
              </a:spcAft>
              <a:buClr>
                <a:srgbClr val="262626"/>
              </a:buClr>
              <a:buSzPts val="1400"/>
              <a:buFont typeface="Arial"/>
              <a:buChar char="•"/>
            </a:pPr>
            <a:r>
              <a:rPr lang="en-US" sz="1400"/>
              <a:t> 8 case studies on specific WWTPs (interviews with irrigators, local committees)</a:t>
            </a:r>
            <a:endParaRPr/>
          </a:p>
          <a:p>
            <a:pPr indent="0" lvl="0" marL="0" rtl="0" algn="l">
              <a:lnSpc>
                <a:spcPct val="85000"/>
              </a:lnSpc>
              <a:spcBef>
                <a:spcPts val="1300"/>
              </a:spcBef>
              <a:spcAft>
                <a:spcPts val="0"/>
              </a:spcAft>
              <a:buClr>
                <a:srgbClr val="262626"/>
              </a:buClr>
              <a:buSzPts val="1600"/>
              <a:buNone/>
            </a:pPr>
            <a:r>
              <a:t/>
            </a:r>
            <a:endParaRPr i="1" sz="1600"/>
          </a:p>
          <a:p>
            <a:pPr indent="0" lvl="0" marL="0" rtl="0" algn="l">
              <a:lnSpc>
                <a:spcPct val="85000"/>
              </a:lnSpc>
              <a:spcBef>
                <a:spcPts val="1300"/>
              </a:spcBef>
              <a:spcAft>
                <a:spcPts val="0"/>
              </a:spcAft>
              <a:buClr>
                <a:srgbClr val="262626"/>
              </a:buClr>
              <a:buSzPts val="1600"/>
              <a:buNone/>
            </a:pPr>
            <a:r>
              <a:t/>
            </a:r>
            <a:endParaRPr i="1" sz="1600"/>
          </a:p>
          <a:p>
            <a:pPr indent="0" lvl="0" marL="0" rtl="0" algn="l">
              <a:lnSpc>
                <a:spcPct val="85000"/>
              </a:lnSpc>
              <a:spcBef>
                <a:spcPts val="1300"/>
              </a:spcBef>
              <a:spcAft>
                <a:spcPts val="0"/>
              </a:spcAft>
              <a:buClr>
                <a:srgbClr val="262626"/>
              </a:buClr>
              <a:buSzPts val="1600"/>
              <a:buNone/>
            </a:pPr>
            <a:r>
              <a:t/>
            </a:r>
            <a:endParaRPr i="1" sz="1600"/>
          </a:p>
          <a:p>
            <a:pPr indent="0" lvl="0" marL="0" rtl="0" algn="l">
              <a:lnSpc>
                <a:spcPct val="85000"/>
              </a:lnSpc>
              <a:spcBef>
                <a:spcPts val="1300"/>
              </a:spcBef>
              <a:spcAft>
                <a:spcPts val="0"/>
              </a:spcAft>
              <a:buClr>
                <a:srgbClr val="262626"/>
              </a:buClr>
              <a:buSzPts val="1600"/>
              <a:buNone/>
            </a:pPr>
            <a:r>
              <a:t/>
            </a:r>
            <a:endParaRPr sz="1600"/>
          </a:p>
          <a:p>
            <a:pPr indent="0" lvl="0" marL="0" rtl="0" algn="l">
              <a:lnSpc>
                <a:spcPct val="85000"/>
              </a:lnSpc>
              <a:spcBef>
                <a:spcPts val="1300"/>
              </a:spcBef>
              <a:spcAft>
                <a:spcPts val="0"/>
              </a:spcAft>
              <a:buClr>
                <a:srgbClr val="262626"/>
              </a:buClr>
              <a:buSzPts val="1600"/>
              <a:buNone/>
            </a:pPr>
            <a:r>
              <a:t/>
            </a:r>
            <a:endParaRPr sz="1600"/>
          </a:p>
        </p:txBody>
      </p:sp>
      <p:sp>
        <p:nvSpPr>
          <p:cNvPr id="1366" name="Google Shape;1366;p68"/>
          <p:cNvSpPr txBox="1"/>
          <p:nvPr/>
        </p:nvSpPr>
        <p:spPr>
          <a:xfrm>
            <a:off x="7119257" y="1667029"/>
            <a:ext cx="3363684" cy="738664"/>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Reuse Potential for each WWTP </a:t>
            </a:r>
            <a:endParaRPr/>
          </a:p>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(Irrigated Area;  Score based on level of treatment, irrigation infrastructure) </a:t>
            </a:r>
            <a:endParaRPr/>
          </a:p>
        </p:txBody>
      </p:sp>
      <p:sp>
        <p:nvSpPr>
          <p:cNvPr id="1367" name="Google Shape;1367;p68"/>
          <p:cNvSpPr txBox="1"/>
          <p:nvPr/>
        </p:nvSpPr>
        <p:spPr>
          <a:xfrm>
            <a:off x="7851320" y="4049807"/>
            <a:ext cx="2487387" cy="954107"/>
          </a:xfrm>
          <a:prstGeom prst="rect">
            <a:avLst/>
          </a:prstGeom>
          <a:solidFill>
            <a:srgbClr val="DBEFF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400"/>
              <a:buFont typeface="Calibri"/>
              <a:buNone/>
            </a:pPr>
            <a:r>
              <a:rPr b="0" i="0" lang="en-US" sz="1400" u="none" cap="none" strike="noStrike">
                <a:solidFill>
                  <a:srgbClr val="FF0000"/>
                </a:solidFill>
                <a:latin typeface="Calibri"/>
                <a:ea typeface="Calibri"/>
                <a:cs typeface="Calibri"/>
                <a:sym typeface="Calibri"/>
              </a:rPr>
              <a:t>What are the obstacles in terms of planning, implementation, operation and regulation of WWTPs and Reuse systems?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67"/>
                                        </p:tgtEl>
                                        <p:attrNameLst>
                                          <p:attrName>style.visibility</p:attrName>
                                        </p:attrNameLst>
                                      </p:cBhvr>
                                      <p:to>
                                        <p:strVal val="visible"/>
                                      </p:to>
                                    </p:set>
                                    <p:anim calcmode="lin" valueType="num">
                                      <p:cBhvr additive="base">
                                        <p:cTn dur="500"/>
                                        <p:tgtEl>
                                          <p:spTgt spid="136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pic>
        <p:nvPicPr>
          <p:cNvPr id="1372" name="Google Shape;1372;p69"/>
          <p:cNvPicPr preferRelativeResize="0"/>
          <p:nvPr/>
        </p:nvPicPr>
        <p:blipFill rotWithShape="1">
          <a:blip r:embed="rId3">
            <a:alphaModFix/>
          </a:blip>
          <a:srcRect b="0" l="0" r="0" t="4303"/>
          <a:stretch/>
        </p:blipFill>
        <p:spPr>
          <a:xfrm>
            <a:off x="5955795" y="555251"/>
            <a:ext cx="5387119" cy="6095919"/>
          </a:xfrm>
          <a:prstGeom prst="rect">
            <a:avLst/>
          </a:prstGeom>
          <a:noFill/>
          <a:ln>
            <a:noFill/>
          </a:ln>
        </p:spPr>
      </p:pic>
      <p:sp>
        <p:nvSpPr>
          <p:cNvPr id="1373" name="Google Shape;1373;p69"/>
          <p:cNvSpPr txBox="1"/>
          <p:nvPr>
            <p:ph type="title"/>
          </p:nvPr>
        </p:nvSpPr>
        <p:spPr>
          <a:xfrm>
            <a:off x="-222202" y="1719606"/>
            <a:ext cx="6318202" cy="640780"/>
          </a:xfrm>
          <a:prstGeom prst="rect">
            <a:avLst/>
          </a:prstGeom>
          <a:noFill/>
          <a:ln>
            <a:noFill/>
          </a:ln>
        </p:spPr>
        <p:txBody>
          <a:bodyPr anchorCtr="0" anchor="ctr" bIns="45700" lIns="91425" spcFirstLastPara="1" rIns="91425" wrap="square" tIns="45700">
            <a:normAutofit/>
          </a:bodyPr>
          <a:lstStyle/>
          <a:p>
            <a:pPr indent="0" lvl="0" marL="0" rtl="0" algn="ctr">
              <a:lnSpc>
                <a:spcPct val="85000"/>
              </a:lnSpc>
              <a:spcBef>
                <a:spcPts val="0"/>
              </a:spcBef>
              <a:spcAft>
                <a:spcPts val="0"/>
              </a:spcAft>
              <a:buClr>
                <a:srgbClr val="0070C0"/>
              </a:buClr>
              <a:buSzPts val="3600"/>
              <a:buFont typeface="Calibri"/>
              <a:buNone/>
            </a:pPr>
            <a:r>
              <a:rPr lang="en-US" sz="3600">
                <a:solidFill>
                  <a:srgbClr val="0070C0"/>
                </a:solidFill>
              </a:rPr>
              <a:t>Useful maps for planning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cxnSp>
        <p:nvCxnSpPr>
          <p:cNvPr id="514" name="Google Shape;514;p7"/>
          <p:cNvCxnSpPr/>
          <p:nvPr/>
        </p:nvCxnSpPr>
        <p:spPr>
          <a:xfrm>
            <a:off x="196849" y="754111"/>
            <a:ext cx="11798400" cy="0"/>
          </a:xfrm>
          <a:prstGeom prst="straightConnector1">
            <a:avLst/>
          </a:prstGeom>
          <a:noFill/>
          <a:ln cap="flat" cmpd="sng" w="12700">
            <a:solidFill>
              <a:srgbClr val="319B9B"/>
            </a:solidFill>
            <a:prstDash val="solid"/>
            <a:miter lim="800000"/>
            <a:headEnd len="sm" w="sm" type="none"/>
            <a:tailEnd len="sm" w="sm" type="none"/>
          </a:ln>
        </p:spPr>
      </p:cxnSp>
      <p:sp>
        <p:nvSpPr>
          <p:cNvPr id="515" name="Google Shape;515;p7"/>
          <p:cNvSpPr txBox="1"/>
          <p:nvPr/>
        </p:nvSpPr>
        <p:spPr>
          <a:xfrm>
            <a:off x="196849" y="213121"/>
            <a:ext cx="10941200" cy="615499"/>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3200">
                <a:solidFill>
                  <a:srgbClr val="319B9B"/>
                </a:solidFill>
                <a:latin typeface="Calibri"/>
                <a:ea typeface="Calibri"/>
                <a:cs typeface="Calibri"/>
                <a:sym typeface="Calibri"/>
              </a:rPr>
              <a:t>Sanitation in Informal Settlements </a:t>
            </a:r>
            <a:endParaRPr sz="1867">
              <a:solidFill>
                <a:srgbClr val="000000"/>
              </a:solidFill>
              <a:latin typeface="Arial"/>
              <a:ea typeface="Arial"/>
              <a:cs typeface="Arial"/>
              <a:sym typeface="Arial"/>
            </a:endParaRPr>
          </a:p>
        </p:txBody>
      </p:sp>
      <p:pic>
        <p:nvPicPr>
          <p:cNvPr descr="A picture containing text, clipart, vector graphics&#10;&#10;Description automatically generated" id="516" name="Google Shape;516;p7"/>
          <p:cNvPicPr preferRelativeResize="0"/>
          <p:nvPr/>
        </p:nvPicPr>
        <p:blipFill rotWithShape="1">
          <a:blip r:embed="rId3">
            <a:alphaModFix/>
          </a:blip>
          <a:srcRect b="0" l="0" r="0" t="0"/>
          <a:stretch/>
        </p:blipFill>
        <p:spPr>
          <a:xfrm>
            <a:off x="10149033" y="51967"/>
            <a:ext cx="1720432" cy="647437"/>
          </a:xfrm>
          <a:prstGeom prst="rect">
            <a:avLst/>
          </a:prstGeom>
          <a:noFill/>
          <a:ln>
            <a:noFill/>
          </a:ln>
        </p:spPr>
      </p:pic>
      <p:pic>
        <p:nvPicPr>
          <p:cNvPr id="517" name="Google Shape;517;p7"/>
          <p:cNvPicPr preferRelativeResize="0"/>
          <p:nvPr/>
        </p:nvPicPr>
        <p:blipFill rotWithShape="1">
          <a:blip r:embed="rId4">
            <a:alphaModFix/>
          </a:blip>
          <a:srcRect b="36995" l="0" r="0" t="0"/>
          <a:stretch/>
        </p:blipFill>
        <p:spPr>
          <a:xfrm>
            <a:off x="203200" y="1031928"/>
            <a:ext cx="11785600" cy="3137749"/>
          </a:xfrm>
          <a:prstGeom prst="rect">
            <a:avLst/>
          </a:prstGeom>
          <a:noFill/>
          <a:ln>
            <a:noFill/>
          </a:ln>
        </p:spPr>
      </p:pic>
      <p:sp>
        <p:nvSpPr>
          <p:cNvPr id="518" name="Google Shape;518;p7"/>
          <p:cNvSpPr txBox="1"/>
          <p:nvPr/>
        </p:nvSpPr>
        <p:spPr>
          <a:xfrm>
            <a:off x="418667" y="4182701"/>
            <a:ext cx="11450800" cy="2092840"/>
          </a:xfrm>
          <a:prstGeom prst="rect">
            <a:avLst/>
          </a:prstGeom>
          <a:noFill/>
          <a:ln>
            <a:noFill/>
          </a:ln>
        </p:spPr>
        <p:txBody>
          <a:bodyPr anchorCtr="0" anchor="t" bIns="121900" lIns="121900" spcFirstLastPara="1" rIns="121900" wrap="square" tIns="121900">
            <a:spAutoFit/>
          </a:bodyPr>
          <a:lstStyle/>
          <a:p>
            <a:pPr indent="0" lvl="0" marL="0" marR="0" rtl="0" algn="just">
              <a:spcBef>
                <a:spcPts val="0"/>
              </a:spcBef>
              <a:spcAft>
                <a:spcPts val="0"/>
              </a:spcAft>
              <a:buNone/>
            </a:pPr>
            <a:r>
              <a:rPr lang="en-US" sz="2400">
                <a:solidFill>
                  <a:srgbClr val="319B9B"/>
                </a:solidFill>
                <a:latin typeface="Calibri"/>
                <a:ea typeface="Calibri"/>
                <a:cs typeface="Calibri"/>
                <a:sym typeface="Calibri"/>
              </a:rPr>
              <a:t>Political ban on the sites’ connection to public infrastructure -&gt; costly and unsustainable desludging from Informal Settlements since 2011 (~US$6 M in 2022). </a:t>
            </a:r>
            <a:endParaRPr sz="2400">
              <a:solidFill>
                <a:srgbClr val="319B9B"/>
              </a:solidFill>
              <a:latin typeface="Calibri"/>
              <a:ea typeface="Calibri"/>
              <a:cs typeface="Calibri"/>
              <a:sym typeface="Calibri"/>
            </a:endParaRPr>
          </a:p>
          <a:p>
            <a:pPr indent="0" lvl="0" marL="0" marR="0" rtl="0" algn="just">
              <a:spcBef>
                <a:spcPts val="0"/>
              </a:spcBef>
              <a:spcAft>
                <a:spcPts val="0"/>
              </a:spcAft>
              <a:buNone/>
            </a:pPr>
            <a:r>
              <a:t/>
            </a:r>
            <a:endParaRPr sz="2400">
              <a:solidFill>
                <a:srgbClr val="319B9B"/>
              </a:solidFill>
              <a:latin typeface="Calibri"/>
              <a:ea typeface="Calibri"/>
              <a:cs typeface="Calibri"/>
              <a:sym typeface="Calibri"/>
            </a:endParaRPr>
          </a:p>
          <a:p>
            <a:pPr indent="0" lvl="0" marL="0" marR="0" rtl="0" algn="just">
              <a:spcBef>
                <a:spcPts val="0"/>
              </a:spcBef>
              <a:spcAft>
                <a:spcPts val="0"/>
              </a:spcAft>
              <a:buNone/>
            </a:pPr>
            <a:r>
              <a:rPr lang="en-US" sz="2400">
                <a:solidFill>
                  <a:srgbClr val="319B9B"/>
                </a:solidFill>
                <a:latin typeface="Calibri"/>
                <a:ea typeface="Calibri"/>
                <a:cs typeface="Calibri"/>
                <a:sym typeface="Calibri"/>
              </a:rPr>
              <a:t>In 2022 the reported desludging activities targeted 3,636 Informal settlements (65% sites) hosting 252,741 individuals (81% ind.).</a:t>
            </a:r>
            <a:endParaRPr sz="2400">
              <a:solidFill>
                <a:srgbClr val="319B9B"/>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pic>
        <p:nvPicPr>
          <p:cNvPr id="1378" name="Google Shape;1378;p70"/>
          <p:cNvPicPr preferRelativeResize="0"/>
          <p:nvPr/>
        </p:nvPicPr>
        <p:blipFill rotWithShape="1">
          <a:blip r:embed="rId3">
            <a:alphaModFix/>
          </a:blip>
          <a:srcRect b="0" l="5337" r="3769" t="6832"/>
          <a:stretch/>
        </p:blipFill>
        <p:spPr>
          <a:xfrm>
            <a:off x="5501702" y="696397"/>
            <a:ext cx="6027296" cy="6161603"/>
          </a:xfrm>
          <a:prstGeom prst="rect">
            <a:avLst/>
          </a:prstGeom>
          <a:noFill/>
          <a:ln>
            <a:noFill/>
          </a:ln>
        </p:spPr>
      </p:pic>
      <p:sp>
        <p:nvSpPr>
          <p:cNvPr id="1379" name="Google Shape;1379;p70"/>
          <p:cNvSpPr txBox="1"/>
          <p:nvPr/>
        </p:nvSpPr>
        <p:spPr>
          <a:xfrm>
            <a:off x="269302" y="2806700"/>
            <a:ext cx="52324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400"/>
              <a:buFont typeface="Calibri"/>
              <a:buNone/>
            </a:pPr>
            <a:r>
              <a:rPr b="0" i="0" lang="en-US" sz="2400" u="none" cap="none" strike="noStrike">
                <a:solidFill>
                  <a:srgbClr val="C00000"/>
                </a:solidFill>
                <a:latin typeface="Calibri"/>
                <a:ea typeface="Calibri"/>
                <a:cs typeface="Calibri"/>
                <a:sym typeface="Calibri"/>
              </a:rPr>
              <a:t>WWTPs vs/ existing irrigation systems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pic>
        <p:nvPicPr>
          <p:cNvPr id="1384" name="Google Shape;1384;p71"/>
          <p:cNvPicPr preferRelativeResize="0"/>
          <p:nvPr/>
        </p:nvPicPr>
        <p:blipFill rotWithShape="1">
          <a:blip r:embed="rId3">
            <a:alphaModFix/>
          </a:blip>
          <a:srcRect b="0" l="0" r="0" t="0"/>
          <a:stretch/>
        </p:blipFill>
        <p:spPr>
          <a:xfrm>
            <a:off x="4953000" y="0"/>
            <a:ext cx="6654800" cy="6765143"/>
          </a:xfrm>
          <a:prstGeom prst="rect">
            <a:avLst/>
          </a:prstGeom>
          <a:noFill/>
          <a:ln>
            <a:noFill/>
          </a:ln>
        </p:spPr>
      </p:pic>
      <p:sp>
        <p:nvSpPr>
          <p:cNvPr id="1385" name="Google Shape;1385;p71"/>
          <p:cNvSpPr txBox="1"/>
          <p:nvPr/>
        </p:nvSpPr>
        <p:spPr>
          <a:xfrm>
            <a:off x="358202" y="2859351"/>
            <a:ext cx="52324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800"/>
              <a:buFont typeface="Calibri"/>
              <a:buNone/>
            </a:pPr>
            <a:r>
              <a:rPr b="0" i="0" lang="en-US" sz="2800" u="none" cap="none" strike="noStrike">
                <a:solidFill>
                  <a:srgbClr val="C00000"/>
                </a:solidFill>
                <a:latin typeface="Calibri"/>
                <a:ea typeface="Calibri"/>
                <a:cs typeface="Calibri"/>
                <a:sym typeface="Calibri"/>
              </a:rPr>
              <a:t>WWTPs vs/ cropping pattern</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pic>
        <p:nvPicPr>
          <p:cNvPr id="1390" name="Google Shape;1390;p72"/>
          <p:cNvPicPr preferRelativeResize="0"/>
          <p:nvPr/>
        </p:nvPicPr>
        <p:blipFill rotWithShape="1">
          <a:blip r:embed="rId3">
            <a:alphaModFix/>
          </a:blip>
          <a:srcRect b="0" l="0" r="0" t="0"/>
          <a:stretch/>
        </p:blipFill>
        <p:spPr>
          <a:xfrm>
            <a:off x="252529" y="0"/>
            <a:ext cx="5155341" cy="6692900"/>
          </a:xfrm>
          <a:prstGeom prst="rect">
            <a:avLst/>
          </a:prstGeom>
          <a:noFill/>
          <a:ln>
            <a:noFill/>
          </a:ln>
        </p:spPr>
      </p:pic>
      <p:sp>
        <p:nvSpPr>
          <p:cNvPr id="1391" name="Google Shape;1391;p72"/>
          <p:cNvSpPr txBox="1"/>
          <p:nvPr/>
        </p:nvSpPr>
        <p:spPr>
          <a:xfrm>
            <a:off x="6226629" y="146594"/>
            <a:ext cx="62484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800"/>
              <a:buFont typeface="Calibri"/>
              <a:buNone/>
            </a:pPr>
            <a:r>
              <a:rPr b="0" i="0" lang="en-US" sz="2800" u="none" cap="none" strike="noStrike">
                <a:solidFill>
                  <a:srgbClr val="C00000"/>
                </a:solidFill>
                <a:latin typeface="Calibri"/>
                <a:ea typeface="Calibri"/>
                <a:cs typeface="Calibri"/>
                <a:sym typeface="Calibri"/>
              </a:rPr>
              <a:t>Governance</a:t>
            </a:r>
            <a:endParaRPr/>
          </a:p>
        </p:txBody>
      </p:sp>
      <p:graphicFrame>
        <p:nvGraphicFramePr>
          <p:cNvPr id="1392" name="Google Shape;1392;p72"/>
          <p:cNvGraphicFramePr/>
          <p:nvPr/>
        </p:nvGraphicFramePr>
        <p:xfrm>
          <a:off x="5943600" y="3062846"/>
          <a:ext cx="3000000" cy="3000000"/>
        </p:xfrm>
        <a:graphic>
          <a:graphicData uri="http://schemas.openxmlformats.org/drawingml/2006/table">
            <a:tbl>
              <a:tblPr>
                <a:noFill/>
                <a:tableStyleId>{59CC1F28-BEC2-43E9-A7F1-97C40CDE5869}</a:tableStyleId>
              </a:tblPr>
              <a:tblGrid>
                <a:gridCol w="1858975"/>
                <a:gridCol w="1320800"/>
                <a:gridCol w="1443025"/>
              </a:tblGrid>
              <a:tr h="792850">
                <a:tc>
                  <a:txBody>
                    <a:bodyPr/>
                    <a:lstStyle/>
                    <a:p>
                      <a:pPr indent="0" lvl="0" marL="0" marR="0" rtl="0" algn="l">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l">
                        <a:spcBef>
                          <a:spcPts val="0"/>
                        </a:spcBef>
                        <a:spcAft>
                          <a:spcPts val="0"/>
                        </a:spcAft>
                        <a:buNone/>
                      </a:pPr>
                      <a:r>
                        <a:rPr lang="en-US" sz="1400" u="none" cap="none" strike="noStrike"/>
                        <a:t>Not or partially operational</a:t>
                      </a:r>
                      <a:endParaRPr b="0"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l">
                        <a:spcBef>
                          <a:spcPts val="0"/>
                        </a:spcBef>
                        <a:spcAft>
                          <a:spcPts val="0"/>
                        </a:spcAft>
                        <a:buNone/>
                      </a:pPr>
                      <a:r>
                        <a:rPr lang="en-US" sz="1400" u="none" cap="none" strike="noStrike"/>
                        <a:t>Operational</a:t>
                      </a:r>
                      <a:endParaRPr b="0" i="0" sz="1400" u="none" cap="none" strike="noStrike">
                        <a:solidFill>
                          <a:srgbClr val="000000"/>
                        </a:solidFill>
                        <a:latin typeface="Calibri"/>
                        <a:ea typeface="Calibri"/>
                        <a:cs typeface="Calibri"/>
                        <a:sym typeface="Calibri"/>
                      </a:endParaRPr>
                    </a:p>
                  </a:txBody>
                  <a:tcPr marT="9525" marB="0" marR="9525" marL="9525" anchor="b"/>
                </a:tc>
              </a:tr>
              <a:tr h="270325">
                <a:tc>
                  <a:txBody>
                    <a:bodyPr/>
                    <a:lstStyle/>
                    <a:p>
                      <a:pPr indent="0" lvl="0" marL="0" marR="0" rtl="0" algn="l">
                        <a:spcBef>
                          <a:spcPts val="0"/>
                        </a:spcBef>
                        <a:spcAft>
                          <a:spcPts val="0"/>
                        </a:spcAft>
                        <a:buNone/>
                      </a:pPr>
                      <a:r>
                        <a:rPr lang="en-US" sz="1400" u="none" cap="none" strike="noStrike"/>
                        <a:t>CDR (developer)</a:t>
                      </a:r>
                      <a:endParaRPr b="0"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spcBef>
                          <a:spcPts val="0"/>
                        </a:spcBef>
                        <a:spcAft>
                          <a:spcPts val="0"/>
                        </a:spcAft>
                        <a:buNone/>
                      </a:pPr>
                      <a:r>
                        <a:rPr lang="en-US" sz="1400" u="none" cap="none" strike="noStrike"/>
                        <a:t>65%</a:t>
                      </a:r>
                      <a:endParaRPr b="0"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spcBef>
                          <a:spcPts val="0"/>
                        </a:spcBef>
                        <a:spcAft>
                          <a:spcPts val="0"/>
                        </a:spcAft>
                        <a:buNone/>
                      </a:pPr>
                      <a:r>
                        <a:rPr lang="en-US" sz="1400" u="none" cap="none" strike="noStrike"/>
                        <a:t>35%</a:t>
                      </a:r>
                      <a:endParaRPr b="0" i="0" sz="1400" u="none" cap="none" strike="noStrike">
                        <a:solidFill>
                          <a:srgbClr val="000000"/>
                        </a:solidFill>
                        <a:latin typeface="Calibri"/>
                        <a:ea typeface="Calibri"/>
                        <a:cs typeface="Calibri"/>
                        <a:sym typeface="Calibri"/>
                      </a:endParaRPr>
                    </a:p>
                  </a:txBody>
                  <a:tcPr marT="9525" marB="0" marR="9525" marL="9525" anchor="b"/>
                </a:tc>
              </a:tr>
              <a:tr h="270325">
                <a:tc>
                  <a:txBody>
                    <a:bodyPr/>
                    <a:lstStyle/>
                    <a:p>
                      <a:pPr indent="0" lvl="0" marL="0" marR="0" rtl="0" algn="l">
                        <a:spcBef>
                          <a:spcPts val="0"/>
                        </a:spcBef>
                        <a:spcAft>
                          <a:spcPts val="0"/>
                        </a:spcAft>
                        <a:buNone/>
                      </a:pPr>
                      <a:r>
                        <a:rPr lang="en-US" sz="1400" u="none" cap="none" strike="noStrike"/>
                        <a:t>RWEs (operators)</a:t>
                      </a:r>
                      <a:endParaRPr b="0"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spcBef>
                          <a:spcPts val="0"/>
                        </a:spcBef>
                        <a:spcAft>
                          <a:spcPts val="0"/>
                        </a:spcAft>
                        <a:buNone/>
                      </a:pPr>
                      <a:r>
                        <a:rPr lang="en-US" sz="1400" u="none" cap="none" strike="noStrike"/>
                        <a:t>18%</a:t>
                      </a:r>
                      <a:endParaRPr b="0"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spcBef>
                          <a:spcPts val="0"/>
                        </a:spcBef>
                        <a:spcAft>
                          <a:spcPts val="0"/>
                        </a:spcAft>
                        <a:buNone/>
                      </a:pPr>
                      <a:r>
                        <a:rPr lang="en-US" sz="1400" u="none" cap="none" strike="noStrike"/>
                        <a:t>82%</a:t>
                      </a:r>
                      <a:endParaRPr b="0" i="0" sz="1400" u="none" cap="none" strike="noStrike">
                        <a:solidFill>
                          <a:srgbClr val="000000"/>
                        </a:solidFill>
                        <a:latin typeface="Calibri"/>
                        <a:ea typeface="Calibri"/>
                        <a:cs typeface="Calibri"/>
                        <a:sym typeface="Calibri"/>
                      </a:endParaRPr>
                    </a:p>
                  </a:txBody>
                  <a:tcPr marT="9525" marB="0" marR="9525" marL="9525" anchor="b"/>
                </a:tc>
              </a:tr>
              <a:tr h="270325">
                <a:tc>
                  <a:txBody>
                    <a:bodyPr/>
                    <a:lstStyle/>
                    <a:p>
                      <a:pPr indent="0" lvl="0" marL="0" marR="0" rtl="0" algn="l">
                        <a:spcBef>
                          <a:spcPts val="0"/>
                        </a:spcBef>
                        <a:spcAft>
                          <a:spcPts val="0"/>
                        </a:spcAft>
                        <a:buNone/>
                      </a:pPr>
                      <a:r>
                        <a:rPr lang="en-US" sz="1400" u="none" cap="none" strike="noStrike"/>
                        <a:t>Municipalities</a:t>
                      </a:r>
                      <a:endParaRPr b="0"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spcBef>
                          <a:spcPts val="0"/>
                        </a:spcBef>
                        <a:spcAft>
                          <a:spcPts val="0"/>
                        </a:spcAft>
                        <a:buNone/>
                      </a:pPr>
                      <a:r>
                        <a:rPr lang="en-US" sz="1400" u="none" cap="none" strike="noStrike"/>
                        <a:t>68%</a:t>
                      </a:r>
                      <a:endParaRPr b="0" i="0" sz="14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spcBef>
                          <a:spcPts val="0"/>
                        </a:spcBef>
                        <a:spcAft>
                          <a:spcPts val="0"/>
                        </a:spcAft>
                        <a:buNone/>
                      </a:pPr>
                      <a:r>
                        <a:rPr lang="en-US" sz="1400" u="none" cap="none" strike="noStrike"/>
                        <a:t>32%</a:t>
                      </a:r>
                      <a:endParaRPr b="0" i="0" sz="1400" u="none" cap="none" strike="noStrike">
                        <a:solidFill>
                          <a:srgbClr val="000000"/>
                        </a:solidFill>
                        <a:latin typeface="Calibri"/>
                        <a:ea typeface="Calibri"/>
                        <a:cs typeface="Calibri"/>
                        <a:sym typeface="Calibri"/>
                      </a:endParaRPr>
                    </a:p>
                  </a:txBody>
                  <a:tcPr marT="9525" marB="0" marR="9525" marL="9525" anchor="b"/>
                </a:tc>
              </a:tr>
            </a:tbl>
          </a:graphicData>
        </a:graphic>
      </p:graphicFrame>
      <p:graphicFrame>
        <p:nvGraphicFramePr>
          <p:cNvPr id="1393" name="Google Shape;1393;p72"/>
          <p:cNvGraphicFramePr/>
          <p:nvPr/>
        </p:nvGraphicFramePr>
        <p:xfrm>
          <a:off x="5943600" y="1277223"/>
          <a:ext cx="3000000" cy="3000000"/>
        </p:xfrm>
        <a:graphic>
          <a:graphicData uri="http://schemas.openxmlformats.org/drawingml/2006/table">
            <a:tbl>
              <a:tblPr>
                <a:noFill/>
                <a:tableStyleId>{59CC1F28-BEC2-43E9-A7F1-97C40CDE5869}</a:tableStyleId>
              </a:tblPr>
              <a:tblGrid>
                <a:gridCol w="1643075"/>
                <a:gridCol w="1352075"/>
                <a:gridCol w="1627650"/>
              </a:tblGrid>
              <a:tr h="190500">
                <a:tc>
                  <a:txBody>
                    <a:bodyPr/>
                    <a:lstStyle/>
                    <a:p>
                      <a:pPr indent="0" lvl="0" marL="0" marR="0" rtl="0" algn="l">
                        <a:spcBef>
                          <a:spcPts val="0"/>
                        </a:spcBef>
                        <a:spcAft>
                          <a:spcPts val="0"/>
                        </a:spcAft>
                        <a:buNone/>
                      </a:pPr>
                      <a:r>
                        <a:rPr lang="en-US" sz="1200" u="none" cap="none" strike="noStrike"/>
                        <a:t>CDR (developer)</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2"/>
                    </a:solidFill>
                  </a:tcPr>
                </a:tc>
                <a:tc>
                  <a:txBody>
                    <a:bodyPr/>
                    <a:lstStyle/>
                    <a:p>
                      <a:pPr indent="0" lvl="0" marL="0" marR="0" rtl="0" algn="r">
                        <a:spcBef>
                          <a:spcPts val="0"/>
                        </a:spcBef>
                        <a:spcAft>
                          <a:spcPts val="0"/>
                        </a:spcAft>
                        <a:buNone/>
                      </a:pPr>
                      <a:r>
                        <a:rPr lang="en-US" sz="1200" u="none" cap="none" strike="noStrike"/>
                        <a:t>17</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2"/>
                    </a:solidFill>
                  </a:tcPr>
                </a:tc>
                <a:tc>
                  <a:txBody>
                    <a:bodyPr/>
                    <a:lstStyle/>
                    <a:p>
                      <a:pPr indent="0" lvl="0" marL="0" marR="0" rtl="0" algn="r">
                        <a:spcBef>
                          <a:spcPts val="0"/>
                        </a:spcBef>
                        <a:spcAft>
                          <a:spcPts val="0"/>
                        </a:spcAft>
                        <a:buNone/>
                      </a:pPr>
                      <a:r>
                        <a:rPr lang="en-US" sz="1200" u="none" cap="none" strike="noStrike"/>
                        <a:t>16%</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2"/>
                    </a:solidFill>
                  </a:tcPr>
                </a:tc>
              </a:tr>
              <a:tr h="190500">
                <a:tc>
                  <a:txBody>
                    <a:bodyPr/>
                    <a:lstStyle/>
                    <a:p>
                      <a:pPr indent="0" lvl="0" marL="0" marR="0" rtl="0" algn="l">
                        <a:spcBef>
                          <a:spcPts val="0"/>
                        </a:spcBef>
                        <a:spcAft>
                          <a:spcPts val="0"/>
                        </a:spcAft>
                        <a:buNone/>
                      </a:pPr>
                      <a:r>
                        <a:rPr lang="en-US" sz="1200" u="none" cap="none" strike="noStrike"/>
                        <a:t>RWEs (operators)</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2"/>
                    </a:solidFill>
                  </a:tcPr>
                </a:tc>
                <a:tc>
                  <a:txBody>
                    <a:bodyPr/>
                    <a:lstStyle/>
                    <a:p>
                      <a:pPr indent="0" lvl="0" marL="0" marR="0" rtl="0" algn="r">
                        <a:spcBef>
                          <a:spcPts val="0"/>
                        </a:spcBef>
                        <a:spcAft>
                          <a:spcPts val="0"/>
                        </a:spcAft>
                        <a:buNone/>
                      </a:pPr>
                      <a:r>
                        <a:rPr lang="en-US" sz="1200" u="none" cap="none" strike="noStrike"/>
                        <a:t>17</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2"/>
                    </a:solidFill>
                  </a:tcPr>
                </a:tc>
                <a:tc>
                  <a:txBody>
                    <a:bodyPr/>
                    <a:lstStyle/>
                    <a:p>
                      <a:pPr indent="0" lvl="0" marL="0" marR="0" rtl="0" algn="r">
                        <a:spcBef>
                          <a:spcPts val="0"/>
                        </a:spcBef>
                        <a:spcAft>
                          <a:spcPts val="0"/>
                        </a:spcAft>
                        <a:buNone/>
                      </a:pPr>
                      <a:r>
                        <a:rPr lang="en-US" sz="1200" u="none" cap="none" strike="noStrike"/>
                        <a:t>16%</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2"/>
                    </a:solidFill>
                  </a:tcPr>
                </a:tc>
              </a:tr>
              <a:tr h="190500">
                <a:tc>
                  <a:txBody>
                    <a:bodyPr/>
                    <a:lstStyle/>
                    <a:p>
                      <a:pPr indent="0" lvl="0" marL="0" marR="0" rtl="0" algn="l">
                        <a:spcBef>
                          <a:spcPts val="0"/>
                        </a:spcBef>
                        <a:spcAft>
                          <a:spcPts val="0"/>
                        </a:spcAft>
                        <a:buNone/>
                      </a:pPr>
                      <a:r>
                        <a:rPr lang="en-US" sz="1200" u="none" cap="none" strike="noStrike"/>
                        <a:t>Municipalities</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2"/>
                    </a:solidFill>
                  </a:tcPr>
                </a:tc>
                <a:tc>
                  <a:txBody>
                    <a:bodyPr/>
                    <a:lstStyle/>
                    <a:p>
                      <a:pPr indent="0" lvl="0" marL="0" marR="0" rtl="0" algn="r">
                        <a:spcBef>
                          <a:spcPts val="0"/>
                        </a:spcBef>
                        <a:spcAft>
                          <a:spcPts val="0"/>
                        </a:spcAft>
                        <a:buNone/>
                      </a:pPr>
                      <a:r>
                        <a:rPr lang="en-US" sz="1200" u="none" cap="none" strike="noStrike"/>
                        <a:t>72</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2"/>
                    </a:solidFill>
                  </a:tcPr>
                </a:tc>
                <a:tc>
                  <a:txBody>
                    <a:bodyPr/>
                    <a:lstStyle/>
                    <a:p>
                      <a:pPr indent="0" lvl="0" marL="0" marR="0" rtl="0" algn="r">
                        <a:spcBef>
                          <a:spcPts val="0"/>
                        </a:spcBef>
                        <a:spcAft>
                          <a:spcPts val="0"/>
                        </a:spcAft>
                        <a:buNone/>
                      </a:pPr>
                      <a:r>
                        <a:rPr lang="en-US" sz="1200" u="none" cap="none" strike="noStrike"/>
                        <a:t>68%</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2"/>
                    </a:solidFill>
                  </a:tcPr>
                </a:tc>
              </a:tr>
              <a:tr h="190500">
                <a:tc>
                  <a:txBody>
                    <a:bodyPr/>
                    <a:lstStyle/>
                    <a:p>
                      <a:pPr indent="0" lvl="0" marL="0" marR="0" rtl="0" algn="l">
                        <a:spcBef>
                          <a:spcPts val="0"/>
                        </a:spcBef>
                        <a:spcAft>
                          <a:spcPts val="0"/>
                        </a:spcAft>
                        <a:buNone/>
                      </a:pPr>
                      <a:r>
                        <a:rPr lang="en-US" sz="1200" u="none" cap="none" strike="noStrike"/>
                        <a:t>Total</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2"/>
                    </a:solidFill>
                  </a:tcPr>
                </a:tc>
                <a:tc>
                  <a:txBody>
                    <a:bodyPr/>
                    <a:lstStyle/>
                    <a:p>
                      <a:pPr indent="0" lvl="0" marL="0" marR="0" rtl="0" algn="r">
                        <a:spcBef>
                          <a:spcPts val="0"/>
                        </a:spcBef>
                        <a:spcAft>
                          <a:spcPts val="0"/>
                        </a:spcAft>
                        <a:buNone/>
                      </a:pPr>
                      <a:r>
                        <a:rPr lang="en-US" sz="1200" u="none" cap="none" strike="noStrike"/>
                        <a:t>106</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2"/>
                    </a:solidFill>
                  </a:tcPr>
                </a:tc>
                <a:tc>
                  <a:txBody>
                    <a:bodyPr/>
                    <a:lstStyle/>
                    <a:p>
                      <a:pPr indent="0" lvl="0" marL="0" marR="0" rtl="0" algn="r">
                        <a:spcBef>
                          <a:spcPts val="0"/>
                        </a:spcBef>
                        <a:spcAft>
                          <a:spcPts val="0"/>
                        </a:spcAft>
                        <a:buNone/>
                      </a:pPr>
                      <a:r>
                        <a:rPr lang="en-US" sz="1200" u="none" cap="none" strike="noStrike"/>
                        <a:t>100%</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2"/>
                    </a:solidFill>
                  </a:tcPr>
                </a:tc>
              </a:tr>
            </a:tbl>
          </a:graphicData>
        </a:graphic>
      </p:graphicFrame>
      <p:sp>
        <p:nvSpPr>
          <p:cNvPr id="1394" name="Google Shape;1394;p72"/>
          <p:cNvSpPr txBox="1"/>
          <p:nvPr/>
        </p:nvSpPr>
        <p:spPr>
          <a:xfrm>
            <a:off x="5769429" y="2400956"/>
            <a:ext cx="71628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400"/>
              <a:buFont typeface="Calibri"/>
              <a:buNone/>
            </a:pPr>
            <a:r>
              <a:rPr b="0" i="0" lang="en-US" sz="1400" u="none" cap="none" strike="noStrike">
                <a:solidFill>
                  <a:srgbClr val="C00000"/>
                </a:solidFill>
                <a:latin typeface="Calibri"/>
                <a:ea typeface="Calibri"/>
                <a:cs typeface="Calibri"/>
                <a:sym typeface="Calibri"/>
              </a:rPr>
              <a:t>60% not operational; 40% operational (Pre-crisis and weak sustainability)</a:t>
            </a:r>
            <a:endParaRPr/>
          </a:p>
        </p:txBody>
      </p:sp>
      <p:sp>
        <p:nvSpPr>
          <p:cNvPr id="1395" name="Google Shape;1395;p72"/>
          <p:cNvSpPr txBox="1"/>
          <p:nvPr/>
        </p:nvSpPr>
        <p:spPr>
          <a:xfrm>
            <a:off x="6083300" y="5211445"/>
            <a:ext cx="4343400"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400"/>
              <a:buFont typeface="Calibri"/>
              <a:buNone/>
            </a:pPr>
            <a:r>
              <a:rPr b="0" i="0" lang="en-US" sz="1400" u="none" cap="none" strike="noStrike">
                <a:solidFill>
                  <a:srgbClr val="C00000"/>
                </a:solidFill>
                <a:latin typeface="Calibri"/>
                <a:ea typeface="Calibri"/>
                <a:cs typeface="Calibri"/>
                <a:sym typeface="Calibri"/>
              </a:rPr>
              <a:t>80% of operational WWTPS &lt; 2000 m3/day</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Clr>
                <a:srgbClr val="C00000"/>
              </a:buClr>
              <a:buSzPts val="1400"/>
              <a:buFont typeface="Calibri"/>
              <a:buNone/>
            </a:pPr>
            <a:r>
              <a:rPr b="0" i="0" lang="en-US" sz="1400" u="none" cap="none" strike="noStrike">
                <a:solidFill>
                  <a:srgbClr val="C00000"/>
                </a:solidFill>
                <a:latin typeface="Calibri"/>
                <a:ea typeface="Calibri"/>
                <a:cs typeface="Calibri"/>
                <a:sym typeface="Calibri"/>
              </a:rPr>
              <a:t>Variations between RWEs; municipalities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p73"/>
          <p:cNvSpPr txBox="1"/>
          <p:nvPr>
            <p:ph type="title"/>
          </p:nvPr>
        </p:nvSpPr>
        <p:spPr>
          <a:xfrm>
            <a:off x="-2944258" y="383550"/>
            <a:ext cx="10772775" cy="440942"/>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rgbClr val="0070C0"/>
              </a:buClr>
              <a:buSzPts val="2800"/>
              <a:buFont typeface="Calibri"/>
              <a:buNone/>
            </a:pPr>
            <a:r>
              <a:rPr lang="en-US" sz="2800">
                <a:solidFill>
                  <a:srgbClr val="0070C0"/>
                </a:solidFill>
              </a:rPr>
              <a:t> Main results</a:t>
            </a:r>
            <a:br>
              <a:rPr lang="en-US" sz="2800">
                <a:solidFill>
                  <a:srgbClr val="0070C0"/>
                </a:solidFill>
              </a:rPr>
            </a:br>
            <a:endParaRPr sz="2800">
              <a:solidFill>
                <a:srgbClr val="0070C0"/>
              </a:solidFill>
            </a:endParaRPr>
          </a:p>
        </p:txBody>
      </p:sp>
      <p:pic>
        <p:nvPicPr>
          <p:cNvPr id="1401" name="Google Shape;1401;p73"/>
          <p:cNvPicPr preferRelativeResize="0"/>
          <p:nvPr/>
        </p:nvPicPr>
        <p:blipFill rotWithShape="1">
          <a:blip r:embed="rId3">
            <a:alphaModFix/>
          </a:blip>
          <a:srcRect b="0" l="0" r="0" t="0"/>
          <a:stretch/>
        </p:blipFill>
        <p:spPr>
          <a:xfrm>
            <a:off x="0" y="1002533"/>
            <a:ext cx="6908799" cy="5461172"/>
          </a:xfrm>
          <a:prstGeom prst="rect">
            <a:avLst/>
          </a:prstGeom>
          <a:noFill/>
          <a:ln>
            <a:noFill/>
          </a:ln>
        </p:spPr>
      </p:pic>
      <p:sp>
        <p:nvSpPr>
          <p:cNvPr id="1402" name="Google Shape;1402;p73"/>
          <p:cNvSpPr txBox="1"/>
          <p:nvPr/>
        </p:nvSpPr>
        <p:spPr>
          <a:xfrm>
            <a:off x="3737428" y="3932563"/>
            <a:ext cx="1066800" cy="713822"/>
          </a:xfrm>
          <a:prstGeom prst="rect">
            <a:avLst/>
          </a:prstGeom>
          <a:solidFill>
            <a:srgbClr val="FF0000">
              <a:alpha val="32941"/>
            </a:srgbClr>
          </a:solidFill>
          <a:ln cap="flat" cmpd="sng" w="2857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C00000"/>
              </a:solidFill>
              <a:latin typeface="Calibri"/>
              <a:ea typeface="Calibri"/>
              <a:cs typeface="Calibri"/>
              <a:sym typeface="Calibri"/>
            </a:endParaRPr>
          </a:p>
        </p:txBody>
      </p:sp>
      <p:sp>
        <p:nvSpPr>
          <p:cNvPr id="1403" name="Google Shape;1403;p73"/>
          <p:cNvSpPr txBox="1"/>
          <p:nvPr/>
        </p:nvSpPr>
        <p:spPr>
          <a:xfrm>
            <a:off x="5510890" y="2024062"/>
            <a:ext cx="778328" cy="1200329"/>
          </a:xfrm>
          <a:prstGeom prst="rect">
            <a:avLst/>
          </a:prstGeom>
          <a:solidFill>
            <a:srgbClr val="FF0000">
              <a:alpha val="32941"/>
            </a:srgbClr>
          </a:solidFill>
          <a:ln cap="flat" cmpd="sng" w="2857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C00000"/>
              </a:solidFill>
              <a:latin typeface="Calibri"/>
              <a:ea typeface="Calibri"/>
              <a:cs typeface="Calibri"/>
              <a:sym typeface="Calibri"/>
            </a:endParaRPr>
          </a:p>
        </p:txBody>
      </p:sp>
      <p:sp>
        <p:nvSpPr>
          <p:cNvPr id="1404" name="Google Shape;1404;p73"/>
          <p:cNvSpPr txBox="1"/>
          <p:nvPr/>
        </p:nvSpPr>
        <p:spPr>
          <a:xfrm>
            <a:off x="7141017" y="3976608"/>
            <a:ext cx="4891309"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FF0000"/>
              </a:solidFill>
              <a:latin typeface="Calibri"/>
              <a:ea typeface="Calibri"/>
              <a:cs typeface="Calibri"/>
              <a:sym typeface="Calibri"/>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FF0000"/>
              </a:solidFill>
              <a:latin typeface="Calibri"/>
              <a:ea typeface="Calibri"/>
              <a:cs typeface="Calibri"/>
              <a:sym typeface="Calibri"/>
            </a:endParaRPr>
          </a:p>
        </p:txBody>
      </p:sp>
      <p:sp>
        <p:nvSpPr>
          <p:cNvPr id="1405" name="Google Shape;1405;p73"/>
          <p:cNvSpPr txBox="1"/>
          <p:nvPr/>
        </p:nvSpPr>
        <p:spPr>
          <a:xfrm>
            <a:off x="6908799" y="769839"/>
            <a:ext cx="5134431" cy="5693866"/>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FF0000"/>
              </a:buClr>
              <a:buSzPts val="1400"/>
              <a:buFont typeface="Arial"/>
              <a:buChar char="•"/>
            </a:pPr>
            <a:r>
              <a:rPr b="1" i="0" lang="en-US" sz="1400" u="none" cap="none" strike="noStrike">
                <a:solidFill>
                  <a:srgbClr val="FF0000"/>
                </a:solidFill>
                <a:latin typeface="Calibri"/>
                <a:ea typeface="Calibri"/>
                <a:cs typeface="Calibri"/>
                <a:sym typeface="Calibri"/>
              </a:rPr>
              <a:t>Need for reuse but opportunities are restricted by the low level of treatment;  governance of the wastewater sector</a:t>
            </a:r>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alibri"/>
                <a:ea typeface="Calibri"/>
                <a:cs typeface="Calibri"/>
                <a:sym typeface="Calibri"/>
              </a:rPr>
              <a:t>Planning inconsistent  with managerial and financial capacities </a:t>
            </a:r>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alibri"/>
                <a:ea typeface="Calibri"/>
                <a:cs typeface="Calibri"/>
                <a:sym typeface="Calibri"/>
              </a:rPr>
              <a:t>Waster and wastewater sector very fragmented</a:t>
            </a:r>
            <a:r>
              <a:rPr b="0" i="0" lang="en-US" sz="1400" u="none" cap="none" strike="noStrike">
                <a:solidFill>
                  <a:srgbClr val="000000"/>
                </a:solidFill>
                <a:latin typeface="Calibri"/>
                <a:ea typeface="Calibri"/>
                <a:cs typeface="Calibri"/>
                <a:sym typeface="Calibri"/>
              </a:rPr>
              <a:t>, which affects planning and implementation of reuse projects  </a:t>
            </a:r>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alibri"/>
                <a:ea typeface="Calibri"/>
                <a:cs typeface="Calibri"/>
                <a:sym typeface="Calibri"/>
              </a:rPr>
              <a:t>Capacity for water quality monitoring is low </a:t>
            </a:r>
            <a:r>
              <a:rPr b="0" i="0" lang="en-US" sz="1400" u="none" cap="none" strike="noStrike">
                <a:solidFill>
                  <a:srgbClr val="000000"/>
                </a:solidFill>
                <a:latin typeface="Calibri"/>
                <a:ea typeface="Calibri"/>
                <a:cs typeface="Calibri"/>
                <a:sym typeface="Calibri"/>
              </a:rPr>
              <a:t>at the level of all managing entities</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alibri"/>
                <a:ea typeface="Calibri"/>
                <a:cs typeface="Calibri"/>
                <a:sym typeface="Calibri"/>
              </a:rPr>
              <a:t>No standards and governance framework </a:t>
            </a:r>
            <a:r>
              <a:rPr b="0" i="0" lang="en-US" sz="1400" u="none" cap="none" strike="noStrike">
                <a:solidFill>
                  <a:srgbClr val="000000"/>
                </a:solidFill>
                <a:latin typeface="Calibri"/>
                <a:ea typeface="Calibri"/>
                <a:cs typeface="Calibri"/>
                <a:sym typeface="Calibri"/>
              </a:rPr>
              <a:t>for reuse</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Governance differentiation: </a:t>
            </a:r>
            <a:r>
              <a:rPr b="1" i="0" lang="en-US" sz="1400" u="none" cap="none" strike="noStrike">
                <a:solidFill>
                  <a:srgbClr val="000000"/>
                </a:solidFill>
                <a:latin typeface="Calibri"/>
                <a:ea typeface="Calibri"/>
                <a:cs typeface="Calibri"/>
                <a:sym typeface="Calibri"/>
              </a:rPr>
              <a:t>specific municipalities and BMLWE</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Geographic differentiation: </a:t>
            </a:r>
            <a:r>
              <a:rPr b="1" i="0" lang="en-US" sz="1400" u="none" cap="none" strike="noStrike">
                <a:solidFill>
                  <a:srgbClr val="000000"/>
                </a:solidFill>
                <a:latin typeface="Calibri"/>
                <a:ea typeface="Calibri"/>
                <a:cs typeface="Calibri"/>
                <a:sym typeface="Calibri"/>
              </a:rPr>
              <a:t>Inland and the Bekaa </a:t>
            </a:r>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alibri"/>
                <a:ea typeface="Calibri"/>
                <a:cs typeface="Calibri"/>
                <a:sym typeface="Calibri"/>
              </a:rPr>
              <a:t>Possibility of reuse by gravity in existing networks</a:t>
            </a:r>
            <a:r>
              <a:rPr b="0" i="0" lang="en-US" sz="1400" u="none" cap="none" strike="noStrike">
                <a:solidFill>
                  <a:srgbClr val="000000"/>
                </a:solidFill>
                <a:latin typeface="Calibri"/>
                <a:ea typeface="Calibri"/>
                <a:cs typeface="Calibri"/>
                <a:sym typeface="Calibri"/>
              </a:rPr>
              <a:t> but Issue on ‘rights to use TWW’ contradicts economic feasibility</a:t>
            </a:r>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alibri"/>
                <a:ea typeface="Calibri"/>
                <a:cs typeface="Calibri"/>
                <a:sym typeface="Calibri"/>
              </a:rPr>
              <a:t>Heterogeneity of cropping pattern </a:t>
            </a:r>
            <a:r>
              <a:rPr b="0" i="0" lang="en-US" sz="1400" u="none" cap="none" strike="noStrike">
                <a:solidFill>
                  <a:srgbClr val="000000"/>
                </a:solidFill>
                <a:latin typeface="Calibri"/>
                <a:ea typeface="Calibri"/>
                <a:cs typeface="Calibri"/>
                <a:sym typeface="Calibri"/>
              </a:rPr>
              <a:t>complicate the regulation of water quality</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5"/>
                                        </p:tgtEl>
                                        <p:attrNameLst>
                                          <p:attrName>style.visibility</p:attrName>
                                        </p:attrNameLst>
                                      </p:cBhvr>
                                      <p:to>
                                        <p:strVal val="visible"/>
                                      </p:to>
                                    </p:set>
                                    <p:animEffect filter="fade" transition="in">
                                      <p:cBhvr>
                                        <p:cTn dur="1000"/>
                                        <p:tgtEl>
                                          <p:spTgt spid="1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74"/>
          <p:cNvSpPr txBox="1"/>
          <p:nvPr>
            <p:ph type="title"/>
          </p:nvPr>
        </p:nvSpPr>
        <p:spPr>
          <a:xfrm>
            <a:off x="657224" y="69167"/>
            <a:ext cx="10772775" cy="872367"/>
          </a:xfrm>
          <a:prstGeom prst="rect">
            <a:avLst/>
          </a:prstGeom>
          <a:noFill/>
          <a:ln>
            <a:noFill/>
          </a:ln>
        </p:spPr>
        <p:txBody>
          <a:bodyPr anchorCtr="0" anchor="ctr" bIns="45700" lIns="91425" spcFirstLastPara="1" rIns="91425" wrap="square" tIns="45700">
            <a:normAutofit/>
          </a:bodyPr>
          <a:lstStyle/>
          <a:p>
            <a:pPr indent="0" lvl="0" marL="0" rtl="0" algn="ctr">
              <a:lnSpc>
                <a:spcPct val="85000"/>
              </a:lnSpc>
              <a:spcBef>
                <a:spcPts val="0"/>
              </a:spcBef>
              <a:spcAft>
                <a:spcPts val="0"/>
              </a:spcAft>
              <a:buClr>
                <a:schemeClr val="accent1"/>
              </a:buClr>
              <a:buSzPts val="4000"/>
              <a:buFont typeface="Calibri"/>
              <a:buNone/>
            </a:pPr>
            <a:r>
              <a:rPr lang="en-US" sz="4000"/>
              <a:t>Local studies on two WWTPs in Bekaa</a:t>
            </a:r>
            <a:endParaRPr sz="4000"/>
          </a:p>
        </p:txBody>
      </p:sp>
      <p:grpSp>
        <p:nvGrpSpPr>
          <p:cNvPr id="1412" name="Google Shape;1412;p74"/>
          <p:cNvGrpSpPr/>
          <p:nvPr/>
        </p:nvGrpSpPr>
        <p:grpSpPr>
          <a:xfrm>
            <a:off x="657224" y="1043492"/>
            <a:ext cx="5046777" cy="5475642"/>
            <a:chOff x="1523284" y="0"/>
            <a:chExt cx="6139672" cy="6858000"/>
          </a:xfrm>
        </p:grpSpPr>
        <p:pic>
          <p:nvPicPr>
            <p:cNvPr id="1413" name="Google Shape;1413;p74"/>
            <p:cNvPicPr preferRelativeResize="0"/>
            <p:nvPr/>
          </p:nvPicPr>
          <p:blipFill rotWithShape="1">
            <a:blip r:embed="rId3">
              <a:alphaModFix/>
            </a:blip>
            <a:srcRect b="0" l="0" r="0" t="0"/>
            <a:stretch/>
          </p:blipFill>
          <p:spPr>
            <a:xfrm>
              <a:off x="1523284" y="0"/>
              <a:ext cx="6097432" cy="6858000"/>
            </a:xfrm>
            <a:prstGeom prst="rect">
              <a:avLst/>
            </a:prstGeom>
            <a:noFill/>
            <a:ln>
              <a:noFill/>
            </a:ln>
          </p:spPr>
        </p:pic>
        <p:sp>
          <p:nvSpPr>
            <p:cNvPr id="1414" name="Google Shape;1414;p74"/>
            <p:cNvSpPr txBox="1"/>
            <p:nvPr/>
          </p:nvSpPr>
          <p:spPr>
            <a:xfrm rot="-3844527">
              <a:off x="4038456" y="4174061"/>
              <a:ext cx="1033916" cy="331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Canal 900</a:t>
              </a:r>
              <a:endParaRPr/>
            </a:p>
          </p:txBody>
        </p:sp>
        <p:sp>
          <p:nvSpPr>
            <p:cNvPr id="1415" name="Google Shape;1415;p74"/>
            <p:cNvSpPr/>
            <p:nvPr/>
          </p:nvSpPr>
          <p:spPr>
            <a:xfrm>
              <a:off x="3610941" y="1460691"/>
              <a:ext cx="78410" cy="7908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16" name="Google Shape;1416;p74"/>
            <p:cNvSpPr/>
            <p:nvPr/>
          </p:nvSpPr>
          <p:spPr>
            <a:xfrm>
              <a:off x="4853713" y="416116"/>
              <a:ext cx="78410" cy="7908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17" name="Google Shape;1417;p74"/>
            <p:cNvSpPr/>
            <p:nvPr/>
          </p:nvSpPr>
          <p:spPr>
            <a:xfrm>
              <a:off x="4254820" y="1821399"/>
              <a:ext cx="78410" cy="7908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18" name="Google Shape;1418;p74"/>
            <p:cNvSpPr/>
            <p:nvPr/>
          </p:nvSpPr>
          <p:spPr>
            <a:xfrm>
              <a:off x="3043971" y="1765490"/>
              <a:ext cx="78410" cy="7908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19" name="Google Shape;1419;p74"/>
            <p:cNvSpPr/>
            <p:nvPr/>
          </p:nvSpPr>
          <p:spPr>
            <a:xfrm>
              <a:off x="4885464" y="3597516"/>
              <a:ext cx="78410" cy="7908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20" name="Google Shape;1420;p74"/>
            <p:cNvSpPr/>
            <p:nvPr/>
          </p:nvSpPr>
          <p:spPr>
            <a:xfrm>
              <a:off x="5326546" y="1945443"/>
              <a:ext cx="78410" cy="7908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21" name="Google Shape;1421;p74"/>
            <p:cNvSpPr/>
            <p:nvPr/>
          </p:nvSpPr>
          <p:spPr>
            <a:xfrm>
              <a:off x="4516208" y="1140614"/>
              <a:ext cx="78410" cy="7908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22" name="Google Shape;1422;p74"/>
            <p:cNvSpPr/>
            <p:nvPr/>
          </p:nvSpPr>
          <p:spPr>
            <a:xfrm>
              <a:off x="4726721" y="1381608"/>
              <a:ext cx="78410" cy="7908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23" name="Google Shape;1423;p74"/>
            <p:cNvSpPr txBox="1"/>
            <p:nvPr/>
          </p:nvSpPr>
          <p:spPr>
            <a:xfrm>
              <a:off x="4629789" y="486677"/>
              <a:ext cx="65755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Baalbeq</a:t>
              </a:r>
              <a:endParaRPr/>
            </a:p>
          </p:txBody>
        </p:sp>
        <p:sp>
          <p:nvSpPr>
            <p:cNvPr id="1424" name="Google Shape;1424;p74"/>
            <p:cNvSpPr txBox="1"/>
            <p:nvPr/>
          </p:nvSpPr>
          <p:spPr>
            <a:xfrm>
              <a:off x="4459590" y="940171"/>
              <a:ext cx="44435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Riaq</a:t>
              </a:r>
              <a:endParaRPr/>
            </a:p>
          </p:txBody>
        </p:sp>
        <p:sp>
          <p:nvSpPr>
            <p:cNvPr id="1425" name="Google Shape;1425;p74"/>
            <p:cNvSpPr txBox="1"/>
            <p:nvPr/>
          </p:nvSpPr>
          <p:spPr>
            <a:xfrm>
              <a:off x="4627263" y="1405018"/>
              <a:ext cx="55335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Terbol</a:t>
              </a:r>
              <a:endParaRPr/>
            </a:p>
          </p:txBody>
        </p:sp>
        <p:sp>
          <p:nvSpPr>
            <p:cNvPr id="1426" name="Google Shape;1426;p74"/>
            <p:cNvSpPr txBox="1"/>
            <p:nvPr/>
          </p:nvSpPr>
          <p:spPr>
            <a:xfrm>
              <a:off x="5365751" y="1814639"/>
              <a:ext cx="49084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Anjar</a:t>
              </a:r>
              <a:endParaRPr/>
            </a:p>
          </p:txBody>
        </p:sp>
        <p:sp>
          <p:nvSpPr>
            <p:cNvPr id="1427" name="Google Shape;1427;p74"/>
            <p:cNvSpPr txBox="1"/>
            <p:nvPr/>
          </p:nvSpPr>
          <p:spPr>
            <a:xfrm>
              <a:off x="3300468" y="1203412"/>
              <a:ext cx="494046"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Zahle</a:t>
              </a:r>
              <a:endParaRPr/>
            </a:p>
          </p:txBody>
        </p:sp>
        <p:sp>
          <p:nvSpPr>
            <p:cNvPr id="1428" name="Google Shape;1428;p74"/>
            <p:cNvSpPr txBox="1"/>
            <p:nvPr/>
          </p:nvSpPr>
          <p:spPr>
            <a:xfrm>
              <a:off x="2849727" y="1851114"/>
              <a:ext cx="638316"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Chtaura</a:t>
              </a:r>
              <a:endParaRPr/>
            </a:p>
          </p:txBody>
        </p:sp>
        <p:sp>
          <p:nvSpPr>
            <p:cNvPr id="1429" name="Google Shape;1429;p74"/>
            <p:cNvSpPr txBox="1"/>
            <p:nvPr/>
          </p:nvSpPr>
          <p:spPr>
            <a:xfrm>
              <a:off x="4398873" y="3300074"/>
              <a:ext cx="84830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Joub Jenine</a:t>
              </a:r>
              <a:endParaRPr/>
            </a:p>
          </p:txBody>
        </p:sp>
        <p:sp>
          <p:nvSpPr>
            <p:cNvPr id="1430" name="Google Shape;1430;p74"/>
            <p:cNvSpPr txBox="1"/>
            <p:nvPr/>
          </p:nvSpPr>
          <p:spPr>
            <a:xfrm>
              <a:off x="6690304" y="1730000"/>
              <a:ext cx="748923"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Route </a:t>
              </a:r>
              <a:br>
                <a:rPr b="0" i="0" lang="en-US" sz="1100" u="none" cap="none" strike="noStrike">
                  <a:solidFill>
                    <a:srgbClr val="FFFFFF"/>
                  </a:solidFill>
                  <a:latin typeface="Calibri"/>
                  <a:ea typeface="Calibri"/>
                  <a:cs typeface="Calibri"/>
                  <a:sym typeface="Calibri"/>
                </a:rPr>
              </a:br>
              <a:r>
                <a:rPr b="0" i="0" lang="en-US" sz="1100" u="none" cap="none" strike="noStrike">
                  <a:solidFill>
                    <a:srgbClr val="FFFFFF"/>
                  </a:solidFill>
                  <a:latin typeface="Calibri"/>
                  <a:ea typeface="Calibri"/>
                  <a:cs typeface="Calibri"/>
                  <a:sym typeface="Calibri"/>
                </a:rPr>
                <a:t>de Damas</a:t>
              </a:r>
              <a:endParaRPr/>
            </a:p>
          </p:txBody>
        </p:sp>
        <p:sp>
          <p:nvSpPr>
            <p:cNvPr id="1431" name="Google Shape;1431;p74"/>
            <p:cNvSpPr txBox="1"/>
            <p:nvPr/>
          </p:nvSpPr>
          <p:spPr>
            <a:xfrm rot="3355471">
              <a:off x="6396420" y="4509663"/>
              <a:ext cx="146008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1400"/>
                <a:buFont typeface="Calibri"/>
                <a:buNone/>
              </a:pPr>
              <a:r>
                <a:rPr b="1" i="0" lang="en-US" sz="1400" u="none" cap="none" strike="noStrike">
                  <a:solidFill>
                    <a:srgbClr val="FFFF00"/>
                  </a:solidFill>
                  <a:latin typeface="Calibri"/>
                  <a:ea typeface="Calibri"/>
                  <a:cs typeface="Calibri"/>
                  <a:sym typeface="Calibri"/>
                </a:rPr>
                <a:t>Limites du bassin</a:t>
              </a:r>
              <a:endParaRPr/>
            </a:p>
          </p:txBody>
        </p:sp>
        <p:sp>
          <p:nvSpPr>
            <p:cNvPr id="1432" name="Google Shape;1432;p74"/>
            <p:cNvSpPr txBox="1"/>
            <p:nvPr/>
          </p:nvSpPr>
          <p:spPr>
            <a:xfrm>
              <a:off x="3694914" y="5896064"/>
              <a:ext cx="79040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Karaoun</a:t>
              </a:r>
              <a:endParaRPr/>
            </a:p>
          </p:txBody>
        </p:sp>
        <p:sp>
          <p:nvSpPr>
            <p:cNvPr id="1433" name="Google Shape;1433;p74"/>
            <p:cNvSpPr txBox="1"/>
            <p:nvPr/>
          </p:nvSpPr>
          <p:spPr>
            <a:xfrm rot="1908141">
              <a:off x="3850595" y="2752325"/>
              <a:ext cx="53745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BEFF3"/>
                </a:buClr>
                <a:buSzPts val="1200"/>
                <a:buFont typeface="Calibri"/>
                <a:buNone/>
              </a:pPr>
              <a:r>
                <a:rPr b="1" i="0" lang="en-US" sz="1200" u="none" cap="none" strike="noStrike">
                  <a:solidFill>
                    <a:srgbClr val="DBEFF3"/>
                  </a:solidFill>
                  <a:latin typeface="Calibri"/>
                  <a:ea typeface="Calibri"/>
                  <a:cs typeface="Calibri"/>
                  <a:sym typeface="Calibri"/>
                </a:rPr>
                <a:t>Litani</a:t>
              </a:r>
              <a:endParaRPr/>
            </a:p>
          </p:txBody>
        </p:sp>
        <p:sp>
          <p:nvSpPr>
            <p:cNvPr id="1434" name="Google Shape;1434;p74"/>
            <p:cNvSpPr txBox="1"/>
            <p:nvPr/>
          </p:nvSpPr>
          <p:spPr>
            <a:xfrm>
              <a:off x="4254364" y="1904330"/>
              <a:ext cx="71526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Barr Elias</a:t>
              </a:r>
              <a:endParaRPr/>
            </a:p>
          </p:txBody>
        </p:sp>
        <p:sp>
          <p:nvSpPr>
            <p:cNvPr id="1435" name="Google Shape;1435;p74"/>
            <p:cNvSpPr txBox="1"/>
            <p:nvPr/>
          </p:nvSpPr>
          <p:spPr>
            <a:xfrm rot="2248608">
              <a:off x="5341439" y="957623"/>
              <a:ext cx="165718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Calibri"/>
                <a:buNone/>
              </a:pPr>
              <a:r>
                <a:rPr b="1" i="0" lang="en-US" sz="1600" u="none" cap="none" strike="noStrike">
                  <a:solidFill>
                    <a:srgbClr val="000000"/>
                  </a:solidFill>
                  <a:latin typeface="Calibri"/>
                  <a:ea typeface="Calibri"/>
                  <a:cs typeface="Calibri"/>
                  <a:sym typeface="Calibri"/>
                </a:rPr>
                <a:t>Monts Anti-Liban</a:t>
              </a:r>
              <a:endParaRPr/>
            </a:p>
          </p:txBody>
        </p:sp>
        <p:sp>
          <p:nvSpPr>
            <p:cNvPr id="1436" name="Google Shape;1436;p74"/>
            <p:cNvSpPr txBox="1"/>
            <p:nvPr/>
          </p:nvSpPr>
          <p:spPr>
            <a:xfrm rot="5077989">
              <a:off x="1368078" y="4289676"/>
              <a:ext cx="124072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Calibri"/>
                <a:buNone/>
              </a:pPr>
              <a:r>
                <a:rPr b="1" i="0" lang="en-US" sz="1600" u="none" cap="none" strike="noStrike">
                  <a:solidFill>
                    <a:srgbClr val="000000"/>
                  </a:solidFill>
                  <a:latin typeface="Calibri"/>
                  <a:ea typeface="Calibri"/>
                  <a:cs typeface="Calibri"/>
                  <a:sym typeface="Calibri"/>
                </a:rPr>
                <a:t>Monts Liban</a:t>
              </a:r>
              <a:endParaRPr/>
            </a:p>
          </p:txBody>
        </p:sp>
        <p:sp>
          <p:nvSpPr>
            <p:cNvPr id="1437" name="Google Shape;1437;p74"/>
            <p:cNvSpPr/>
            <p:nvPr/>
          </p:nvSpPr>
          <p:spPr>
            <a:xfrm>
              <a:off x="4094110" y="1643377"/>
              <a:ext cx="78409" cy="79083"/>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Calibri"/>
                <a:buNone/>
              </a:pPr>
              <a:r>
                <a:t/>
              </a:r>
              <a:endParaRPr b="0" i="0" sz="2400" u="none" cap="none" strike="noStrike">
                <a:solidFill>
                  <a:srgbClr val="FFFFFF"/>
                </a:solidFill>
                <a:latin typeface="Calibri"/>
                <a:ea typeface="Calibri"/>
                <a:cs typeface="Calibri"/>
                <a:sym typeface="Calibri"/>
              </a:endParaRPr>
            </a:p>
          </p:txBody>
        </p:sp>
        <p:sp>
          <p:nvSpPr>
            <p:cNvPr id="1438" name="Google Shape;1438;p74"/>
            <p:cNvSpPr/>
            <p:nvPr/>
          </p:nvSpPr>
          <p:spPr>
            <a:xfrm>
              <a:off x="4171683" y="1493452"/>
              <a:ext cx="78409" cy="79083"/>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nvGrpSpPr>
          <p:cNvPr id="1439" name="Google Shape;1439;p74"/>
          <p:cNvGrpSpPr/>
          <p:nvPr/>
        </p:nvGrpSpPr>
        <p:grpSpPr>
          <a:xfrm>
            <a:off x="2966985" y="921043"/>
            <a:ext cx="8859906" cy="2062103"/>
            <a:chOff x="2966985" y="921043"/>
            <a:chExt cx="8859906" cy="2062103"/>
          </a:xfrm>
        </p:grpSpPr>
        <p:cxnSp>
          <p:nvCxnSpPr>
            <p:cNvPr id="1440" name="Google Shape;1440;p74"/>
            <p:cNvCxnSpPr/>
            <p:nvPr/>
          </p:nvCxnSpPr>
          <p:spPr>
            <a:xfrm flipH="1" rot="10800000">
              <a:off x="2966985" y="1794154"/>
              <a:ext cx="3227737" cy="478741"/>
            </a:xfrm>
            <a:prstGeom prst="straightConnector1">
              <a:avLst/>
            </a:prstGeom>
            <a:noFill/>
            <a:ln cap="flat" cmpd="sng" w="9525">
              <a:solidFill>
                <a:srgbClr val="C00000"/>
              </a:solidFill>
              <a:prstDash val="solid"/>
              <a:round/>
              <a:headEnd len="sm" w="sm" type="none"/>
              <a:tailEnd len="med" w="med" type="triangle"/>
            </a:ln>
          </p:spPr>
        </p:cxnSp>
        <p:sp>
          <p:nvSpPr>
            <p:cNvPr id="1441" name="Google Shape;1441;p74"/>
            <p:cNvSpPr txBox="1"/>
            <p:nvPr/>
          </p:nvSpPr>
          <p:spPr>
            <a:xfrm>
              <a:off x="6225692" y="921043"/>
              <a:ext cx="5601199" cy="2062103"/>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Calibri"/>
                <a:buNone/>
              </a:pPr>
              <a:r>
                <a:rPr b="1" i="0" lang="en-US" sz="1600" u="none" cap="none" strike="noStrike">
                  <a:solidFill>
                    <a:srgbClr val="000000"/>
                  </a:solidFill>
                  <a:latin typeface="Calibri"/>
                  <a:ea typeface="Calibri"/>
                  <a:cs typeface="Calibri"/>
                  <a:sym typeface="Calibri"/>
                </a:rPr>
                <a:t>Zahleh WWTP (20, 000 m3/day; activated sludge + UV</a:t>
              </a:r>
              <a:r>
                <a:rPr b="0" i="0" lang="en-US" sz="16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State-built (CDR); external loan; operated by SUEZ</a:t>
              </a:r>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Supposed to be operated by a regional State authority (Bekaa Water Establishment) </a:t>
              </a:r>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Water shortage in summer / Crops such as potato, grapevines, vegetables </a:t>
              </a:r>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irrigation systems supplied by different water sources and managed by irrigation committees/ water markets between farmers around wells</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a:p>
          </p:txBody>
        </p:sp>
      </p:grpSp>
      <p:sp>
        <p:nvSpPr>
          <p:cNvPr id="1442" name="Google Shape;1442;p74"/>
          <p:cNvSpPr txBox="1"/>
          <p:nvPr/>
        </p:nvSpPr>
        <p:spPr>
          <a:xfrm>
            <a:off x="6246654" y="3887252"/>
            <a:ext cx="5601199" cy="224676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Calibri"/>
              <a:buNone/>
            </a:pPr>
            <a:r>
              <a:rPr b="1" i="0" lang="en-US" sz="1600" u="none" cap="none" strike="noStrike">
                <a:solidFill>
                  <a:srgbClr val="000000"/>
                </a:solidFill>
                <a:latin typeface="Calibri"/>
                <a:ea typeface="Calibri"/>
                <a:cs typeface="Calibri"/>
                <a:sym typeface="Calibri"/>
              </a:rPr>
              <a:t>Ablah (2,000 m3/day; Trickling Filter +Chlorination</a:t>
            </a:r>
            <a:r>
              <a:rPr b="0" i="0" lang="en-US" sz="16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Built by USAID/grant</a:t>
            </a:r>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Managed by the municipality </a:t>
            </a:r>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Only organized reuse system - EU project in 2015 (20 ha)</a:t>
            </a:r>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Built in a region main irrigated by groundwater and planted by grapevines</a:t>
            </a:r>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Reuse system operated for 2 years at the expense of the municipality but stopped due to a complaint by a resident impacted by the reservoir</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a:p>
        </p:txBody>
      </p:sp>
      <p:cxnSp>
        <p:nvCxnSpPr>
          <p:cNvPr id="1443" name="Google Shape;1443;p74"/>
          <p:cNvCxnSpPr/>
          <p:nvPr/>
        </p:nvCxnSpPr>
        <p:spPr>
          <a:xfrm>
            <a:off x="2898646" y="2415250"/>
            <a:ext cx="3296076" cy="1977839"/>
          </a:xfrm>
          <a:prstGeom prst="straightConnector1">
            <a:avLst/>
          </a:prstGeom>
          <a:noFill/>
          <a:ln cap="flat" cmpd="sng" w="9525">
            <a:solidFill>
              <a:srgbClr val="C00000"/>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9"/>
                                        </p:tgtEl>
                                        <p:attrNameLst>
                                          <p:attrName>style.visibility</p:attrName>
                                        </p:attrNameLst>
                                      </p:cBhvr>
                                      <p:to>
                                        <p:strVal val="visible"/>
                                      </p:to>
                                    </p:set>
                                    <p:animEffect filter="fade" transition="in">
                                      <p:cBhvr>
                                        <p:cTn dur="1000"/>
                                        <p:tgtEl>
                                          <p:spTgt spid="1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3"/>
                                        </p:tgtEl>
                                        <p:attrNameLst>
                                          <p:attrName>style.visibility</p:attrName>
                                        </p:attrNameLst>
                                      </p:cBhvr>
                                      <p:to>
                                        <p:strVal val="visible"/>
                                      </p:to>
                                    </p:set>
                                    <p:animEffect filter="fade" transition="in">
                                      <p:cBhvr>
                                        <p:cTn dur="1000"/>
                                        <p:tgtEl>
                                          <p:spTgt spid="1443"/>
                                        </p:tgtEl>
                                      </p:cBhvr>
                                    </p:animEffect>
                                  </p:childTnLst>
                                </p:cTn>
                              </p:par>
                              <p:par>
                                <p:cTn fill="hold" nodeType="withEffect" presetClass="entr" presetID="10" presetSubtype="0">
                                  <p:stCondLst>
                                    <p:cond delay="0"/>
                                  </p:stCondLst>
                                  <p:childTnLst>
                                    <p:set>
                                      <p:cBhvr>
                                        <p:cTn dur="1" fill="hold">
                                          <p:stCondLst>
                                            <p:cond delay="0"/>
                                          </p:stCondLst>
                                        </p:cTn>
                                        <p:tgtEl>
                                          <p:spTgt spid="1442"/>
                                        </p:tgtEl>
                                        <p:attrNameLst>
                                          <p:attrName>style.visibility</p:attrName>
                                        </p:attrNameLst>
                                      </p:cBhvr>
                                      <p:to>
                                        <p:strVal val="visible"/>
                                      </p:to>
                                    </p:set>
                                    <p:animEffect filter="fade" transition="in">
                                      <p:cBhvr>
                                        <p:cTn dur="1000"/>
                                        <p:tgtEl>
                                          <p:spTgt spid="1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sp>
        <p:nvSpPr>
          <p:cNvPr id="1448" name="Google Shape;1448;p75"/>
          <p:cNvSpPr txBox="1"/>
          <p:nvPr>
            <p:ph type="title"/>
          </p:nvPr>
        </p:nvSpPr>
        <p:spPr>
          <a:xfrm>
            <a:off x="709612" y="195942"/>
            <a:ext cx="10772775" cy="674915"/>
          </a:xfrm>
          <a:prstGeom prst="rect">
            <a:avLst/>
          </a:prstGeom>
          <a:noFill/>
          <a:ln>
            <a:noFill/>
          </a:ln>
        </p:spPr>
        <p:txBody>
          <a:bodyPr anchorCtr="0" anchor="ctr" bIns="45700" lIns="91425" spcFirstLastPara="1" rIns="91425" wrap="square" tIns="45700">
            <a:normAutofit/>
          </a:bodyPr>
          <a:lstStyle/>
          <a:p>
            <a:pPr indent="0" lvl="0" marL="0" rtl="0" algn="ctr">
              <a:lnSpc>
                <a:spcPct val="85000"/>
              </a:lnSpc>
              <a:spcBef>
                <a:spcPts val="0"/>
              </a:spcBef>
              <a:spcAft>
                <a:spcPts val="0"/>
              </a:spcAft>
              <a:buClr>
                <a:srgbClr val="0070C0"/>
              </a:buClr>
              <a:buSzPts val="4000"/>
              <a:buFont typeface="Calibri"/>
              <a:buNone/>
            </a:pPr>
            <a:r>
              <a:rPr lang="en-US" sz="4000">
                <a:solidFill>
                  <a:srgbClr val="0070C0"/>
                </a:solidFill>
              </a:rPr>
              <a:t>Main</a:t>
            </a:r>
            <a:r>
              <a:rPr lang="en-US" sz="4400">
                <a:solidFill>
                  <a:srgbClr val="0070C0"/>
                </a:solidFill>
              </a:rPr>
              <a:t> results</a:t>
            </a:r>
            <a:endParaRPr/>
          </a:p>
        </p:txBody>
      </p:sp>
      <p:sp>
        <p:nvSpPr>
          <p:cNvPr id="1449" name="Google Shape;1449;p75"/>
          <p:cNvSpPr txBox="1"/>
          <p:nvPr>
            <p:ph idx="1" type="body"/>
          </p:nvPr>
        </p:nvSpPr>
        <p:spPr>
          <a:xfrm>
            <a:off x="203199" y="1270000"/>
            <a:ext cx="5892800" cy="5588000"/>
          </a:xfrm>
          <a:prstGeom prst="rect">
            <a:avLst/>
          </a:prstGeom>
          <a:noFill/>
          <a:ln>
            <a:noFill/>
          </a:ln>
        </p:spPr>
        <p:txBody>
          <a:bodyPr anchorCtr="0" anchor="t" bIns="45700" lIns="91425" spcFirstLastPara="1" rIns="91425" wrap="square" tIns="45700">
            <a:normAutofit/>
          </a:bodyPr>
          <a:lstStyle/>
          <a:p>
            <a:pPr indent="-127000" lvl="0" marL="91440" rtl="0" algn="l">
              <a:lnSpc>
                <a:spcPct val="85000"/>
              </a:lnSpc>
              <a:spcBef>
                <a:spcPts val="0"/>
              </a:spcBef>
              <a:spcAft>
                <a:spcPts val="0"/>
              </a:spcAft>
              <a:buClr>
                <a:srgbClr val="262626"/>
              </a:buClr>
              <a:buSzPts val="2000"/>
              <a:buChar char=" "/>
            </a:pPr>
            <a:r>
              <a:rPr b="1" lang="en-US" sz="2000"/>
              <a:t>Zahleh</a:t>
            </a:r>
            <a:endParaRPr b="1" sz="2000"/>
          </a:p>
          <a:p>
            <a:pPr indent="-152400" lvl="0" marL="91440" rtl="0" algn="l">
              <a:lnSpc>
                <a:spcPct val="85000"/>
              </a:lnSpc>
              <a:spcBef>
                <a:spcPts val="1300"/>
              </a:spcBef>
              <a:spcAft>
                <a:spcPts val="0"/>
              </a:spcAft>
              <a:buClr>
                <a:srgbClr val="262626"/>
              </a:buClr>
              <a:buSzPts val="2400"/>
              <a:buFont typeface="Arial"/>
              <a:buChar char="•"/>
            </a:pPr>
            <a:r>
              <a:rPr lang="en-US"/>
              <a:t> </a:t>
            </a:r>
            <a:r>
              <a:rPr lang="en-US" sz="1400"/>
              <a:t>500 ha of potentially irrigated land in an area of water shortage and high pumping costs</a:t>
            </a:r>
            <a:endParaRPr/>
          </a:p>
          <a:p>
            <a:pPr indent="-91440" lvl="0" marL="91440" rtl="0" algn="l">
              <a:lnSpc>
                <a:spcPct val="85000"/>
              </a:lnSpc>
              <a:spcBef>
                <a:spcPts val="1300"/>
              </a:spcBef>
              <a:spcAft>
                <a:spcPts val="0"/>
              </a:spcAft>
              <a:buClr>
                <a:srgbClr val="262626"/>
              </a:buClr>
              <a:buSzPts val="1400"/>
              <a:buFont typeface="Arial"/>
              <a:buChar char="•"/>
            </a:pPr>
            <a:r>
              <a:rPr lang="en-US" sz="1400"/>
              <a:t>Cost: 3.3 M USD</a:t>
            </a:r>
            <a:endParaRPr/>
          </a:p>
          <a:p>
            <a:pPr indent="-91440" lvl="0" marL="91440" rtl="0" algn="l">
              <a:lnSpc>
                <a:spcPct val="85000"/>
              </a:lnSpc>
              <a:spcBef>
                <a:spcPts val="1300"/>
              </a:spcBef>
              <a:spcAft>
                <a:spcPts val="0"/>
              </a:spcAft>
              <a:buClr>
                <a:srgbClr val="262626"/>
              </a:buClr>
              <a:buSzPts val="1400"/>
              <a:buFont typeface="Arial"/>
              <a:buChar char="•"/>
            </a:pPr>
            <a:r>
              <a:rPr lang="en-US" sz="1400"/>
              <a:t>Found economically feasible ; concept to allocate water between two existing systems (upstream/downstream)</a:t>
            </a:r>
            <a:endParaRPr/>
          </a:p>
          <a:p>
            <a:pPr indent="-2539" lvl="0" marL="91440" rtl="0" algn="l">
              <a:lnSpc>
                <a:spcPct val="85000"/>
              </a:lnSpc>
              <a:spcBef>
                <a:spcPts val="1300"/>
              </a:spcBef>
              <a:spcAft>
                <a:spcPts val="0"/>
              </a:spcAft>
              <a:buClr>
                <a:srgbClr val="262626"/>
              </a:buClr>
              <a:buSzPts val="1400"/>
              <a:buFont typeface="Arial"/>
              <a:buNone/>
            </a:pPr>
            <a:r>
              <a:t/>
            </a:r>
            <a:endParaRPr sz="1400"/>
          </a:p>
          <a:p>
            <a:pPr indent="0" lvl="0" marL="0" rtl="0" algn="ctr">
              <a:lnSpc>
                <a:spcPct val="85000"/>
              </a:lnSpc>
              <a:spcBef>
                <a:spcPts val="1300"/>
              </a:spcBef>
              <a:spcAft>
                <a:spcPts val="0"/>
              </a:spcAft>
              <a:buClr>
                <a:srgbClr val="C00000"/>
              </a:buClr>
              <a:buSzPts val="1400"/>
              <a:buNone/>
            </a:pPr>
            <a:r>
              <a:rPr b="1" lang="en-US" sz="1400">
                <a:solidFill>
                  <a:srgbClr val="C00000"/>
                </a:solidFill>
              </a:rPr>
              <a:t>BUT</a:t>
            </a:r>
            <a:endParaRPr/>
          </a:p>
          <a:p>
            <a:pPr indent="-91440" lvl="0" marL="91440" rtl="0" algn="l">
              <a:lnSpc>
                <a:spcPct val="85000"/>
              </a:lnSpc>
              <a:spcBef>
                <a:spcPts val="1300"/>
              </a:spcBef>
              <a:spcAft>
                <a:spcPts val="0"/>
              </a:spcAft>
              <a:buClr>
                <a:srgbClr val="FF0000"/>
              </a:buClr>
              <a:buSzPts val="1400"/>
              <a:buFont typeface="Arial"/>
              <a:buChar char="•"/>
            </a:pPr>
            <a:r>
              <a:rPr lang="en-US" sz="1400">
                <a:solidFill>
                  <a:srgbClr val="FF0000"/>
                </a:solidFill>
              </a:rPr>
              <a:t>Cost due per farmer higher than existing costs</a:t>
            </a:r>
            <a:endParaRPr/>
          </a:p>
          <a:p>
            <a:pPr indent="-91440" lvl="0" marL="91440" rtl="0" algn="l">
              <a:lnSpc>
                <a:spcPct val="85000"/>
              </a:lnSpc>
              <a:spcBef>
                <a:spcPts val="1300"/>
              </a:spcBef>
              <a:spcAft>
                <a:spcPts val="0"/>
              </a:spcAft>
              <a:buClr>
                <a:srgbClr val="FF0000"/>
              </a:buClr>
              <a:buSzPts val="1400"/>
              <a:buFont typeface="Arial"/>
              <a:buChar char="•"/>
            </a:pPr>
            <a:r>
              <a:rPr lang="en-US" sz="1400">
                <a:solidFill>
                  <a:srgbClr val="FF0000"/>
                </a:solidFill>
              </a:rPr>
              <a:t>Conflicts on water allocation between upstream and downstream communities </a:t>
            </a:r>
            <a:endParaRPr/>
          </a:p>
          <a:p>
            <a:pPr indent="-91440" lvl="0" marL="91440" rtl="0" algn="l">
              <a:lnSpc>
                <a:spcPct val="85000"/>
              </a:lnSpc>
              <a:spcBef>
                <a:spcPts val="1300"/>
              </a:spcBef>
              <a:spcAft>
                <a:spcPts val="0"/>
              </a:spcAft>
              <a:buClr>
                <a:srgbClr val="FF0000"/>
              </a:buClr>
              <a:buSzPts val="1400"/>
              <a:buFont typeface="Arial"/>
              <a:buChar char="•"/>
            </a:pPr>
            <a:r>
              <a:rPr lang="en-US" sz="1400">
                <a:solidFill>
                  <a:srgbClr val="FF0000"/>
                </a:solidFill>
              </a:rPr>
              <a:t>Institutional arrangement between BWE and irrigators while the former did not implement its mandate in this area</a:t>
            </a:r>
            <a:endParaRPr/>
          </a:p>
          <a:p>
            <a:pPr indent="-91440" lvl="0" marL="91440" rtl="0" algn="l">
              <a:lnSpc>
                <a:spcPct val="85000"/>
              </a:lnSpc>
              <a:spcBef>
                <a:spcPts val="1300"/>
              </a:spcBef>
              <a:spcAft>
                <a:spcPts val="0"/>
              </a:spcAft>
              <a:buClr>
                <a:srgbClr val="FF0000"/>
              </a:buClr>
              <a:buSzPts val="1400"/>
              <a:buFont typeface="Arial"/>
              <a:buChar char="•"/>
            </a:pPr>
            <a:r>
              <a:rPr lang="en-US" sz="1400">
                <a:solidFill>
                  <a:srgbClr val="FF0000"/>
                </a:solidFill>
              </a:rPr>
              <a:t>Sustainability of operation of Zahleh WWTP not guaranteed</a:t>
            </a:r>
            <a:endParaRPr/>
          </a:p>
          <a:p>
            <a:pPr indent="0" lvl="0" marL="91440" rtl="0" algn="l">
              <a:lnSpc>
                <a:spcPct val="85000"/>
              </a:lnSpc>
              <a:spcBef>
                <a:spcPts val="1300"/>
              </a:spcBef>
              <a:spcAft>
                <a:spcPts val="0"/>
              </a:spcAft>
              <a:buClr>
                <a:srgbClr val="262626"/>
              </a:buClr>
              <a:buSzPts val="2400"/>
              <a:buFont typeface="Arial"/>
              <a:buNone/>
            </a:pPr>
            <a:r>
              <a:t/>
            </a:r>
            <a:endParaRPr/>
          </a:p>
          <a:p>
            <a:pPr indent="0" lvl="0" marL="91440" rtl="0" algn="l">
              <a:lnSpc>
                <a:spcPct val="85000"/>
              </a:lnSpc>
              <a:spcBef>
                <a:spcPts val="1300"/>
              </a:spcBef>
              <a:spcAft>
                <a:spcPts val="0"/>
              </a:spcAft>
              <a:buClr>
                <a:srgbClr val="262626"/>
              </a:buClr>
              <a:buSzPts val="2400"/>
              <a:buFont typeface="Arial"/>
              <a:buNone/>
            </a:pPr>
            <a:r>
              <a:t/>
            </a:r>
            <a:endParaRPr/>
          </a:p>
          <a:p>
            <a:pPr indent="0" lvl="0" marL="91440" rtl="0" algn="l">
              <a:lnSpc>
                <a:spcPct val="85000"/>
              </a:lnSpc>
              <a:spcBef>
                <a:spcPts val="1300"/>
              </a:spcBef>
              <a:spcAft>
                <a:spcPts val="0"/>
              </a:spcAft>
              <a:buClr>
                <a:srgbClr val="262626"/>
              </a:buClr>
              <a:buSzPts val="2400"/>
              <a:buFont typeface="Calibri"/>
              <a:buNone/>
            </a:pPr>
            <a:r>
              <a:t/>
            </a:r>
            <a:endParaRPr/>
          </a:p>
          <a:p>
            <a:pPr indent="0" lvl="0" marL="91440" rtl="0" algn="l">
              <a:lnSpc>
                <a:spcPct val="85000"/>
              </a:lnSpc>
              <a:spcBef>
                <a:spcPts val="1300"/>
              </a:spcBef>
              <a:spcAft>
                <a:spcPts val="0"/>
              </a:spcAft>
              <a:buClr>
                <a:srgbClr val="262626"/>
              </a:buClr>
              <a:buSzPts val="2400"/>
              <a:buFont typeface="Calibri"/>
              <a:buNone/>
            </a:pPr>
            <a:r>
              <a:t/>
            </a:r>
            <a:endParaRPr/>
          </a:p>
          <a:p>
            <a:pPr indent="0" lvl="0" marL="91440" rtl="0" algn="l">
              <a:lnSpc>
                <a:spcPct val="85000"/>
              </a:lnSpc>
              <a:spcBef>
                <a:spcPts val="1300"/>
              </a:spcBef>
              <a:spcAft>
                <a:spcPts val="0"/>
              </a:spcAft>
              <a:buClr>
                <a:srgbClr val="262626"/>
              </a:buClr>
              <a:buSzPts val="2400"/>
              <a:buFont typeface="Calibri"/>
              <a:buNone/>
            </a:pPr>
            <a:r>
              <a:t/>
            </a:r>
            <a:endParaRPr/>
          </a:p>
          <a:p>
            <a:pPr indent="0" lvl="0" marL="91440" rtl="0" algn="l">
              <a:lnSpc>
                <a:spcPct val="85000"/>
              </a:lnSpc>
              <a:spcBef>
                <a:spcPts val="1300"/>
              </a:spcBef>
              <a:spcAft>
                <a:spcPts val="0"/>
              </a:spcAft>
              <a:buClr>
                <a:srgbClr val="262626"/>
              </a:buClr>
              <a:buSzPts val="2400"/>
              <a:buFont typeface="Calibri"/>
              <a:buNone/>
            </a:pPr>
            <a:r>
              <a:t/>
            </a:r>
            <a:endParaRPr/>
          </a:p>
          <a:p>
            <a:pPr indent="0" lvl="0" marL="91440" rtl="0" algn="l">
              <a:lnSpc>
                <a:spcPct val="85000"/>
              </a:lnSpc>
              <a:spcBef>
                <a:spcPts val="1300"/>
              </a:spcBef>
              <a:spcAft>
                <a:spcPts val="0"/>
              </a:spcAft>
              <a:buClr>
                <a:srgbClr val="262626"/>
              </a:buClr>
              <a:buSzPts val="2400"/>
              <a:buNone/>
            </a:pPr>
            <a:r>
              <a:t/>
            </a:r>
            <a:endParaRPr/>
          </a:p>
        </p:txBody>
      </p:sp>
      <p:sp>
        <p:nvSpPr>
          <p:cNvPr id="1450" name="Google Shape;1450;p75"/>
          <p:cNvSpPr txBox="1"/>
          <p:nvPr>
            <p:ph idx="2" type="body"/>
          </p:nvPr>
        </p:nvSpPr>
        <p:spPr>
          <a:xfrm>
            <a:off x="6844538" y="1270000"/>
            <a:ext cx="4872570" cy="5532968"/>
          </a:xfrm>
          <a:prstGeom prst="rect">
            <a:avLst/>
          </a:prstGeom>
          <a:noFill/>
          <a:ln>
            <a:noFill/>
          </a:ln>
        </p:spPr>
        <p:txBody>
          <a:bodyPr anchorCtr="0" anchor="t" bIns="45700" lIns="91425" spcFirstLastPara="1" rIns="91425" wrap="square" tIns="45700">
            <a:normAutofit/>
          </a:bodyPr>
          <a:lstStyle/>
          <a:p>
            <a:pPr indent="-114300" lvl="0" marL="91440" rtl="0" algn="l">
              <a:lnSpc>
                <a:spcPct val="85000"/>
              </a:lnSpc>
              <a:spcBef>
                <a:spcPts val="0"/>
              </a:spcBef>
              <a:spcAft>
                <a:spcPts val="0"/>
              </a:spcAft>
              <a:buClr>
                <a:srgbClr val="262626"/>
              </a:buClr>
              <a:buSzPts val="1800"/>
              <a:buChar char=" "/>
            </a:pPr>
            <a:r>
              <a:rPr b="1" lang="en-US" sz="1800"/>
              <a:t>Ablah</a:t>
            </a:r>
            <a:endParaRPr/>
          </a:p>
          <a:p>
            <a:pPr indent="-91440" lvl="0" marL="91440" rtl="0" algn="l">
              <a:lnSpc>
                <a:spcPct val="85000"/>
              </a:lnSpc>
              <a:spcBef>
                <a:spcPts val="1300"/>
              </a:spcBef>
              <a:spcAft>
                <a:spcPts val="0"/>
              </a:spcAft>
              <a:buClr>
                <a:srgbClr val="262626"/>
              </a:buClr>
              <a:buSzPts val="1400"/>
              <a:buFont typeface="Arial"/>
              <a:buChar char="•"/>
            </a:pPr>
            <a:r>
              <a:rPr lang="en-US" sz="1400"/>
              <a:t> Possibility of extension up to 20 ha based on existing infrastructure</a:t>
            </a:r>
            <a:endParaRPr/>
          </a:p>
          <a:p>
            <a:pPr indent="-91440" lvl="0" marL="91440" rtl="0" algn="l">
              <a:lnSpc>
                <a:spcPct val="85000"/>
              </a:lnSpc>
              <a:spcBef>
                <a:spcPts val="1300"/>
              </a:spcBef>
              <a:spcAft>
                <a:spcPts val="0"/>
              </a:spcAft>
              <a:buClr>
                <a:srgbClr val="262626"/>
              </a:buClr>
              <a:buSzPts val="1400"/>
              <a:buFont typeface="Arial"/>
              <a:buChar char="•"/>
            </a:pPr>
            <a:r>
              <a:rPr lang="en-US" sz="1400"/>
              <a:t>Investment: 500,000 USD</a:t>
            </a:r>
            <a:endParaRPr/>
          </a:p>
          <a:p>
            <a:pPr indent="-91440" lvl="0" marL="91440" rtl="0" algn="l">
              <a:lnSpc>
                <a:spcPct val="85000"/>
              </a:lnSpc>
              <a:spcBef>
                <a:spcPts val="1300"/>
              </a:spcBef>
              <a:spcAft>
                <a:spcPts val="0"/>
              </a:spcAft>
              <a:buClr>
                <a:srgbClr val="262626"/>
              </a:buClr>
              <a:buSzPts val="1400"/>
              <a:buFont typeface="Arial"/>
              <a:buChar char="•"/>
            </a:pPr>
            <a:r>
              <a:rPr lang="en-US" sz="1400"/>
              <a:t>Economically feasible </a:t>
            </a:r>
            <a:endParaRPr/>
          </a:p>
          <a:p>
            <a:pPr indent="0" lvl="0" marL="0" rtl="0" algn="ctr">
              <a:lnSpc>
                <a:spcPct val="85000"/>
              </a:lnSpc>
              <a:spcBef>
                <a:spcPts val="1300"/>
              </a:spcBef>
              <a:spcAft>
                <a:spcPts val="0"/>
              </a:spcAft>
              <a:buClr>
                <a:srgbClr val="262626"/>
              </a:buClr>
              <a:buSzPts val="1400"/>
              <a:buNone/>
            </a:pPr>
            <a:r>
              <a:t/>
            </a:r>
            <a:endParaRPr sz="1400"/>
          </a:p>
          <a:p>
            <a:pPr indent="0" lvl="0" marL="0" rtl="0" algn="ctr">
              <a:lnSpc>
                <a:spcPct val="85000"/>
              </a:lnSpc>
              <a:spcBef>
                <a:spcPts val="1300"/>
              </a:spcBef>
              <a:spcAft>
                <a:spcPts val="0"/>
              </a:spcAft>
              <a:buClr>
                <a:srgbClr val="262626"/>
              </a:buClr>
              <a:buSzPts val="1400"/>
              <a:buNone/>
            </a:pPr>
            <a:r>
              <a:t/>
            </a:r>
            <a:endParaRPr b="1" sz="1400">
              <a:solidFill>
                <a:srgbClr val="C00000"/>
              </a:solidFill>
            </a:endParaRPr>
          </a:p>
          <a:p>
            <a:pPr indent="0" lvl="0" marL="0" rtl="0" algn="ctr">
              <a:lnSpc>
                <a:spcPct val="85000"/>
              </a:lnSpc>
              <a:spcBef>
                <a:spcPts val="1300"/>
              </a:spcBef>
              <a:spcAft>
                <a:spcPts val="0"/>
              </a:spcAft>
              <a:buClr>
                <a:srgbClr val="C00000"/>
              </a:buClr>
              <a:buSzPts val="1400"/>
              <a:buNone/>
            </a:pPr>
            <a:r>
              <a:rPr b="1" lang="en-US" sz="1400">
                <a:solidFill>
                  <a:srgbClr val="C00000"/>
                </a:solidFill>
              </a:rPr>
              <a:t>BUT </a:t>
            </a:r>
            <a:endParaRPr/>
          </a:p>
          <a:p>
            <a:pPr indent="-91440" lvl="0" marL="91440" rtl="0" algn="l">
              <a:lnSpc>
                <a:spcPct val="85000"/>
              </a:lnSpc>
              <a:spcBef>
                <a:spcPts val="1300"/>
              </a:spcBef>
              <a:spcAft>
                <a:spcPts val="0"/>
              </a:spcAft>
              <a:buClr>
                <a:srgbClr val="FF0000"/>
              </a:buClr>
              <a:buSzPts val="1400"/>
              <a:buFont typeface="Arial"/>
              <a:buChar char="•"/>
            </a:pPr>
            <a:r>
              <a:rPr lang="en-US" sz="1400">
                <a:solidFill>
                  <a:srgbClr val="FF0000"/>
                </a:solidFill>
              </a:rPr>
              <a:t>Cost due per farmer higher than existing costs</a:t>
            </a:r>
            <a:endParaRPr/>
          </a:p>
          <a:p>
            <a:pPr indent="-91440" lvl="0" marL="91440" rtl="0" algn="l">
              <a:lnSpc>
                <a:spcPct val="85000"/>
              </a:lnSpc>
              <a:spcBef>
                <a:spcPts val="1300"/>
              </a:spcBef>
              <a:spcAft>
                <a:spcPts val="0"/>
              </a:spcAft>
              <a:buClr>
                <a:srgbClr val="FF0000"/>
              </a:buClr>
              <a:buSzPts val="1400"/>
              <a:buFont typeface="Arial"/>
              <a:buChar char="•"/>
            </a:pPr>
            <a:r>
              <a:rPr lang="en-US" sz="1400">
                <a:solidFill>
                  <a:srgbClr val="FF0000"/>
                </a:solidFill>
              </a:rPr>
              <a:t>Transition from individual pumping to collective </a:t>
            </a:r>
            <a:endParaRPr/>
          </a:p>
          <a:p>
            <a:pPr indent="-91440" lvl="0" marL="91440" rtl="0" algn="l">
              <a:lnSpc>
                <a:spcPct val="85000"/>
              </a:lnSpc>
              <a:spcBef>
                <a:spcPts val="1300"/>
              </a:spcBef>
              <a:spcAft>
                <a:spcPts val="0"/>
              </a:spcAft>
              <a:buClr>
                <a:srgbClr val="FF0000"/>
              </a:buClr>
              <a:buSzPts val="1400"/>
              <a:buFont typeface="Arial"/>
              <a:buChar char="•"/>
            </a:pPr>
            <a:r>
              <a:rPr lang="en-US" sz="1400">
                <a:solidFill>
                  <a:srgbClr val="FF0000"/>
                </a:solidFill>
              </a:rPr>
              <a:t>Monitoring capacity is weak</a:t>
            </a:r>
            <a:endParaRPr/>
          </a:p>
          <a:p>
            <a:pPr indent="-91440" lvl="0" marL="91440" rtl="0" algn="l">
              <a:lnSpc>
                <a:spcPct val="85000"/>
              </a:lnSpc>
              <a:spcBef>
                <a:spcPts val="1300"/>
              </a:spcBef>
              <a:spcAft>
                <a:spcPts val="0"/>
              </a:spcAft>
              <a:buClr>
                <a:srgbClr val="FF0000"/>
              </a:buClr>
              <a:buSzPts val="1400"/>
              <a:buFont typeface="Arial"/>
              <a:buChar char="•"/>
            </a:pPr>
            <a:r>
              <a:rPr lang="en-US" sz="1400">
                <a:solidFill>
                  <a:srgbClr val="FF0000"/>
                </a:solidFill>
              </a:rPr>
              <a:t>Sustainability of operation not guaranteed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xEl>
                                              <p:pRg end="0" st="0"/>
                                            </p:txEl>
                                          </p:spTgt>
                                        </p:tgtEl>
                                        <p:attrNameLst>
                                          <p:attrName>style.visibility</p:attrName>
                                        </p:attrNameLst>
                                      </p:cBhvr>
                                      <p:to>
                                        <p:strVal val="visible"/>
                                      </p:to>
                                    </p:set>
                                    <p:animEffect filter="fade" transition="in">
                                      <p:cBhvr>
                                        <p:cTn dur="1000"/>
                                        <p:tgtEl>
                                          <p:spTgt spid="145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xEl>
                                              <p:pRg end="1" st="1"/>
                                            </p:txEl>
                                          </p:spTgt>
                                        </p:tgtEl>
                                        <p:attrNameLst>
                                          <p:attrName>style.visibility</p:attrName>
                                        </p:attrNameLst>
                                      </p:cBhvr>
                                      <p:to>
                                        <p:strVal val="visible"/>
                                      </p:to>
                                    </p:set>
                                    <p:animEffect filter="fade" transition="in">
                                      <p:cBhvr>
                                        <p:cTn dur="1000"/>
                                        <p:tgtEl>
                                          <p:spTgt spid="145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xEl>
                                              <p:pRg end="2" st="2"/>
                                            </p:txEl>
                                          </p:spTgt>
                                        </p:tgtEl>
                                        <p:attrNameLst>
                                          <p:attrName>style.visibility</p:attrName>
                                        </p:attrNameLst>
                                      </p:cBhvr>
                                      <p:to>
                                        <p:strVal val="visible"/>
                                      </p:to>
                                    </p:set>
                                    <p:animEffect filter="fade" transition="in">
                                      <p:cBhvr>
                                        <p:cTn dur="1000"/>
                                        <p:tgtEl>
                                          <p:spTgt spid="145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xEl>
                                              <p:pRg end="3" st="3"/>
                                            </p:txEl>
                                          </p:spTgt>
                                        </p:tgtEl>
                                        <p:attrNameLst>
                                          <p:attrName>style.visibility</p:attrName>
                                        </p:attrNameLst>
                                      </p:cBhvr>
                                      <p:to>
                                        <p:strVal val="visible"/>
                                      </p:to>
                                    </p:set>
                                    <p:animEffect filter="fade" transition="in">
                                      <p:cBhvr>
                                        <p:cTn dur="1000"/>
                                        <p:tgtEl>
                                          <p:spTgt spid="145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xEl>
                                              <p:pRg end="4" st="4"/>
                                            </p:txEl>
                                          </p:spTgt>
                                        </p:tgtEl>
                                        <p:attrNameLst>
                                          <p:attrName>style.visibility</p:attrName>
                                        </p:attrNameLst>
                                      </p:cBhvr>
                                      <p:to>
                                        <p:strVal val="visible"/>
                                      </p:to>
                                    </p:set>
                                    <p:animEffect filter="fade" transition="in">
                                      <p:cBhvr>
                                        <p:cTn dur="1000"/>
                                        <p:tgtEl>
                                          <p:spTgt spid="145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xEl>
                                              <p:pRg end="5" st="5"/>
                                            </p:txEl>
                                          </p:spTgt>
                                        </p:tgtEl>
                                        <p:attrNameLst>
                                          <p:attrName>style.visibility</p:attrName>
                                        </p:attrNameLst>
                                      </p:cBhvr>
                                      <p:to>
                                        <p:strVal val="visible"/>
                                      </p:to>
                                    </p:set>
                                    <p:animEffect filter="fade" transition="in">
                                      <p:cBhvr>
                                        <p:cTn dur="1000"/>
                                        <p:tgtEl>
                                          <p:spTgt spid="145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xEl>
                                              <p:pRg end="6" st="6"/>
                                            </p:txEl>
                                          </p:spTgt>
                                        </p:tgtEl>
                                        <p:attrNameLst>
                                          <p:attrName>style.visibility</p:attrName>
                                        </p:attrNameLst>
                                      </p:cBhvr>
                                      <p:to>
                                        <p:strVal val="visible"/>
                                      </p:to>
                                    </p:set>
                                    <p:animEffect filter="fade" transition="in">
                                      <p:cBhvr>
                                        <p:cTn dur="1000"/>
                                        <p:tgtEl>
                                          <p:spTgt spid="145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xEl>
                                              <p:pRg end="7" st="7"/>
                                            </p:txEl>
                                          </p:spTgt>
                                        </p:tgtEl>
                                        <p:attrNameLst>
                                          <p:attrName>style.visibility</p:attrName>
                                        </p:attrNameLst>
                                      </p:cBhvr>
                                      <p:to>
                                        <p:strVal val="visible"/>
                                      </p:to>
                                    </p:set>
                                    <p:animEffect filter="fade" transition="in">
                                      <p:cBhvr>
                                        <p:cTn dur="1000"/>
                                        <p:tgtEl>
                                          <p:spTgt spid="145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xEl>
                                              <p:pRg end="8" st="8"/>
                                            </p:txEl>
                                          </p:spTgt>
                                        </p:tgtEl>
                                        <p:attrNameLst>
                                          <p:attrName>style.visibility</p:attrName>
                                        </p:attrNameLst>
                                      </p:cBhvr>
                                      <p:to>
                                        <p:strVal val="visible"/>
                                      </p:to>
                                    </p:set>
                                    <p:animEffect filter="fade" transition="in">
                                      <p:cBhvr>
                                        <p:cTn dur="1000"/>
                                        <p:tgtEl>
                                          <p:spTgt spid="145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xEl>
                                              <p:pRg end="9" st="9"/>
                                            </p:txEl>
                                          </p:spTgt>
                                        </p:tgtEl>
                                        <p:attrNameLst>
                                          <p:attrName>style.visibility</p:attrName>
                                        </p:attrNameLst>
                                      </p:cBhvr>
                                      <p:to>
                                        <p:strVal val="visible"/>
                                      </p:to>
                                    </p:set>
                                    <p:animEffect filter="fade" transition="in">
                                      <p:cBhvr>
                                        <p:cTn dur="1000"/>
                                        <p:tgtEl>
                                          <p:spTgt spid="1450">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xEl>
                                              <p:pRg end="10" st="10"/>
                                            </p:txEl>
                                          </p:spTgt>
                                        </p:tgtEl>
                                        <p:attrNameLst>
                                          <p:attrName>style.visibility</p:attrName>
                                        </p:attrNameLst>
                                      </p:cBhvr>
                                      <p:to>
                                        <p:strVal val="visible"/>
                                      </p:to>
                                    </p:set>
                                    <p:animEffect filter="fade" transition="in">
                                      <p:cBhvr>
                                        <p:cTn dur="1000"/>
                                        <p:tgtEl>
                                          <p:spTgt spid="1450">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p76"/>
          <p:cNvSpPr txBox="1"/>
          <p:nvPr>
            <p:ph type="title"/>
          </p:nvPr>
        </p:nvSpPr>
        <p:spPr>
          <a:xfrm>
            <a:off x="0" y="76256"/>
            <a:ext cx="11609386" cy="685744"/>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accent1"/>
              </a:buClr>
              <a:buSzPts val="4000"/>
              <a:buFont typeface="Calibri"/>
              <a:buNone/>
            </a:pPr>
            <a:r>
              <a:rPr lang="en-US" sz="4000"/>
              <a:t>Main conclusions</a:t>
            </a:r>
            <a:endParaRPr/>
          </a:p>
        </p:txBody>
      </p:sp>
      <p:sp>
        <p:nvSpPr>
          <p:cNvPr id="1456" name="Google Shape;1456;p76"/>
          <p:cNvSpPr txBox="1"/>
          <p:nvPr>
            <p:ph idx="1" type="body"/>
          </p:nvPr>
        </p:nvSpPr>
        <p:spPr>
          <a:xfrm>
            <a:off x="0" y="912585"/>
            <a:ext cx="12017829" cy="6032500"/>
          </a:xfrm>
          <a:prstGeom prst="rect">
            <a:avLst/>
          </a:prstGeom>
          <a:noFill/>
          <a:ln>
            <a:noFill/>
          </a:ln>
        </p:spPr>
        <p:txBody>
          <a:bodyPr anchorCtr="0" anchor="t" bIns="45700" lIns="91425" spcFirstLastPara="1" rIns="91425" wrap="square" tIns="45700">
            <a:normAutofit/>
          </a:bodyPr>
          <a:lstStyle/>
          <a:p>
            <a:pPr indent="-91440" lvl="0" marL="91440" rtl="0" algn="l">
              <a:lnSpc>
                <a:spcPct val="85000"/>
              </a:lnSpc>
              <a:spcBef>
                <a:spcPts val="0"/>
              </a:spcBef>
              <a:spcAft>
                <a:spcPts val="0"/>
              </a:spcAft>
              <a:buClr>
                <a:srgbClr val="262626"/>
              </a:buClr>
              <a:buSzPts val="1400"/>
              <a:buChar char=" "/>
            </a:pPr>
            <a:r>
              <a:rPr b="1" lang="en-US" sz="1400"/>
              <a:t>National level</a:t>
            </a:r>
            <a:endParaRPr/>
          </a:p>
          <a:p>
            <a:pPr indent="-91440" lvl="0" marL="91440" rtl="0" algn="l">
              <a:lnSpc>
                <a:spcPct val="85000"/>
              </a:lnSpc>
              <a:spcBef>
                <a:spcPts val="1300"/>
              </a:spcBef>
              <a:spcAft>
                <a:spcPts val="0"/>
              </a:spcAft>
              <a:buClr>
                <a:srgbClr val="262626"/>
              </a:buClr>
              <a:buSzPts val="1400"/>
              <a:buChar char=" "/>
            </a:pPr>
            <a:r>
              <a:rPr lang="en-US" sz="1400"/>
              <a:t>- Wastewater Sector struggling especially after the crisis, very few operational WWTPs</a:t>
            </a:r>
            <a:endParaRPr/>
          </a:p>
          <a:p>
            <a:pPr indent="-91440" lvl="0" marL="91440" rtl="0" algn="l">
              <a:lnSpc>
                <a:spcPct val="85000"/>
              </a:lnSpc>
              <a:spcBef>
                <a:spcPts val="1300"/>
              </a:spcBef>
              <a:spcAft>
                <a:spcPts val="0"/>
              </a:spcAft>
              <a:buClr>
                <a:srgbClr val="262626"/>
              </a:buClr>
              <a:buSzPts val="1400"/>
              <a:buChar char=" "/>
            </a:pPr>
            <a:r>
              <a:rPr lang="en-US" sz="1400"/>
              <a:t>- Managing administrations (RWEs) and Municipalities struggle to finance the operation of WWTPs and guarantee effluents of safe quality</a:t>
            </a:r>
            <a:endParaRPr/>
          </a:p>
          <a:p>
            <a:pPr indent="-91440" lvl="0" marL="91440" rtl="0" algn="l">
              <a:lnSpc>
                <a:spcPct val="85000"/>
              </a:lnSpc>
              <a:spcBef>
                <a:spcPts val="1300"/>
              </a:spcBef>
              <a:spcAft>
                <a:spcPts val="0"/>
              </a:spcAft>
              <a:buClr>
                <a:srgbClr val="262626"/>
              </a:buClr>
              <a:buSzPts val="1400"/>
              <a:buChar char=" "/>
            </a:pPr>
            <a:r>
              <a:rPr lang="en-US" sz="1400"/>
              <a:t>- No official reuse standards; delay of LIBNOR initiative because of the crisis</a:t>
            </a:r>
            <a:endParaRPr/>
          </a:p>
          <a:p>
            <a:pPr indent="-91440" lvl="0" marL="91440" rtl="0" algn="l">
              <a:lnSpc>
                <a:spcPct val="85000"/>
              </a:lnSpc>
              <a:spcBef>
                <a:spcPts val="1300"/>
              </a:spcBef>
              <a:spcAft>
                <a:spcPts val="0"/>
              </a:spcAft>
              <a:buClr>
                <a:srgbClr val="262626"/>
              </a:buClr>
              <a:buSzPts val="1400"/>
              <a:buChar char=" "/>
            </a:pPr>
            <a:r>
              <a:rPr lang="en-US" sz="1400"/>
              <a:t>- RWEs not ready to support/manage irrigation, comprehend or establish institutional arrangements with irrigators</a:t>
            </a:r>
            <a:endParaRPr/>
          </a:p>
          <a:p>
            <a:pPr indent="-2539" lvl="0" marL="91440" rtl="0" algn="l">
              <a:lnSpc>
                <a:spcPct val="85000"/>
              </a:lnSpc>
              <a:spcBef>
                <a:spcPts val="1300"/>
              </a:spcBef>
              <a:spcAft>
                <a:spcPts val="0"/>
              </a:spcAft>
              <a:buClr>
                <a:srgbClr val="262626"/>
              </a:buClr>
              <a:buSzPts val="1400"/>
              <a:buNone/>
            </a:pPr>
            <a:r>
              <a:t/>
            </a:r>
            <a:endParaRPr sz="1400"/>
          </a:p>
          <a:p>
            <a:pPr indent="0" lvl="0" marL="0" rtl="0" algn="l">
              <a:lnSpc>
                <a:spcPct val="85000"/>
              </a:lnSpc>
              <a:spcBef>
                <a:spcPts val="1300"/>
              </a:spcBef>
              <a:spcAft>
                <a:spcPts val="0"/>
              </a:spcAft>
              <a:buClr>
                <a:srgbClr val="262626"/>
              </a:buClr>
              <a:buSzPts val="1400"/>
              <a:buNone/>
            </a:pPr>
            <a:r>
              <a:rPr b="1" lang="en-US" sz="1400"/>
              <a:t>Local level</a:t>
            </a:r>
            <a:endParaRPr/>
          </a:p>
          <a:p>
            <a:pPr indent="-91440" lvl="0" marL="91440" rtl="0" algn="l">
              <a:lnSpc>
                <a:spcPct val="85000"/>
              </a:lnSpc>
              <a:spcBef>
                <a:spcPts val="1300"/>
              </a:spcBef>
              <a:spcAft>
                <a:spcPts val="0"/>
              </a:spcAft>
              <a:buClr>
                <a:srgbClr val="262626"/>
              </a:buClr>
              <a:buSzPts val="1400"/>
              <a:buFont typeface="Calibri"/>
              <a:buChar char="-"/>
            </a:pPr>
            <a:r>
              <a:rPr lang="en-US" sz="1400"/>
              <a:t>Need for reuse but planning is complex: many different and sometimes over lapping irrigation systems i.e.  possibility of water allocation and heterogeneity of individual costs</a:t>
            </a:r>
            <a:endParaRPr/>
          </a:p>
          <a:p>
            <a:pPr indent="-91440" lvl="0" marL="91440" rtl="0" algn="l">
              <a:lnSpc>
                <a:spcPct val="85000"/>
              </a:lnSpc>
              <a:spcBef>
                <a:spcPts val="1300"/>
              </a:spcBef>
              <a:spcAft>
                <a:spcPts val="0"/>
              </a:spcAft>
              <a:buClr>
                <a:srgbClr val="262626"/>
              </a:buClr>
              <a:buSzPts val="1400"/>
              <a:buFont typeface="Calibri"/>
              <a:buChar char="-"/>
            </a:pPr>
            <a:r>
              <a:rPr lang="en-US" sz="1400"/>
              <a:t>Two experiences showed that cost-recovery by users is not feasible (pumping);  other financing mechanisms should be considered</a:t>
            </a:r>
            <a:endParaRPr/>
          </a:p>
          <a:p>
            <a:pPr indent="-91440" lvl="0" marL="91440" rtl="0" algn="l">
              <a:lnSpc>
                <a:spcPct val="85000"/>
              </a:lnSpc>
              <a:spcBef>
                <a:spcPts val="1300"/>
              </a:spcBef>
              <a:spcAft>
                <a:spcPts val="0"/>
              </a:spcAft>
              <a:buClr>
                <a:srgbClr val="262626"/>
              </a:buClr>
              <a:buSzPts val="1400"/>
              <a:buFont typeface="Calibri"/>
              <a:buChar char="-"/>
            </a:pPr>
            <a:r>
              <a:rPr lang="en-US" sz="1400"/>
              <a:t>Sometimes users would have to transition from individual irrigation (wells) to collective system; new institutional arrangements need to be developed; and arrangements between them and operators </a:t>
            </a:r>
            <a:endParaRPr/>
          </a:p>
          <a:p>
            <a:pPr indent="-2539" lvl="0" marL="91440" rtl="0" algn="l">
              <a:lnSpc>
                <a:spcPct val="85000"/>
              </a:lnSpc>
              <a:spcBef>
                <a:spcPts val="1300"/>
              </a:spcBef>
              <a:spcAft>
                <a:spcPts val="0"/>
              </a:spcAft>
              <a:buClr>
                <a:srgbClr val="262626"/>
              </a:buClr>
              <a:buSzPts val="1400"/>
              <a:buFont typeface="Calibri"/>
              <a:buNone/>
            </a:pPr>
            <a:r>
              <a:t/>
            </a:r>
            <a:endParaRPr sz="1400"/>
          </a:p>
          <a:p>
            <a:pPr indent="-2539" lvl="0" marL="91440" rtl="0" algn="l">
              <a:lnSpc>
                <a:spcPct val="85000"/>
              </a:lnSpc>
              <a:spcBef>
                <a:spcPts val="1300"/>
              </a:spcBef>
              <a:spcAft>
                <a:spcPts val="0"/>
              </a:spcAft>
              <a:buClr>
                <a:srgbClr val="262626"/>
              </a:buClr>
              <a:buSzPts val="1400"/>
              <a:buFont typeface="Calibri"/>
              <a:buNone/>
            </a:pPr>
            <a:r>
              <a:t/>
            </a:r>
            <a:endParaRPr sz="1400"/>
          </a:p>
          <a:p>
            <a:pPr indent="-2539" lvl="0" marL="91440" rtl="0" algn="l">
              <a:lnSpc>
                <a:spcPct val="85000"/>
              </a:lnSpc>
              <a:spcBef>
                <a:spcPts val="1300"/>
              </a:spcBef>
              <a:spcAft>
                <a:spcPts val="0"/>
              </a:spcAft>
              <a:buClr>
                <a:srgbClr val="262626"/>
              </a:buClr>
              <a:buSzPts val="1400"/>
              <a:buFont typeface="Calibri"/>
              <a:buNone/>
            </a:pPr>
            <a:r>
              <a:t/>
            </a:r>
            <a:endParaRPr sz="1400"/>
          </a:p>
          <a:p>
            <a:pPr indent="0" lvl="0" marL="0" rtl="0" algn="l">
              <a:lnSpc>
                <a:spcPct val="85000"/>
              </a:lnSpc>
              <a:spcBef>
                <a:spcPts val="1300"/>
              </a:spcBef>
              <a:spcAft>
                <a:spcPts val="0"/>
              </a:spcAft>
              <a:buClr>
                <a:srgbClr val="262626"/>
              </a:buClr>
              <a:buSzPts val="1400"/>
              <a:buNone/>
            </a:pPr>
            <a:r>
              <a:t/>
            </a:r>
            <a:endParaRPr sz="1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6">
                                            <p:txEl>
                                              <p:pRg end="0" st="0"/>
                                            </p:txEl>
                                          </p:spTgt>
                                        </p:tgtEl>
                                        <p:attrNameLst>
                                          <p:attrName>style.visibility</p:attrName>
                                        </p:attrNameLst>
                                      </p:cBhvr>
                                      <p:to>
                                        <p:strVal val="visible"/>
                                      </p:to>
                                    </p:set>
                                    <p:anim calcmode="lin" valueType="num">
                                      <p:cBhvr additive="base">
                                        <p:cTn dur="500"/>
                                        <p:tgtEl>
                                          <p:spTgt spid="145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6">
                                            <p:txEl>
                                              <p:pRg end="1" st="1"/>
                                            </p:txEl>
                                          </p:spTgt>
                                        </p:tgtEl>
                                        <p:attrNameLst>
                                          <p:attrName>style.visibility</p:attrName>
                                        </p:attrNameLst>
                                      </p:cBhvr>
                                      <p:to>
                                        <p:strVal val="visible"/>
                                      </p:to>
                                    </p:set>
                                    <p:anim calcmode="lin" valueType="num">
                                      <p:cBhvr additive="base">
                                        <p:cTn dur="500"/>
                                        <p:tgtEl>
                                          <p:spTgt spid="1456">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6">
                                            <p:txEl>
                                              <p:pRg end="2" st="2"/>
                                            </p:txEl>
                                          </p:spTgt>
                                        </p:tgtEl>
                                        <p:attrNameLst>
                                          <p:attrName>style.visibility</p:attrName>
                                        </p:attrNameLst>
                                      </p:cBhvr>
                                      <p:to>
                                        <p:strVal val="visible"/>
                                      </p:to>
                                    </p:set>
                                    <p:anim calcmode="lin" valueType="num">
                                      <p:cBhvr additive="base">
                                        <p:cTn dur="500"/>
                                        <p:tgtEl>
                                          <p:spTgt spid="1456">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6">
                                            <p:txEl>
                                              <p:pRg end="3" st="3"/>
                                            </p:txEl>
                                          </p:spTgt>
                                        </p:tgtEl>
                                        <p:attrNameLst>
                                          <p:attrName>style.visibility</p:attrName>
                                        </p:attrNameLst>
                                      </p:cBhvr>
                                      <p:to>
                                        <p:strVal val="visible"/>
                                      </p:to>
                                    </p:set>
                                    <p:anim calcmode="lin" valueType="num">
                                      <p:cBhvr additive="base">
                                        <p:cTn dur="500"/>
                                        <p:tgtEl>
                                          <p:spTgt spid="1456">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6">
                                            <p:txEl>
                                              <p:pRg end="4" st="4"/>
                                            </p:txEl>
                                          </p:spTgt>
                                        </p:tgtEl>
                                        <p:attrNameLst>
                                          <p:attrName>style.visibility</p:attrName>
                                        </p:attrNameLst>
                                      </p:cBhvr>
                                      <p:to>
                                        <p:strVal val="visible"/>
                                      </p:to>
                                    </p:set>
                                    <p:anim calcmode="lin" valueType="num">
                                      <p:cBhvr additive="base">
                                        <p:cTn dur="500"/>
                                        <p:tgtEl>
                                          <p:spTgt spid="1456">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6">
                                            <p:txEl>
                                              <p:pRg end="5" st="5"/>
                                            </p:txEl>
                                          </p:spTgt>
                                        </p:tgtEl>
                                        <p:attrNameLst>
                                          <p:attrName>style.visibility</p:attrName>
                                        </p:attrNameLst>
                                      </p:cBhvr>
                                      <p:to>
                                        <p:strVal val="visible"/>
                                      </p:to>
                                    </p:set>
                                    <p:anim calcmode="lin" valueType="num">
                                      <p:cBhvr additive="base">
                                        <p:cTn dur="500"/>
                                        <p:tgtEl>
                                          <p:spTgt spid="1456">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6">
                                            <p:txEl>
                                              <p:pRg end="6" st="6"/>
                                            </p:txEl>
                                          </p:spTgt>
                                        </p:tgtEl>
                                        <p:attrNameLst>
                                          <p:attrName>style.visibility</p:attrName>
                                        </p:attrNameLst>
                                      </p:cBhvr>
                                      <p:to>
                                        <p:strVal val="visible"/>
                                      </p:to>
                                    </p:set>
                                    <p:anim calcmode="lin" valueType="num">
                                      <p:cBhvr additive="base">
                                        <p:cTn dur="500"/>
                                        <p:tgtEl>
                                          <p:spTgt spid="1456">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6">
                                            <p:txEl>
                                              <p:pRg end="7" st="7"/>
                                            </p:txEl>
                                          </p:spTgt>
                                        </p:tgtEl>
                                        <p:attrNameLst>
                                          <p:attrName>style.visibility</p:attrName>
                                        </p:attrNameLst>
                                      </p:cBhvr>
                                      <p:to>
                                        <p:strVal val="visible"/>
                                      </p:to>
                                    </p:set>
                                    <p:anim calcmode="lin" valueType="num">
                                      <p:cBhvr additive="base">
                                        <p:cTn dur="500"/>
                                        <p:tgtEl>
                                          <p:spTgt spid="1456">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6">
                                            <p:txEl>
                                              <p:pRg end="8" st="8"/>
                                            </p:txEl>
                                          </p:spTgt>
                                        </p:tgtEl>
                                        <p:attrNameLst>
                                          <p:attrName>style.visibility</p:attrName>
                                        </p:attrNameLst>
                                      </p:cBhvr>
                                      <p:to>
                                        <p:strVal val="visible"/>
                                      </p:to>
                                    </p:set>
                                    <p:anim calcmode="lin" valueType="num">
                                      <p:cBhvr additive="base">
                                        <p:cTn dur="500"/>
                                        <p:tgtEl>
                                          <p:spTgt spid="1456">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6">
                                            <p:txEl>
                                              <p:pRg end="9" st="9"/>
                                            </p:txEl>
                                          </p:spTgt>
                                        </p:tgtEl>
                                        <p:attrNameLst>
                                          <p:attrName>style.visibility</p:attrName>
                                        </p:attrNameLst>
                                      </p:cBhvr>
                                      <p:to>
                                        <p:strVal val="visible"/>
                                      </p:to>
                                    </p:set>
                                    <p:anim calcmode="lin" valueType="num">
                                      <p:cBhvr additive="base">
                                        <p:cTn dur="500"/>
                                        <p:tgtEl>
                                          <p:spTgt spid="1456">
                                            <p:txEl>
                                              <p:pRg end="9" st="9"/>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6">
                                            <p:txEl>
                                              <p:pRg end="10" st="10"/>
                                            </p:txEl>
                                          </p:spTgt>
                                        </p:tgtEl>
                                        <p:attrNameLst>
                                          <p:attrName>style.visibility</p:attrName>
                                        </p:attrNameLst>
                                      </p:cBhvr>
                                      <p:to>
                                        <p:strVal val="visible"/>
                                      </p:to>
                                    </p:set>
                                    <p:anim calcmode="lin" valueType="num">
                                      <p:cBhvr additive="base">
                                        <p:cTn dur="500"/>
                                        <p:tgtEl>
                                          <p:spTgt spid="1456">
                                            <p:txEl>
                                              <p:pRg end="10" st="1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6">
                                            <p:txEl>
                                              <p:pRg end="11" st="11"/>
                                            </p:txEl>
                                          </p:spTgt>
                                        </p:tgtEl>
                                        <p:attrNameLst>
                                          <p:attrName>style.visibility</p:attrName>
                                        </p:attrNameLst>
                                      </p:cBhvr>
                                      <p:to>
                                        <p:strVal val="visible"/>
                                      </p:to>
                                    </p:set>
                                    <p:anim calcmode="lin" valueType="num">
                                      <p:cBhvr additive="base">
                                        <p:cTn dur="500"/>
                                        <p:tgtEl>
                                          <p:spTgt spid="1456">
                                            <p:txEl>
                                              <p:pRg end="11" st="1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6">
                                            <p:txEl>
                                              <p:pRg end="12" st="12"/>
                                            </p:txEl>
                                          </p:spTgt>
                                        </p:tgtEl>
                                        <p:attrNameLst>
                                          <p:attrName>style.visibility</p:attrName>
                                        </p:attrNameLst>
                                      </p:cBhvr>
                                      <p:to>
                                        <p:strVal val="visible"/>
                                      </p:to>
                                    </p:set>
                                    <p:anim calcmode="lin" valueType="num">
                                      <p:cBhvr additive="base">
                                        <p:cTn dur="500"/>
                                        <p:tgtEl>
                                          <p:spTgt spid="1456">
                                            <p:txEl>
                                              <p:pRg end="12" st="1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6">
                                            <p:txEl>
                                              <p:pRg end="13" st="13"/>
                                            </p:txEl>
                                          </p:spTgt>
                                        </p:tgtEl>
                                        <p:attrNameLst>
                                          <p:attrName>style.visibility</p:attrName>
                                        </p:attrNameLst>
                                      </p:cBhvr>
                                      <p:to>
                                        <p:strVal val="visible"/>
                                      </p:to>
                                    </p:set>
                                    <p:anim calcmode="lin" valueType="num">
                                      <p:cBhvr additive="base">
                                        <p:cTn dur="500"/>
                                        <p:tgtEl>
                                          <p:spTgt spid="1456">
                                            <p:txEl>
                                              <p:pRg end="13" st="1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0" name="Shape 1460"/>
        <p:cNvGrpSpPr/>
        <p:nvPr/>
      </p:nvGrpSpPr>
      <p:grpSpPr>
        <a:xfrm>
          <a:off x="0" y="0"/>
          <a:ext cx="0" cy="0"/>
          <a:chOff x="0" y="0"/>
          <a:chExt cx="0" cy="0"/>
        </a:xfrm>
      </p:grpSpPr>
      <p:sp>
        <p:nvSpPr>
          <p:cNvPr id="1461" name="Google Shape;1461;p77"/>
          <p:cNvSpPr txBox="1"/>
          <p:nvPr>
            <p:ph type="title"/>
          </p:nvPr>
        </p:nvSpPr>
        <p:spPr>
          <a:xfrm>
            <a:off x="543306" y="0"/>
            <a:ext cx="10772775" cy="1181100"/>
          </a:xfrm>
          <a:prstGeom prst="rect">
            <a:avLst/>
          </a:prstGeom>
          <a:noFill/>
          <a:ln>
            <a:noFill/>
          </a:ln>
        </p:spPr>
        <p:txBody>
          <a:bodyPr anchorCtr="0" anchor="ctr" bIns="45700" lIns="91425" spcFirstLastPara="1" rIns="91425" wrap="square" tIns="45700">
            <a:normAutofit/>
          </a:bodyPr>
          <a:lstStyle/>
          <a:p>
            <a:pPr indent="0" lvl="0" marL="0" rtl="0" algn="ctr">
              <a:lnSpc>
                <a:spcPct val="85000"/>
              </a:lnSpc>
              <a:spcBef>
                <a:spcPts val="0"/>
              </a:spcBef>
              <a:spcAft>
                <a:spcPts val="0"/>
              </a:spcAft>
              <a:buClr>
                <a:srgbClr val="0070C0"/>
              </a:buClr>
              <a:buSzPts val="3600"/>
              <a:buFont typeface="Calibri"/>
              <a:buNone/>
            </a:pPr>
            <a:r>
              <a:rPr lang="en-US" sz="3600">
                <a:solidFill>
                  <a:srgbClr val="0070C0"/>
                </a:solidFill>
              </a:rPr>
              <a:t>Where are the opportunities ?</a:t>
            </a:r>
            <a:endParaRPr/>
          </a:p>
        </p:txBody>
      </p:sp>
      <p:sp>
        <p:nvSpPr>
          <p:cNvPr id="1462" name="Google Shape;1462;p77"/>
          <p:cNvSpPr txBox="1"/>
          <p:nvPr>
            <p:ph idx="1" type="body"/>
          </p:nvPr>
        </p:nvSpPr>
        <p:spPr>
          <a:xfrm>
            <a:off x="149510" y="1270000"/>
            <a:ext cx="11892979" cy="5588000"/>
          </a:xfrm>
          <a:prstGeom prst="rect">
            <a:avLst/>
          </a:prstGeom>
          <a:noFill/>
          <a:ln>
            <a:noFill/>
          </a:ln>
        </p:spPr>
        <p:txBody>
          <a:bodyPr anchorCtr="0" anchor="t" bIns="45700" lIns="91425" spcFirstLastPara="1" rIns="91425" wrap="square" tIns="45700">
            <a:normAutofit/>
          </a:bodyPr>
          <a:lstStyle/>
          <a:p>
            <a:pPr indent="-91440" lvl="0" marL="91440" rtl="0" algn="l">
              <a:lnSpc>
                <a:spcPct val="85000"/>
              </a:lnSpc>
              <a:spcBef>
                <a:spcPts val="0"/>
              </a:spcBef>
              <a:spcAft>
                <a:spcPts val="0"/>
              </a:spcAft>
              <a:buClr>
                <a:srgbClr val="262626"/>
              </a:buClr>
              <a:buSzPts val="1400"/>
              <a:buFont typeface="Arial"/>
              <a:buChar char="•"/>
            </a:pPr>
            <a:r>
              <a:rPr lang="en-US" sz="1400"/>
              <a:t> Very limited opportunities to establish organized direct reuse in the current state of affairs ; </a:t>
            </a:r>
            <a:endParaRPr/>
          </a:p>
          <a:p>
            <a:pPr indent="-91440" lvl="0" marL="91440" rtl="0" algn="l">
              <a:lnSpc>
                <a:spcPct val="85000"/>
              </a:lnSpc>
              <a:spcBef>
                <a:spcPts val="1300"/>
              </a:spcBef>
              <a:spcAft>
                <a:spcPts val="0"/>
              </a:spcAft>
              <a:buClr>
                <a:srgbClr val="262626"/>
              </a:buClr>
              <a:buSzPts val="1400"/>
              <a:buFont typeface="Arial"/>
              <a:buChar char="•"/>
            </a:pPr>
            <a:r>
              <a:rPr lang="en-US" sz="1400"/>
              <a:t> Focus should be put on finding solutions for sustainable wastewater treatment first : </a:t>
            </a:r>
            <a:r>
              <a:rPr b="1" lang="en-US" sz="1400">
                <a:solidFill>
                  <a:srgbClr val="FF0000"/>
                </a:solidFill>
              </a:rPr>
              <a:t>why does the current framework not work??</a:t>
            </a:r>
            <a:endParaRPr/>
          </a:p>
          <a:p>
            <a:pPr indent="-91440" lvl="0" marL="91440" rtl="0" algn="l">
              <a:lnSpc>
                <a:spcPct val="85000"/>
              </a:lnSpc>
              <a:spcBef>
                <a:spcPts val="1300"/>
              </a:spcBef>
              <a:spcAft>
                <a:spcPts val="0"/>
              </a:spcAft>
              <a:buClr>
                <a:srgbClr val="262626"/>
              </a:buClr>
              <a:buSzPts val="1400"/>
              <a:buFont typeface="Arial"/>
              <a:buChar char="•"/>
            </a:pPr>
            <a:r>
              <a:rPr lang="en-US" sz="1400"/>
              <a:t> New infrastructure building /reuse systems are extremely unlikely to be operated in a sustainable way </a:t>
            </a:r>
            <a:endParaRPr/>
          </a:p>
          <a:p>
            <a:pPr indent="-91440" lvl="0" marL="91440" rtl="0" algn="l">
              <a:lnSpc>
                <a:spcPct val="85000"/>
              </a:lnSpc>
              <a:spcBef>
                <a:spcPts val="1300"/>
              </a:spcBef>
              <a:spcAft>
                <a:spcPts val="0"/>
              </a:spcAft>
              <a:buClr>
                <a:srgbClr val="262626"/>
              </a:buClr>
              <a:buSzPts val="1400"/>
              <a:buFont typeface="Arial"/>
              <a:buChar char="•"/>
            </a:pPr>
            <a:r>
              <a:rPr lang="en-US" sz="1400"/>
              <a:t> In the context of generally low organizational and financial capacity, the focus should be put on low-cost solutions making informal reuse safer (WHO 2006); such as multi-barrier approach, use of filters, cleaning, awareness, etc.  </a:t>
            </a:r>
            <a:endParaRPr/>
          </a:p>
          <a:p>
            <a:pPr indent="-91440" lvl="0" marL="91440" rtl="0" algn="l">
              <a:lnSpc>
                <a:spcPct val="85000"/>
              </a:lnSpc>
              <a:spcBef>
                <a:spcPts val="1300"/>
              </a:spcBef>
              <a:spcAft>
                <a:spcPts val="0"/>
              </a:spcAft>
              <a:buClr>
                <a:srgbClr val="262626"/>
              </a:buClr>
              <a:buSzPts val="1400"/>
              <a:buFont typeface="Arial"/>
              <a:buChar char="•"/>
            </a:pPr>
            <a:r>
              <a:rPr lang="en-US" sz="1400"/>
              <a:t> The focus should be put on improving institutional capacity, develop knowledge around irrigation at the level of RWEs and create links with farmers and municipalities </a:t>
            </a:r>
            <a:endParaRPr/>
          </a:p>
          <a:p>
            <a:pPr indent="-91440" lvl="0" marL="91440" rtl="0" algn="l">
              <a:lnSpc>
                <a:spcPct val="85000"/>
              </a:lnSpc>
              <a:spcBef>
                <a:spcPts val="1300"/>
              </a:spcBef>
              <a:spcAft>
                <a:spcPts val="0"/>
              </a:spcAft>
              <a:buClr>
                <a:srgbClr val="262626"/>
              </a:buClr>
              <a:buSzPts val="1400"/>
              <a:buFont typeface="Arial"/>
              <a:buChar char="•"/>
            </a:pPr>
            <a:r>
              <a:rPr lang="en-US" sz="1400"/>
              <a:t> Research should focus on investigating the diversity of irrigation arrangements /costs and proposing realistic  cost-recovery mechanisms and institutional arrangements adapted to the complexity of contexts</a:t>
            </a:r>
            <a:endParaRPr/>
          </a:p>
          <a:p>
            <a:pPr indent="-91440" lvl="0" marL="91440" rtl="0" algn="l">
              <a:lnSpc>
                <a:spcPct val="85000"/>
              </a:lnSpc>
              <a:spcBef>
                <a:spcPts val="1300"/>
              </a:spcBef>
              <a:spcAft>
                <a:spcPts val="0"/>
              </a:spcAft>
              <a:buClr>
                <a:srgbClr val="262626"/>
              </a:buClr>
              <a:buSzPts val="1400"/>
              <a:buFont typeface="Arial"/>
              <a:buChar char="•"/>
            </a:pPr>
            <a:r>
              <a:rPr lang="en-US" sz="1400"/>
              <a:t> Reuse standards are needed, and we recommend making them less stringent than those proposed in 2010 (FAO) </a:t>
            </a:r>
            <a:endParaRPr/>
          </a:p>
          <a:p>
            <a:pPr indent="-91440" lvl="0" marL="91440" rtl="0" algn="l">
              <a:lnSpc>
                <a:spcPct val="85000"/>
              </a:lnSpc>
              <a:spcBef>
                <a:spcPts val="1300"/>
              </a:spcBef>
              <a:spcAft>
                <a:spcPts val="0"/>
              </a:spcAft>
              <a:buClr>
                <a:srgbClr val="262626"/>
              </a:buClr>
              <a:buSzPts val="1400"/>
              <a:buFont typeface="Arial"/>
              <a:buChar char="•"/>
            </a:pPr>
            <a:r>
              <a:rPr lang="en-US" sz="1400"/>
              <a:t> Most importantly the administrative capacity to implement standards needs to be strengthened</a:t>
            </a:r>
            <a:endParaRPr/>
          </a:p>
          <a:p>
            <a:pPr indent="-2539" lvl="0" marL="91440" rtl="0" algn="l">
              <a:lnSpc>
                <a:spcPct val="85000"/>
              </a:lnSpc>
              <a:spcBef>
                <a:spcPts val="1300"/>
              </a:spcBef>
              <a:spcAft>
                <a:spcPts val="0"/>
              </a:spcAft>
              <a:buClr>
                <a:srgbClr val="262626"/>
              </a:buClr>
              <a:buSzPts val="1400"/>
              <a:buFont typeface="Arial"/>
              <a:buNone/>
            </a:pPr>
            <a:r>
              <a:t/>
            </a:r>
            <a:endParaRPr sz="1400"/>
          </a:p>
          <a:p>
            <a:pPr indent="0" lvl="0" marL="0" rtl="0" algn="ctr">
              <a:lnSpc>
                <a:spcPct val="85000"/>
              </a:lnSpc>
              <a:spcBef>
                <a:spcPts val="1300"/>
              </a:spcBef>
              <a:spcAft>
                <a:spcPts val="0"/>
              </a:spcAft>
              <a:buClr>
                <a:srgbClr val="FF0000"/>
              </a:buClr>
              <a:buSzPts val="2000"/>
              <a:buNone/>
            </a:pPr>
            <a:r>
              <a:rPr b="1" lang="en-US" sz="2000">
                <a:solidFill>
                  <a:srgbClr val="FF0000"/>
                </a:solidFill>
              </a:rPr>
              <a:t>Let’s Treat Reuse Wisely!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6" name="Shape 1466"/>
        <p:cNvGrpSpPr/>
        <p:nvPr/>
      </p:nvGrpSpPr>
      <p:grpSpPr>
        <a:xfrm>
          <a:off x="0" y="0"/>
          <a:ext cx="0" cy="0"/>
          <a:chOff x="0" y="0"/>
          <a:chExt cx="0" cy="0"/>
        </a:xfrm>
      </p:grpSpPr>
      <p:sp>
        <p:nvSpPr>
          <p:cNvPr id="1467" name="Google Shape;1467;p78"/>
          <p:cNvSpPr/>
          <p:nvPr/>
        </p:nvSpPr>
        <p:spPr>
          <a:xfrm>
            <a:off x="7555992" y="0"/>
            <a:ext cx="463600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grass, outdoor, sky, field&#10;&#10;Description automatically generated" id="1468" name="Google Shape;1468;p78"/>
          <p:cNvPicPr preferRelativeResize="0"/>
          <p:nvPr/>
        </p:nvPicPr>
        <p:blipFill rotWithShape="1">
          <a:blip r:embed="rId3">
            <a:alphaModFix/>
          </a:blip>
          <a:srcRect b="0" l="10463" r="5270" t="0"/>
          <a:stretch/>
        </p:blipFill>
        <p:spPr>
          <a:xfrm>
            <a:off x="633999" y="640080"/>
            <a:ext cx="6278529" cy="5588101"/>
          </a:xfrm>
          <a:prstGeom prst="rect">
            <a:avLst/>
          </a:prstGeom>
          <a:noFill/>
          <a:ln>
            <a:noFill/>
          </a:ln>
        </p:spPr>
      </p:pic>
      <p:sp>
        <p:nvSpPr>
          <p:cNvPr id="1469" name="Google Shape;1469;p78"/>
          <p:cNvSpPr txBox="1"/>
          <p:nvPr>
            <p:ph idx="1" type="body"/>
          </p:nvPr>
        </p:nvSpPr>
        <p:spPr>
          <a:xfrm>
            <a:off x="8173212" y="2419773"/>
            <a:ext cx="3401568" cy="3358092"/>
          </a:xfrm>
          <a:prstGeom prst="rect">
            <a:avLst/>
          </a:prstGeom>
          <a:noFill/>
          <a:ln>
            <a:noFill/>
          </a:ln>
        </p:spPr>
        <p:txBody>
          <a:bodyPr anchorCtr="0" anchor="t" bIns="45700" lIns="91425" spcFirstLastPara="1" rIns="91425" wrap="square" tIns="45700">
            <a:normAutofit/>
          </a:bodyPr>
          <a:lstStyle/>
          <a:p>
            <a:pPr indent="0" lvl="0" marL="0" rtl="0" algn="l">
              <a:lnSpc>
                <a:spcPct val="85000"/>
              </a:lnSpc>
              <a:spcBef>
                <a:spcPts val="0"/>
              </a:spcBef>
              <a:spcAft>
                <a:spcPts val="0"/>
              </a:spcAft>
              <a:buClr>
                <a:srgbClr val="262626"/>
              </a:buClr>
              <a:buSzPts val="1800"/>
              <a:buNone/>
            </a:pPr>
            <a:r>
              <a:t/>
            </a:r>
            <a:endParaRPr sz="1800"/>
          </a:p>
          <a:p>
            <a:pPr indent="0" lvl="0" marL="0" rtl="0" algn="l">
              <a:lnSpc>
                <a:spcPct val="85000"/>
              </a:lnSpc>
              <a:spcBef>
                <a:spcPts val="1300"/>
              </a:spcBef>
              <a:spcAft>
                <a:spcPts val="0"/>
              </a:spcAft>
              <a:buClr>
                <a:srgbClr val="262626"/>
              </a:buClr>
              <a:buSzPts val="1800"/>
              <a:buNone/>
            </a:pPr>
            <a:r>
              <a:rPr lang="en-US" sz="1800"/>
              <a:t>For further information</a:t>
            </a:r>
            <a:endParaRPr/>
          </a:p>
          <a:p>
            <a:pPr indent="0" lvl="0" marL="0" rtl="0" algn="l">
              <a:lnSpc>
                <a:spcPct val="85000"/>
              </a:lnSpc>
              <a:spcBef>
                <a:spcPts val="1300"/>
              </a:spcBef>
              <a:spcAft>
                <a:spcPts val="0"/>
              </a:spcAft>
              <a:buClr>
                <a:srgbClr val="262626"/>
              </a:buClr>
              <a:buSzPts val="1800"/>
              <a:buNone/>
            </a:pPr>
            <a:r>
              <a:rPr lang="en-US" sz="1800"/>
              <a:t>Mariehelene.nassif @gmail.com</a:t>
            </a:r>
            <a:endParaRPr/>
          </a:p>
          <a:p>
            <a:pPr indent="0" lvl="0" marL="0" rtl="0" algn="l">
              <a:lnSpc>
                <a:spcPct val="85000"/>
              </a:lnSpc>
              <a:spcBef>
                <a:spcPts val="1300"/>
              </a:spcBef>
              <a:spcAft>
                <a:spcPts val="0"/>
              </a:spcAft>
              <a:buClr>
                <a:srgbClr val="262626"/>
              </a:buClr>
              <a:buSzPts val="1800"/>
              <a:buNone/>
            </a:pPr>
            <a:r>
              <a:t/>
            </a:r>
            <a:endParaRPr sz="1800"/>
          </a:p>
          <a:p>
            <a:pPr indent="0" lvl="0" marL="0" rtl="0" algn="l">
              <a:lnSpc>
                <a:spcPct val="85000"/>
              </a:lnSpc>
              <a:spcBef>
                <a:spcPts val="1300"/>
              </a:spcBef>
              <a:spcAft>
                <a:spcPts val="0"/>
              </a:spcAft>
              <a:buClr>
                <a:srgbClr val="262626"/>
              </a:buClr>
              <a:buSzPts val="1800"/>
              <a:buNone/>
            </a:pPr>
            <a:r>
              <a:rPr lang="en-US" sz="1800"/>
              <a:t>IWMI CWANA</a:t>
            </a:r>
            <a:endParaRPr/>
          </a:p>
          <a:p>
            <a:pPr indent="0" lvl="0" marL="0" rtl="0" algn="l">
              <a:lnSpc>
                <a:spcPct val="85000"/>
              </a:lnSpc>
              <a:spcBef>
                <a:spcPts val="1300"/>
              </a:spcBef>
              <a:spcAft>
                <a:spcPts val="0"/>
              </a:spcAft>
              <a:buClr>
                <a:srgbClr val="262626"/>
              </a:buClr>
              <a:buSzPts val="1800"/>
              <a:buNone/>
            </a:pPr>
            <a:r>
              <a:rPr lang="en-US" sz="1800"/>
              <a:t>m.zubi@cgiar.org</a:t>
            </a:r>
            <a:endParaRPr/>
          </a:p>
          <a:p>
            <a:pPr indent="0" lvl="0" marL="0" rtl="0" algn="l">
              <a:lnSpc>
                <a:spcPct val="85000"/>
              </a:lnSpc>
              <a:spcBef>
                <a:spcPts val="1300"/>
              </a:spcBef>
              <a:spcAft>
                <a:spcPts val="0"/>
              </a:spcAft>
              <a:buClr>
                <a:srgbClr val="262626"/>
              </a:buClr>
              <a:buSzPts val="1800"/>
              <a:buNone/>
            </a:pPr>
            <a:r>
              <a:t/>
            </a:r>
            <a:endParaRPr sz="18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pic>
        <p:nvPicPr>
          <p:cNvPr descr="Ein Bild, das Wand, Gebäude, Metallwaren, draußen enthält.&#10;&#10;Automatisch generierte Beschreibung" id="1474" name="Google Shape;1474;p79"/>
          <p:cNvPicPr preferRelativeResize="0"/>
          <p:nvPr>
            <p:ph idx="2" type="pic"/>
          </p:nvPr>
        </p:nvPicPr>
        <p:blipFill rotWithShape="1">
          <a:blip r:embed="rId3">
            <a:alphaModFix/>
          </a:blip>
          <a:srcRect b="20131" l="0" r="0" t="20131"/>
          <a:stretch/>
        </p:blipFill>
        <p:spPr>
          <a:xfrm>
            <a:off x="164181" y="165101"/>
            <a:ext cx="11858487" cy="4721860"/>
          </a:xfrm>
          <a:prstGeom prst="rect">
            <a:avLst/>
          </a:prstGeom>
          <a:noFill/>
          <a:ln>
            <a:noFill/>
          </a:ln>
        </p:spPr>
      </p:pic>
      <p:sp>
        <p:nvSpPr>
          <p:cNvPr id="1475" name="Google Shape;1475;p79"/>
          <p:cNvSpPr txBox="1"/>
          <p:nvPr>
            <p:ph type="title"/>
          </p:nvPr>
        </p:nvSpPr>
        <p:spPr>
          <a:xfrm>
            <a:off x="164181" y="290285"/>
            <a:ext cx="11858487" cy="4596675"/>
          </a:xfrm>
          <a:prstGeom prst="rect">
            <a:avLst/>
          </a:prstGeom>
          <a:blipFill rotWithShape="1">
            <a:blip r:embed="rId4">
              <a:alphaModFix amt="80000"/>
            </a:blip>
            <a:stretch>
              <a:fillRect b="0" l="-9" r="-8" t="0"/>
            </a:stretch>
          </a:blipFill>
          <a:ln>
            <a:noFill/>
          </a:ln>
        </p:spPr>
        <p:txBody>
          <a:bodyPr anchorCtr="0" anchor="b" bIns="1036800" lIns="576000" spcFirstLastPara="1" rIns="91425" wrap="square" tIns="45700">
            <a:noAutofit/>
          </a:bodyPr>
          <a:lstStyle/>
          <a:p>
            <a:pPr indent="0" lvl="0" marL="0" rtl="0" algn="l">
              <a:lnSpc>
                <a:spcPct val="90000"/>
              </a:lnSpc>
              <a:spcBef>
                <a:spcPts val="0"/>
              </a:spcBef>
              <a:spcAft>
                <a:spcPts val="0"/>
              </a:spcAft>
              <a:buClr>
                <a:schemeClr val="dk1"/>
              </a:buClr>
              <a:buSzPts val="3400"/>
              <a:buFont typeface="Calibri"/>
              <a:buNone/>
            </a:pPr>
            <a:r>
              <a:rPr lang="en-US"/>
              <a:t>Enhancing Water Resource Management (WAMA)</a:t>
            </a:r>
            <a:br>
              <a:rPr lang="en-US"/>
            </a:br>
            <a:br>
              <a:rPr lang="en-US"/>
            </a:br>
            <a:r>
              <a:rPr lang="en-US"/>
              <a:t>Output 1</a:t>
            </a:r>
            <a:br>
              <a:rPr lang="en-US"/>
            </a:br>
            <a:endParaRPr/>
          </a:p>
        </p:txBody>
      </p:sp>
      <p:sp>
        <p:nvSpPr>
          <p:cNvPr id="1476" name="Google Shape;1476;p79"/>
          <p:cNvSpPr txBox="1"/>
          <p:nvPr>
            <p:ph idx="1" type="body"/>
          </p:nvPr>
        </p:nvSpPr>
        <p:spPr>
          <a:xfrm>
            <a:off x="933131" y="3429000"/>
            <a:ext cx="10627783" cy="1027974"/>
          </a:xfrm>
          <a:prstGeom prst="rect">
            <a:avLst/>
          </a:prstGeom>
          <a:noFill/>
          <a:ln>
            <a:noFill/>
          </a:ln>
        </p:spPr>
        <p:txBody>
          <a:bodyPr anchorCtr="0" anchor="t" bIns="45700" lIns="91425" spcFirstLastPara="1" rIns="91425" wrap="square" tIns="45700">
            <a:spAutoFit/>
          </a:bodyPr>
          <a:lstStyle/>
          <a:p>
            <a:pPr indent="0" lvl="0" marL="0" rtl="0" algn="l">
              <a:lnSpc>
                <a:spcPct val="95000"/>
              </a:lnSpc>
              <a:spcBef>
                <a:spcPts val="0"/>
              </a:spcBef>
              <a:spcAft>
                <a:spcPts val="0"/>
              </a:spcAft>
              <a:buClr>
                <a:srgbClr val="000000"/>
              </a:buClr>
              <a:buSzPts val="3200"/>
              <a:buNone/>
            </a:pPr>
            <a:r>
              <a:rPr b="1" lang="en-US" sz="3200">
                <a:solidFill>
                  <a:srgbClr val="000000"/>
                </a:solidFill>
                <a:latin typeface="Arial"/>
                <a:ea typeface="Arial"/>
                <a:cs typeface="Arial"/>
                <a:sym typeface="Arial"/>
              </a:rPr>
              <a:t>Pilot of an Energy-Efficient Sludge Management System  </a:t>
            </a:r>
            <a:endParaRPr b="1" sz="3200"/>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8"/>
          <p:cNvSpPr/>
          <p:nvPr/>
        </p:nvSpPr>
        <p:spPr>
          <a:xfrm>
            <a:off x="-27149" y="1091701"/>
            <a:ext cx="12271513" cy="3659173"/>
          </a:xfrm>
          <a:prstGeom prst="rect">
            <a:avLst/>
          </a:prstGeom>
          <a:solidFill>
            <a:srgbClr val="F4B0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8"/>
          <p:cNvSpPr txBox="1"/>
          <p:nvPr>
            <p:ph type="ctrTitle"/>
          </p:nvPr>
        </p:nvSpPr>
        <p:spPr>
          <a:xfrm>
            <a:off x="1315696" y="2363274"/>
            <a:ext cx="9144000" cy="2387600"/>
          </a:xfrm>
          <a:prstGeom prst="rect">
            <a:avLst/>
          </a:prstGeom>
          <a:noFill/>
          <a:ln>
            <a:noFill/>
          </a:ln>
        </p:spPr>
        <p:txBody>
          <a:bodyPr anchorCtr="0" anchor="b" bIns="45700" lIns="91425" spcFirstLastPara="1" rIns="91425" wrap="square" tIns="45700">
            <a:normAutofit fontScale="90000"/>
          </a:bodyPr>
          <a:lstStyle/>
          <a:p>
            <a:pPr indent="0" lvl="0" marL="0" marR="0" rtl="0" algn="ctr">
              <a:lnSpc>
                <a:spcPct val="100000"/>
              </a:lnSpc>
              <a:spcBef>
                <a:spcPts val="0"/>
              </a:spcBef>
              <a:spcAft>
                <a:spcPts val="0"/>
              </a:spcAft>
              <a:buClr>
                <a:schemeClr val="lt1"/>
              </a:buClr>
              <a:buSzPct val="100000"/>
              <a:buFont typeface="Calibri"/>
              <a:buNone/>
            </a:pPr>
            <a:r>
              <a:rPr lang="en-US" sz="5400">
                <a:solidFill>
                  <a:schemeClr val="lt1"/>
                </a:solidFill>
                <a:latin typeface="Calibri"/>
                <a:ea typeface="Calibri"/>
                <a:cs typeface="Calibri"/>
                <a:sym typeface="Calibri"/>
              </a:rPr>
              <a:t>Sanitation Technology Demonstration in Emergency Settings in Lebanon Programme</a:t>
            </a:r>
            <a:br>
              <a:rPr lang="en-US" sz="5400">
                <a:solidFill>
                  <a:schemeClr val="lt1"/>
                </a:solidFill>
                <a:latin typeface="Calibri"/>
                <a:ea typeface="Calibri"/>
                <a:cs typeface="Calibri"/>
                <a:sym typeface="Calibri"/>
              </a:rPr>
            </a:br>
            <a:r>
              <a:rPr lang="en-US" sz="5400">
                <a:solidFill>
                  <a:schemeClr val="lt1"/>
                </a:solidFill>
                <a:latin typeface="Calibri"/>
                <a:ea typeface="Calibri"/>
                <a:cs typeface="Calibri"/>
                <a:sym typeface="Calibri"/>
              </a:rPr>
              <a:t> </a:t>
            </a:r>
            <a:br>
              <a:rPr lang="en-US" sz="5400">
                <a:solidFill>
                  <a:schemeClr val="lt1"/>
                </a:solidFill>
                <a:latin typeface="Calibri"/>
                <a:ea typeface="Calibri"/>
                <a:cs typeface="Calibri"/>
                <a:sym typeface="Calibri"/>
              </a:rPr>
            </a:br>
            <a:r>
              <a:rPr lang="en-US" sz="5400">
                <a:solidFill>
                  <a:schemeClr val="lt1"/>
                </a:solidFill>
                <a:latin typeface="Calibri"/>
                <a:ea typeface="Calibri"/>
                <a:cs typeface="Calibri"/>
                <a:sym typeface="Calibri"/>
              </a:rPr>
              <a:t>Bill &amp; Melinda Gates Foundation</a:t>
            </a:r>
            <a:endParaRPr sz="19900">
              <a:solidFill>
                <a:schemeClr val="lt1"/>
              </a:solidFill>
            </a:endParaRPr>
          </a:p>
        </p:txBody>
      </p:sp>
      <p:sp>
        <p:nvSpPr>
          <p:cNvPr id="526" name="Google Shape;526;p8"/>
          <p:cNvSpPr/>
          <p:nvPr/>
        </p:nvSpPr>
        <p:spPr>
          <a:xfrm>
            <a:off x="0" y="0"/>
            <a:ext cx="12192000" cy="4572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logo_black.gif" id="527" name="Google Shape;527;p8"/>
          <p:cNvPicPr preferRelativeResize="0"/>
          <p:nvPr/>
        </p:nvPicPr>
        <p:blipFill rotWithShape="1">
          <a:blip r:embed="rId3">
            <a:alphaModFix/>
          </a:blip>
          <a:srcRect b="0" l="0" r="0" t="0"/>
          <a:stretch/>
        </p:blipFill>
        <p:spPr>
          <a:xfrm>
            <a:off x="482600" y="158750"/>
            <a:ext cx="2444750" cy="596900"/>
          </a:xfrm>
          <a:prstGeom prst="rect">
            <a:avLst/>
          </a:prstGeom>
          <a:noFill/>
          <a:ln>
            <a:noFill/>
          </a:ln>
        </p:spPr>
      </p:pic>
      <p:sp>
        <p:nvSpPr>
          <p:cNvPr id="528" name="Google Shape;528;p8"/>
          <p:cNvSpPr txBox="1"/>
          <p:nvPr>
            <p:ph idx="1" type="subTitle"/>
          </p:nvPr>
        </p:nvSpPr>
        <p:spPr>
          <a:xfrm>
            <a:off x="1315696" y="269473"/>
            <a:ext cx="9144000" cy="82384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000000"/>
              </a:buClr>
              <a:buSzPts val="1800"/>
              <a:buNone/>
            </a:pPr>
            <a:r>
              <a:rPr lang="en-US" sz="1800">
                <a:solidFill>
                  <a:srgbClr val="000000"/>
                </a:solidFill>
                <a:latin typeface="Calibri"/>
                <a:ea typeface="Calibri"/>
                <a:cs typeface="Calibri"/>
                <a:sym typeface="Calibri"/>
              </a:rPr>
              <a:t>Kevin Bonel - WaSH in Emergency Consultant - UNICEF </a:t>
            </a:r>
            <a:br>
              <a:rPr lang="en-US" sz="1800">
                <a:solidFill>
                  <a:srgbClr val="000000"/>
                </a:solidFill>
                <a:latin typeface="Calibri"/>
                <a:ea typeface="Calibri"/>
                <a:cs typeface="Calibri"/>
                <a:sym typeface="Calibri"/>
              </a:rPr>
            </a:br>
            <a:r>
              <a:rPr lang="en-US" sz="1800">
                <a:solidFill>
                  <a:srgbClr val="000000"/>
                </a:solidFill>
                <a:latin typeface="Calibri"/>
                <a:ea typeface="Calibri"/>
                <a:cs typeface="Calibri"/>
                <a:sym typeface="Calibri"/>
              </a:rPr>
              <a:t>Hussam Hawa - CEO - Difaf</a:t>
            </a:r>
            <a:endParaRPr/>
          </a:p>
        </p:txBody>
      </p:sp>
      <p:sp>
        <p:nvSpPr>
          <p:cNvPr id="529" name="Google Shape;529;p8"/>
          <p:cNvSpPr txBox="1"/>
          <p:nvPr/>
        </p:nvSpPr>
        <p:spPr>
          <a:xfrm>
            <a:off x="2987336" y="3237676"/>
            <a:ext cx="61344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30" name="Google Shape;530;p8"/>
          <p:cNvSpPr txBox="1"/>
          <p:nvPr/>
        </p:nvSpPr>
        <p:spPr>
          <a:xfrm>
            <a:off x="2987336" y="3237676"/>
            <a:ext cx="61344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31" name="Google Shape;531;p8"/>
          <p:cNvSpPr txBox="1"/>
          <p:nvPr/>
        </p:nvSpPr>
        <p:spPr>
          <a:xfrm>
            <a:off x="2987336" y="3237676"/>
            <a:ext cx="61344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532" name="Google Shape;532;p8"/>
          <p:cNvPicPr preferRelativeResize="0"/>
          <p:nvPr/>
        </p:nvPicPr>
        <p:blipFill rotWithShape="1">
          <a:blip r:embed="rId4">
            <a:alphaModFix/>
          </a:blip>
          <a:srcRect b="0" l="0" r="0" t="0"/>
          <a:stretch/>
        </p:blipFill>
        <p:spPr>
          <a:xfrm>
            <a:off x="9685802" y="-28678"/>
            <a:ext cx="1606990" cy="1118869"/>
          </a:xfrm>
          <a:prstGeom prst="rect">
            <a:avLst/>
          </a:prstGeom>
          <a:noFill/>
          <a:ln>
            <a:noFill/>
          </a:ln>
        </p:spPr>
      </p:pic>
      <p:pic>
        <p:nvPicPr>
          <p:cNvPr descr="world vision Logo Vector (.EPS) Free Download" id="533" name="Google Shape;533;p8"/>
          <p:cNvPicPr preferRelativeResize="0"/>
          <p:nvPr/>
        </p:nvPicPr>
        <p:blipFill rotWithShape="1">
          <a:blip r:embed="rId5">
            <a:alphaModFix/>
          </a:blip>
          <a:srcRect b="8487" l="557" r="868" t="2023"/>
          <a:stretch/>
        </p:blipFill>
        <p:spPr>
          <a:xfrm>
            <a:off x="9924435" y="5671753"/>
            <a:ext cx="2210874" cy="1110586"/>
          </a:xfrm>
          <a:prstGeom prst="rect">
            <a:avLst/>
          </a:prstGeom>
          <a:noFill/>
          <a:ln>
            <a:noFill/>
          </a:ln>
        </p:spPr>
      </p:pic>
      <p:pic>
        <p:nvPicPr>
          <p:cNvPr descr="SOLIDARITÉS INTERNATIONAL - Aid organisation, association - Safe water for  all" id="534" name="Google Shape;534;p8"/>
          <p:cNvPicPr preferRelativeResize="0"/>
          <p:nvPr/>
        </p:nvPicPr>
        <p:blipFill rotWithShape="1">
          <a:blip r:embed="rId6">
            <a:alphaModFix/>
          </a:blip>
          <a:srcRect b="13603" l="24236" r="23579" t="13721"/>
          <a:stretch/>
        </p:blipFill>
        <p:spPr>
          <a:xfrm>
            <a:off x="8069101" y="5722969"/>
            <a:ext cx="1444806" cy="1056344"/>
          </a:xfrm>
          <a:prstGeom prst="rect">
            <a:avLst/>
          </a:prstGeom>
          <a:noFill/>
          <a:ln>
            <a:noFill/>
          </a:ln>
        </p:spPr>
      </p:pic>
      <p:pic>
        <p:nvPicPr>
          <p:cNvPr descr="ACF logo | The Global Handwashing Partnership" id="535" name="Google Shape;535;p8"/>
          <p:cNvPicPr preferRelativeResize="0"/>
          <p:nvPr/>
        </p:nvPicPr>
        <p:blipFill rotWithShape="1">
          <a:blip r:embed="rId7">
            <a:alphaModFix/>
          </a:blip>
          <a:srcRect b="26341" l="10121" r="8760" t="6479"/>
          <a:stretch/>
        </p:blipFill>
        <p:spPr>
          <a:xfrm>
            <a:off x="48625" y="5686477"/>
            <a:ext cx="1854850" cy="1171523"/>
          </a:xfrm>
          <a:prstGeom prst="rect">
            <a:avLst/>
          </a:prstGeom>
          <a:noFill/>
          <a:ln>
            <a:noFill/>
          </a:ln>
        </p:spPr>
      </p:pic>
      <p:pic>
        <p:nvPicPr>
          <p:cNvPr descr="Sawa Group | Daleel Madani" id="536" name="Google Shape;536;p8"/>
          <p:cNvPicPr preferRelativeResize="0"/>
          <p:nvPr/>
        </p:nvPicPr>
        <p:blipFill rotWithShape="1">
          <a:blip r:embed="rId8">
            <a:alphaModFix/>
          </a:blip>
          <a:srcRect b="0" l="0" r="0" t="0"/>
          <a:stretch/>
        </p:blipFill>
        <p:spPr>
          <a:xfrm>
            <a:off x="5134326" y="5862820"/>
            <a:ext cx="2595348" cy="776710"/>
          </a:xfrm>
          <a:prstGeom prst="rect">
            <a:avLst/>
          </a:prstGeom>
          <a:noFill/>
          <a:ln>
            <a:noFill/>
          </a:ln>
        </p:spPr>
      </p:pic>
      <p:pic>
        <p:nvPicPr>
          <p:cNvPr id="537" name="Google Shape;537;p8"/>
          <p:cNvPicPr preferRelativeResize="0"/>
          <p:nvPr/>
        </p:nvPicPr>
        <p:blipFill rotWithShape="1">
          <a:blip r:embed="rId9">
            <a:alphaModFix/>
          </a:blip>
          <a:srcRect b="0" l="0" r="50364" t="0"/>
          <a:stretch/>
        </p:blipFill>
        <p:spPr>
          <a:xfrm>
            <a:off x="2297158" y="5782612"/>
            <a:ext cx="2443485" cy="1062802"/>
          </a:xfrm>
          <a:prstGeom prst="rect">
            <a:avLst/>
          </a:prstGeom>
          <a:noFill/>
          <a:ln>
            <a:noFill/>
          </a:ln>
        </p:spPr>
      </p:pic>
      <p:pic>
        <p:nvPicPr>
          <p:cNvPr id="538" name="Google Shape;538;p8"/>
          <p:cNvPicPr preferRelativeResize="0"/>
          <p:nvPr/>
        </p:nvPicPr>
        <p:blipFill rotWithShape="1">
          <a:blip r:embed="rId10">
            <a:alphaModFix/>
          </a:blip>
          <a:srcRect b="0" l="0" r="0" t="10540"/>
          <a:stretch/>
        </p:blipFill>
        <p:spPr>
          <a:xfrm>
            <a:off x="4889864" y="4750874"/>
            <a:ext cx="2264955" cy="94500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80"/>
          <p:cNvSpPr txBox="1"/>
          <p:nvPr>
            <p:ph type="title"/>
          </p:nvPr>
        </p:nvSpPr>
        <p:spPr>
          <a:xfrm>
            <a:off x="521369" y="641333"/>
            <a:ext cx="11501297" cy="71995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Output 1  </a:t>
            </a:r>
            <a:r>
              <a:rPr lang="en-US" sz="2133">
                <a:solidFill>
                  <a:srgbClr val="000000"/>
                </a:solidFill>
                <a:latin typeface="Arial"/>
                <a:ea typeface="Arial"/>
                <a:cs typeface="Arial"/>
                <a:sym typeface="Arial"/>
              </a:rPr>
              <a:t>Pilot of an Energy-Efficient Sludge Management System</a:t>
            </a:r>
            <a:endParaRPr sz="2133"/>
          </a:p>
        </p:txBody>
      </p:sp>
      <p:sp>
        <p:nvSpPr>
          <p:cNvPr id="1482" name="Google Shape;1482;p80"/>
          <p:cNvSpPr txBox="1"/>
          <p:nvPr>
            <p:ph idx="1" type="body"/>
          </p:nvPr>
        </p:nvSpPr>
        <p:spPr>
          <a:xfrm>
            <a:off x="599757" y="1361293"/>
            <a:ext cx="7805785" cy="4348132"/>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dk1"/>
              </a:buClr>
              <a:buSzPct val="100000"/>
              <a:buNone/>
            </a:pPr>
            <a:r>
              <a:t/>
            </a:r>
            <a:endParaRPr b="0" i="0">
              <a:latin typeface="Arial"/>
              <a:ea typeface="Arial"/>
              <a:cs typeface="Arial"/>
              <a:sym typeface="Arial"/>
            </a:endParaRPr>
          </a:p>
          <a:p>
            <a:pPr indent="0" lvl="0" marL="0" rtl="0" algn="l">
              <a:lnSpc>
                <a:spcPct val="90000"/>
              </a:lnSpc>
              <a:spcBef>
                <a:spcPts val="2400"/>
              </a:spcBef>
              <a:spcAft>
                <a:spcPts val="0"/>
              </a:spcAft>
              <a:buClr>
                <a:schemeClr val="dk1"/>
              </a:buClr>
              <a:buSzPct val="100000"/>
              <a:buNone/>
            </a:pPr>
            <a:r>
              <a:rPr b="0" i="0" lang="en-US">
                <a:latin typeface="Arial"/>
                <a:ea typeface="Arial"/>
                <a:cs typeface="Arial"/>
                <a:sym typeface="Arial"/>
              </a:rPr>
              <a:t>Module (Project) </a:t>
            </a:r>
            <a:r>
              <a:rPr b="1" i="0" lang="en-US">
                <a:latin typeface="Arial"/>
                <a:ea typeface="Arial"/>
                <a:cs typeface="Arial"/>
                <a:sym typeface="Arial"/>
              </a:rPr>
              <a:t>Objective</a:t>
            </a:r>
            <a:r>
              <a:rPr b="0" i="0" lang="en-US">
                <a:latin typeface="Arial"/>
                <a:ea typeface="Arial"/>
                <a:cs typeface="Arial"/>
                <a:sym typeface="Arial"/>
              </a:rPr>
              <a:t>:</a:t>
            </a:r>
            <a:endParaRPr/>
          </a:p>
          <a:p>
            <a:pPr indent="0" lvl="0" marL="0" rtl="0" algn="l">
              <a:lnSpc>
                <a:spcPct val="90000"/>
              </a:lnSpc>
              <a:spcBef>
                <a:spcPts val="2400"/>
              </a:spcBef>
              <a:spcAft>
                <a:spcPts val="0"/>
              </a:spcAft>
              <a:buClr>
                <a:schemeClr val="dk1"/>
              </a:buClr>
              <a:buSzPct val="100000"/>
              <a:buNone/>
            </a:pPr>
            <a:r>
              <a:rPr b="0" i="0" lang="en-US">
                <a:latin typeface="Arial"/>
                <a:ea typeface="Arial"/>
                <a:cs typeface="Arial"/>
                <a:sym typeface="Arial"/>
              </a:rPr>
              <a:t>Conditions have been created for improving the legal, financial, institutional, and organizational framework for wastewater management</a:t>
            </a:r>
            <a:endParaRPr/>
          </a:p>
          <a:p>
            <a:pPr indent="0" lvl="0" marL="0" rtl="0" algn="l">
              <a:lnSpc>
                <a:spcPct val="90000"/>
              </a:lnSpc>
              <a:spcBef>
                <a:spcPts val="2400"/>
              </a:spcBef>
              <a:spcAft>
                <a:spcPts val="0"/>
              </a:spcAft>
              <a:buClr>
                <a:schemeClr val="dk1"/>
              </a:buClr>
              <a:buSzPct val="100000"/>
              <a:buNone/>
            </a:pPr>
            <a:r>
              <a:rPr b="1" i="0" lang="en-US">
                <a:latin typeface="Arial"/>
                <a:ea typeface="Arial"/>
                <a:cs typeface="Arial"/>
                <a:sym typeface="Arial"/>
              </a:rPr>
              <a:t>Output</a:t>
            </a:r>
            <a:r>
              <a:rPr b="0" i="0" lang="en-US">
                <a:latin typeface="Arial"/>
                <a:ea typeface="Arial"/>
                <a:cs typeface="Arial"/>
                <a:sym typeface="Arial"/>
              </a:rPr>
              <a:t> 1:</a:t>
            </a:r>
            <a:endParaRPr/>
          </a:p>
          <a:p>
            <a:pPr indent="0" lvl="0" marL="0" rtl="0" algn="l">
              <a:lnSpc>
                <a:spcPct val="90000"/>
              </a:lnSpc>
              <a:spcBef>
                <a:spcPts val="2400"/>
              </a:spcBef>
              <a:spcAft>
                <a:spcPts val="0"/>
              </a:spcAft>
              <a:buClr>
                <a:schemeClr val="dk1"/>
              </a:buClr>
              <a:buSzPct val="100000"/>
              <a:buNone/>
            </a:pPr>
            <a:r>
              <a:rPr b="0" i="0" lang="en-US">
                <a:latin typeface="Arial"/>
                <a:ea typeface="Arial"/>
                <a:cs typeface="Arial"/>
                <a:sym typeface="Arial"/>
              </a:rPr>
              <a:t>An energy-efficient sewage sludge management system has been piloted by a selected WE at a wastewater treatment plant</a:t>
            </a:r>
            <a:endParaRPr/>
          </a:p>
          <a:p>
            <a:pPr indent="0" lvl="0" marL="0" rtl="0" algn="l">
              <a:lnSpc>
                <a:spcPct val="90000"/>
              </a:lnSpc>
              <a:spcBef>
                <a:spcPts val="2400"/>
              </a:spcBef>
              <a:spcAft>
                <a:spcPts val="0"/>
              </a:spcAft>
              <a:buClr>
                <a:schemeClr val="dk1"/>
              </a:buClr>
              <a:buSzPct val="100000"/>
              <a:buNone/>
            </a:pPr>
            <a:r>
              <a:rPr b="0" i="0" lang="en-US">
                <a:latin typeface="Arial"/>
                <a:ea typeface="Arial"/>
                <a:cs typeface="Arial"/>
                <a:sym typeface="Arial"/>
              </a:rPr>
              <a:t>Key envisioned </a:t>
            </a:r>
            <a:r>
              <a:rPr b="1" i="0" lang="en-US">
                <a:latin typeface="Arial"/>
                <a:ea typeface="Arial"/>
                <a:cs typeface="Arial"/>
                <a:sym typeface="Arial"/>
              </a:rPr>
              <a:t>activities</a:t>
            </a:r>
            <a:r>
              <a:rPr b="0" i="0" lang="en-US">
                <a:latin typeface="Arial"/>
                <a:ea typeface="Arial"/>
                <a:cs typeface="Arial"/>
                <a:sym typeface="Arial"/>
              </a:rPr>
              <a:t>:</a:t>
            </a:r>
            <a:endParaRPr/>
          </a:p>
          <a:p>
            <a:pPr indent="-228594" lvl="0" marL="228594" rtl="0" algn="l">
              <a:lnSpc>
                <a:spcPct val="90000"/>
              </a:lnSpc>
              <a:spcBef>
                <a:spcPts val="2400"/>
              </a:spcBef>
              <a:spcAft>
                <a:spcPts val="0"/>
              </a:spcAft>
              <a:buClr>
                <a:schemeClr val="dk1"/>
              </a:buClr>
              <a:buSzPct val="100000"/>
              <a:buFont typeface="Arial"/>
              <a:buChar char="•"/>
            </a:pPr>
            <a:r>
              <a:rPr b="0" i="0" lang="en-US">
                <a:latin typeface="Arial"/>
                <a:ea typeface="Arial"/>
                <a:cs typeface="Arial"/>
                <a:sym typeface="Arial"/>
              </a:rPr>
              <a:t>Planning and construction of a sludge management system (Ongoing)</a:t>
            </a:r>
            <a:endParaRPr/>
          </a:p>
          <a:p>
            <a:pPr indent="-228594" lvl="0" marL="228594" rtl="0" algn="l">
              <a:lnSpc>
                <a:spcPct val="90000"/>
              </a:lnSpc>
              <a:spcBef>
                <a:spcPts val="2400"/>
              </a:spcBef>
              <a:spcAft>
                <a:spcPts val="0"/>
              </a:spcAft>
              <a:buClr>
                <a:schemeClr val="dk1"/>
              </a:buClr>
              <a:buSzPct val="100000"/>
              <a:buFont typeface="Arial"/>
              <a:buChar char="•"/>
            </a:pPr>
            <a:r>
              <a:rPr b="0" i="0" lang="en-US">
                <a:latin typeface="Arial"/>
                <a:ea typeface="Arial"/>
                <a:cs typeface="Arial"/>
                <a:sym typeface="Arial"/>
              </a:rPr>
              <a:t>Providing technical and process advice to MoEW on improving inter-ministerial coordination standards and guidelines for sewage sludge management and re-usage</a:t>
            </a:r>
            <a:endParaRPr/>
          </a:p>
        </p:txBody>
      </p:sp>
      <p:sp>
        <p:nvSpPr>
          <p:cNvPr id="1483" name="Google Shape;1483;p80"/>
          <p:cNvSpPr txBox="1"/>
          <p:nvPr>
            <p:ph idx="10" type="dt"/>
          </p:nvPr>
        </p:nvSpPr>
        <p:spPr>
          <a:xfrm>
            <a:off x="1324564" y="6568511"/>
            <a:ext cx="799512" cy="1231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4 May 2023</a:t>
            </a:r>
            <a:endParaRPr/>
          </a:p>
        </p:txBody>
      </p:sp>
      <p:sp>
        <p:nvSpPr>
          <p:cNvPr id="1484" name="Google Shape;1484;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Pilot of an Energy Efficient Sludge Management System . </a:t>
            </a:r>
            <a:endParaRPr/>
          </a:p>
        </p:txBody>
      </p:sp>
      <p:sp>
        <p:nvSpPr>
          <p:cNvPr id="1485" name="Google Shape;1485;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Page </a:t>
            </a:r>
            <a:fld id="{00000000-1234-1234-1234-123412341234}" type="slidenum">
              <a:rPr lang="en-US"/>
              <a:t>‹#›</a:t>
            </a:fld>
            <a:endParaRPr/>
          </a:p>
        </p:txBody>
      </p:sp>
      <p:pic>
        <p:nvPicPr>
          <p:cNvPr id="1486" name="Google Shape;1486;p80"/>
          <p:cNvPicPr preferRelativeResize="0"/>
          <p:nvPr/>
        </p:nvPicPr>
        <p:blipFill rotWithShape="1">
          <a:blip r:embed="rId3">
            <a:alphaModFix/>
          </a:blip>
          <a:srcRect b="0" l="0" r="0" t="0"/>
          <a:stretch/>
        </p:blipFill>
        <p:spPr>
          <a:xfrm>
            <a:off x="7921908" y="3429001"/>
            <a:ext cx="4270093" cy="2709967"/>
          </a:xfrm>
          <a:prstGeom prst="rect">
            <a:avLst/>
          </a:prstGeom>
          <a:noFill/>
          <a:ln>
            <a:noFill/>
          </a:ln>
        </p:spPr>
      </p:pic>
      <p:pic>
        <p:nvPicPr>
          <p:cNvPr id="1487" name="Google Shape;1487;p80"/>
          <p:cNvPicPr preferRelativeResize="0"/>
          <p:nvPr/>
        </p:nvPicPr>
        <p:blipFill rotWithShape="1">
          <a:blip r:embed="rId4">
            <a:alphaModFix/>
          </a:blip>
          <a:srcRect b="0" l="0" r="0" t="0"/>
          <a:stretch/>
        </p:blipFill>
        <p:spPr>
          <a:xfrm>
            <a:off x="7908800" y="1361291"/>
            <a:ext cx="4283201" cy="2487551"/>
          </a:xfrm>
          <a:prstGeom prst="rect">
            <a:avLst/>
          </a:prstGeom>
          <a:noFill/>
          <a:ln>
            <a:noFill/>
          </a:ln>
        </p:spPr>
      </p:pic>
    </p:spTree>
  </p:cSld>
  <p:clrMapOvr>
    <a:masterClrMapping/>
  </p:clrMapOvr>
  <p:transition>
    <p:fade/>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pic>
        <p:nvPicPr>
          <p:cNvPr id="1492" name="Google Shape;1492;p81"/>
          <p:cNvPicPr preferRelativeResize="0"/>
          <p:nvPr/>
        </p:nvPicPr>
        <p:blipFill rotWithShape="1">
          <a:blip r:embed="rId3">
            <a:alphaModFix/>
          </a:blip>
          <a:srcRect b="0" l="0" r="0" t="0"/>
          <a:stretch/>
        </p:blipFill>
        <p:spPr>
          <a:xfrm>
            <a:off x="8586669" y="3073535"/>
            <a:ext cx="3605331" cy="3741197"/>
          </a:xfrm>
          <a:prstGeom prst="rect">
            <a:avLst/>
          </a:prstGeom>
          <a:noFill/>
          <a:ln>
            <a:noFill/>
          </a:ln>
        </p:spPr>
      </p:pic>
      <p:pic>
        <p:nvPicPr>
          <p:cNvPr id="1493" name="Google Shape;1493;p81"/>
          <p:cNvPicPr preferRelativeResize="0"/>
          <p:nvPr/>
        </p:nvPicPr>
        <p:blipFill rotWithShape="1">
          <a:blip r:embed="rId4">
            <a:alphaModFix/>
          </a:blip>
          <a:srcRect b="0" l="0" r="0" t="0"/>
          <a:stretch/>
        </p:blipFill>
        <p:spPr>
          <a:xfrm>
            <a:off x="8841680" y="0"/>
            <a:ext cx="3350321" cy="2978064"/>
          </a:xfrm>
          <a:prstGeom prst="rect">
            <a:avLst/>
          </a:prstGeom>
          <a:noFill/>
          <a:ln>
            <a:noFill/>
          </a:ln>
        </p:spPr>
      </p:pic>
      <p:sp>
        <p:nvSpPr>
          <p:cNvPr id="1494" name="Google Shape;1494;p81"/>
          <p:cNvSpPr txBox="1"/>
          <p:nvPr>
            <p:ph type="title"/>
          </p:nvPr>
        </p:nvSpPr>
        <p:spPr>
          <a:xfrm>
            <a:off x="599755" y="320283"/>
            <a:ext cx="11422911" cy="7207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2400"/>
              <a:buFont typeface="Arial"/>
              <a:buNone/>
            </a:pPr>
            <a:r>
              <a:rPr lang="en-US" sz="2400">
                <a:solidFill>
                  <a:srgbClr val="000000"/>
                </a:solidFill>
                <a:latin typeface="Arial"/>
                <a:ea typeface="Arial"/>
                <a:cs typeface="Arial"/>
                <a:sym typeface="Arial"/>
              </a:rPr>
              <a:t>Pilot of an Energy-Efficient Sludge Management System</a:t>
            </a:r>
            <a:endParaRPr/>
          </a:p>
        </p:txBody>
      </p:sp>
      <p:sp>
        <p:nvSpPr>
          <p:cNvPr id="1495" name="Google Shape;1495;p81"/>
          <p:cNvSpPr txBox="1"/>
          <p:nvPr>
            <p:ph idx="1" type="body"/>
          </p:nvPr>
        </p:nvSpPr>
        <p:spPr>
          <a:xfrm>
            <a:off x="599757" y="1361293"/>
            <a:ext cx="8241921" cy="4113385"/>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dk1"/>
              </a:buClr>
              <a:buSzPct val="100000"/>
              <a:buNone/>
            </a:pPr>
            <a:r>
              <a:rPr b="1" lang="en-US" sz="2133"/>
              <a:t>Context:</a:t>
            </a:r>
            <a:endParaRPr/>
          </a:p>
          <a:p>
            <a:pPr indent="0" lvl="0" marL="0" rtl="0" algn="l">
              <a:lnSpc>
                <a:spcPct val="90000"/>
              </a:lnSpc>
              <a:spcBef>
                <a:spcPts val="1600"/>
              </a:spcBef>
              <a:spcAft>
                <a:spcPts val="0"/>
              </a:spcAft>
              <a:buClr>
                <a:schemeClr val="dk1"/>
              </a:buClr>
              <a:buSzPct val="100000"/>
              <a:buNone/>
            </a:pPr>
            <a:r>
              <a:rPr b="1" lang="en-US">
                <a:latin typeface="Arial"/>
                <a:ea typeface="Arial"/>
                <a:cs typeface="Arial"/>
                <a:sym typeface="Arial"/>
              </a:rPr>
              <a:t>Framework</a:t>
            </a:r>
            <a:r>
              <a:rPr lang="en-US">
                <a:latin typeface="Arial"/>
                <a:ea typeface="Arial"/>
                <a:cs typeface="Arial"/>
                <a:sym typeface="Arial"/>
              </a:rPr>
              <a:t>:</a:t>
            </a:r>
            <a:endParaRPr/>
          </a:p>
          <a:p>
            <a:pPr indent="-304792" lvl="0" marL="304792" rtl="0" algn="l">
              <a:lnSpc>
                <a:spcPct val="90000"/>
              </a:lnSpc>
              <a:spcBef>
                <a:spcPts val="1600"/>
              </a:spcBef>
              <a:spcAft>
                <a:spcPts val="0"/>
              </a:spcAft>
              <a:buClr>
                <a:schemeClr val="dk1"/>
              </a:buClr>
              <a:buSzPct val="100000"/>
              <a:buFont typeface="Calibri"/>
              <a:buAutoNum type="arabicPeriod"/>
            </a:pPr>
            <a:r>
              <a:rPr lang="en-US">
                <a:latin typeface="Arial"/>
                <a:ea typeface="Arial"/>
                <a:cs typeface="Arial"/>
                <a:sym typeface="Arial"/>
              </a:rPr>
              <a:t>Ministry of Agriculture 2012 decision prohibits import of sludge regardless of treatment</a:t>
            </a:r>
            <a:endParaRPr/>
          </a:p>
          <a:p>
            <a:pPr indent="-304792" lvl="0" marL="304792" rtl="0" algn="l">
              <a:lnSpc>
                <a:spcPct val="90000"/>
              </a:lnSpc>
              <a:spcBef>
                <a:spcPts val="1600"/>
              </a:spcBef>
              <a:spcAft>
                <a:spcPts val="0"/>
              </a:spcAft>
              <a:buClr>
                <a:schemeClr val="dk1"/>
              </a:buClr>
              <a:buSzPct val="100000"/>
              <a:buFont typeface="Calibri"/>
              <a:buAutoNum type="arabicPeriod"/>
            </a:pPr>
            <a:r>
              <a:rPr lang="en-US">
                <a:latin typeface="Arial"/>
                <a:ea typeface="Arial"/>
                <a:cs typeface="Arial"/>
                <a:sym typeface="Arial"/>
              </a:rPr>
              <a:t>Lebanon adopted ISO 2020 as-is, with the only modification being upholding the local source limitation</a:t>
            </a:r>
            <a:endParaRPr/>
          </a:p>
          <a:p>
            <a:pPr indent="-304792" lvl="0" marL="304792" rtl="0" algn="l">
              <a:lnSpc>
                <a:spcPct val="90000"/>
              </a:lnSpc>
              <a:spcBef>
                <a:spcPts val="1600"/>
              </a:spcBef>
              <a:spcAft>
                <a:spcPts val="0"/>
              </a:spcAft>
              <a:buClr>
                <a:schemeClr val="dk1"/>
              </a:buClr>
              <a:buSzPct val="100000"/>
              <a:buFont typeface="Calibri"/>
              <a:buAutoNum type="arabicPeriod"/>
            </a:pPr>
            <a:r>
              <a:rPr lang="en-US">
                <a:latin typeface="Arial"/>
                <a:ea typeface="Arial"/>
                <a:cs typeface="Arial"/>
                <a:sym typeface="Arial"/>
              </a:rPr>
              <a:t>No complete licenses/permits have been issued yet to allow commercial sludge reuse</a:t>
            </a:r>
            <a:endParaRPr/>
          </a:p>
          <a:p>
            <a:pPr indent="0" lvl="0" marL="0" rtl="0" algn="l">
              <a:lnSpc>
                <a:spcPct val="90000"/>
              </a:lnSpc>
              <a:spcBef>
                <a:spcPts val="1600"/>
              </a:spcBef>
              <a:spcAft>
                <a:spcPts val="0"/>
              </a:spcAft>
              <a:buClr>
                <a:schemeClr val="dk1"/>
              </a:buClr>
              <a:buSzPct val="100000"/>
              <a:buNone/>
            </a:pPr>
            <a:r>
              <a:rPr b="1" lang="en-US">
                <a:latin typeface="Arial"/>
                <a:ea typeface="Arial"/>
                <a:cs typeface="Arial"/>
                <a:sym typeface="Arial"/>
              </a:rPr>
              <a:t>Actors</a:t>
            </a:r>
            <a:r>
              <a:rPr lang="en-US">
                <a:latin typeface="Arial"/>
                <a:ea typeface="Arial"/>
                <a:cs typeface="Arial"/>
                <a:sym typeface="Arial"/>
              </a:rPr>
              <a:t>:</a:t>
            </a:r>
            <a:endParaRPr/>
          </a:p>
          <a:p>
            <a:pPr indent="-304792" lvl="0" marL="304792" rtl="0" algn="l">
              <a:lnSpc>
                <a:spcPct val="90000"/>
              </a:lnSpc>
              <a:spcBef>
                <a:spcPts val="1600"/>
              </a:spcBef>
              <a:spcAft>
                <a:spcPts val="0"/>
              </a:spcAft>
              <a:buClr>
                <a:schemeClr val="dk1"/>
              </a:buClr>
              <a:buSzPct val="100000"/>
              <a:buFont typeface="Calibri"/>
              <a:buAutoNum type="arabicPeriod"/>
            </a:pPr>
            <a:r>
              <a:rPr lang="en-US">
                <a:latin typeface="Arial"/>
                <a:ea typeface="Arial"/>
                <a:cs typeface="Arial"/>
                <a:sym typeface="Arial"/>
              </a:rPr>
              <a:t>Private entrepreneurs such as CubeX (composting) and C Green (algae)</a:t>
            </a:r>
            <a:endParaRPr/>
          </a:p>
          <a:p>
            <a:pPr indent="-304792" lvl="0" marL="304792" rtl="0" algn="l">
              <a:lnSpc>
                <a:spcPct val="90000"/>
              </a:lnSpc>
              <a:spcBef>
                <a:spcPts val="1600"/>
              </a:spcBef>
              <a:spcAft>
                <a:spcPts val="0"/>
              </a:spcAft>
              <a:buClr>
                <a:schemeClr val="dk1"/>
              </a:buClr>
              <a:buSzPct val="100000"/>
              <a:buFont typeface="Calibri"/>
              <a:buAutoNum type="arabicPeriod"/>
            </a:pPr>
            <a:r>
              <a:rPr lang="en-US">
                <a:latin typeface="Arial"/>
                <a:ea typeface="Arial"/>
                <a:cs typeface="Arial"/>
                <a:sym typeface="Arial"/>
              </a:rPr>
              <a:t>Non-profit and public users such as WWTP operators (Ablah) and reserves (Chouf)</a:t>
            </a:r>
            <a:endParaRPr/>
          </a:p>
          <a:p>
            <a:pPr indent="-304792" lvl="0" marL="304792" rtl="0" algn="l">
              <a:lnSpc>
                <a:spcPct val="90000"/>
              </a:lnSpc>
              <a:spcBef>
                <a:spcPts val="1600"/>
              </a:spcBef>
              <a:spcAft>
                <a:spcPts val="0"/>
              </a:spcAft>
              <a:buClr>
                <a:schemeClr val="dk1"/>
              </a:buClr>
              <a:buSzPct val="100000"/>
              <a:buFont typeface="Calibri"/>
              <a:buAutoNum type="arabicPeriod"/>
            </a:pPr>
            <a:r>
              <a:rPr lang="en-US">
                <a:latin typeface="Arial"/>
                <a:ea typeface="Arial"/>
                <a:cs typeface="Arial"/>
                <a:sym typeface="Arial"/>
              </a:rPr>
              <a:t>International organizations piloting/demonstrating sludge treatment to reduce burden of refugee (UNICEF) and host (DAI) wastewater management and promote nexus</a:t>
            </a:r>
            <a:endParaRPr/>
          </a:p>
        </p:txBody>
      </p:sp>
      <p:sp>
        <p:nvSpPr>
          <p:cNvPr id="1496" name="Google Shape;1496;p81"/>
          <p:cNvSpPr txBox="1"/>
          <p:nvPr>
            <p:ph idx="10" type="dt"/>
          </p:nvPr>
        </p:nvSpPr>
        <p:spPr>
          <a:xfrm>
            <a:off x="1412557" y="6568511"/>
            <a:ext cx="711519" cy="1231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26 April 2023</a:t>
            </a:r>
            <a:endParaRPr/>
          </a:p>
        </p:txBody>
      </p:sp>
      <p:sp>
        <p:nvSpPr>
          <p:cNvPr id="1497" name="Google Shape;1497;p81"/>
          <p:cNvSpPr txBox="1"/>
          <p:nvPr>
            <p:ph idx="11" type="ftr"/>
          </p:nvPr>
        </p:nvSpPr>
        <p:spPr>
          <a:xfrm>
            <a:off x="2335742" y="6568511"/>
            <a:ext cx="7827593" cy="24622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Pilot of an Energy Efficient Sludge Management System</a:t>
            </a:r>
            <a:endParaRPr/>
          </a:p>
          <a:p>
            <a:pPr indent="0" lvl="0" marL="0" rtl="0" algn="ctr">
              <a:spcBef>
                <a:spcPts val="0"/>
              </a:spcBef>
              <a:spcAft>
                <a:spcPts val="0"/>
              </a:spcAft>
              <a:buNone/>
            </a:pPr>
            <a:r>
              <a:t/>
            </a:r>
            <a:endParaRPr/>
          </a:p>
        </p:txBody>
      </p:sp>
      <p:sp>
        <p:nvSpPr>
          <p:cNvPr id="1498" name="Google Shape;149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Page </a:t>
            </a:r>
            <a:fld id="{00000000-1234-1234-1234-123412341234}" type="slidenum">
              <a:rPr lang="en-US"/>
              <a:t>‹#›</a:t>
            </a:fld>
            <a:endParaRPr/>
          </a:p>
        </p:txBody>
      </p:sp>
      <p:pic>
        <p:nvPicPr>
          <p:cNvPr id="1499" name="Google Shape;1499;p81"/>
          <p:cNvPicPr preferRelativeResize="0"/>
          <p:nvPr/>
        </p:nvPicPr>
        <p:blipFill rotWithShape="1">
          <a:blip r:embed="rId5">
            <a:alphaModFix/>
          </a:blip>
          <a:srcRect b="0" l="0" r="0" t="0"/>
          <a:stretch/>
        </p:blipFill>
        <p:spPr>
          <a:xfrm>
            <a:off x="5174165" y="5453914"/>
            <a:ext cx="3412504" cy="1159637"/>
          </a:xfrm>
          <a:prstGeom prst="rect">
            <a:avLst/>
          </a:prstGeom>
          <a:noFill/>
          <a:ln>
            <a:noFill/>
          </a:ln>
        </p:spPr>
      </p:pic>
    </p:spTree>
  </p:cSld>
  <p:clrMapOvr>
    <a:masterClrMapping/>
  </p:clrMapOvr>
  <p:transition>
    <p:fade/>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pic>
        <p:nvPicPr>
          <p:cNvPr id="1504" name="Google Shape;1504;p82"/>
          <p:cNvPicPr preferRelativeResize="0"/>
          <p:nvPr/>
        </p:nvPicPr>
        <p:blipFill rotWithShape="1">
          <a:blip r:embed="rId3">
            <a:alphaModFix/>
          </a:blip>
          <a:srcRect b="0" l="0" r="0" t="0"/>
          <a:stretch/>
        </p:blipFill>
        <p:spPr>
          <a:xfrm>
            <a:off x="8586669" y="3073535"/>
            <a:ext cx="3605331" cy="3741197"/>
          </a:xfrm>
          <a:prstGeom prst="rect">
            <a:avLst/>
          </a:prstGeom>
          <a:noFill/>
          <a:ln>
            <a:noFill/>
          </a:ln>
        </p:spPr>
      </p:pic>
      <p:pic>
        <p:nvPicPr>
          <p:cNvPr id="1505" name="Google Shape;1505;p82"/>
          <p:cNvPicPr preferRelativeResize="0"/>
          <p:nvPr/>
        </p:nvPicPr>
        <p:blipFill rotWithShape="1">
          <a:blip r:embed="rId4">
            <a:alphaModFix/>
          </a:blip>
          <a:srcRect b="0" l="0" r="0" t="0"/>
          <a:stretch/>
        </p:blipFill>
        <p:spPr>
          <a:xfrm>
            <a:off x="8841680" y="0"/>
            <a:ext cx="3350321" cy="2978064"/>
          </a:xfrm>
          <a:prstGeom prst="rect">
            <a:avLst/>
          </a:prstGeom>
          <a:noFill/>
          <a:ln>
            <a:noFill/>
          </a:ln>
        </p:spPr>
      </p:pic>
      <p:sp>
        <p:nvSpPr>
          <p:cNvPr id="1506" name="Google Shape;1506;p82"/>
          <p:cNvSpPr txBox="1"/>
          <p:nvPr>
            <p:ph type="title"/>
          </p:nvPr>
        </p:nvSpPr>
        <p:spPr>
          <a:xfrm>
            <a:off x="599755" y="320283"/>
            <a:ext cx="11422911" cy="7207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2400"/>
              <a:buFont typeface="Arial"/>
              <a:buNone/>
            </a:pPr>
            <a:r>
              <a:rPr lang="en-US" sz="2400">
                <a:solidFill>
                  <a:srgbClr val="000000"/>
                </a:solidFill>
                <a:latin typeface="Arial"/>
                <a:ea typeface="Arial"/>
                <a:cs typeface="Arial"/>
                <a:sym typeface="Arial"/>
              </a:rPr>
              <a:t>Pilot of an Energy-Efficient Sludge Management System</a:t>
            </a:r>
            <a:endParaRPr/>
          </a:p>
        </p:txBody>
      </p:sp>
      <p:sp>
        <p:nvSpPr>
          <p:cNvPr id="1507" name="Google Shape;1507;p82"/>
          <p:cNvSpPr txBox="1"/>
          <p:nvPr>
            <p:ph idx="1" type="body"/>
          </p:nvPr>
        </p:nvSpPr>
        <p:spPr>
          <a:xfrm>
            <a:off x="599757" y="1361293"/>
            <a:ext cx="8241921" cy="4113385"/>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dk1"/>
              </a:buClr>
              <a:buSzPct val="100000"/>
              <a:buNone/>
            </a:pPr>
            <a:r>
              <a:rPr b="1" lang="en-US">
                <a:latin typeface="Arial"/>
                <a:ea typeface="Arial"/>
                <a:cs typeface="Arial"/>
                <a:sym typeface="Arial"/>
              </a:rPr>
              <a:t>Opportunity</a:t>
            </a:r>
            <a:r>
              <a:rPr lang="en-US">
                <a:latin typeface="Arial"/>
                <a:ea typeface="Arial"/>
                <a:cs typeface="Arial"/>
                <a:sym typeface="Arial"/>
              </a:rPr>
              <a:t>:</a:t>
            </a:r>
            <a:endParaRPr/>
          </a:p>
          <a:p>
            <a:pPr indent="-304792" lvl="0" marL="304792" rtl="0" algn="l">
              <a:lnSpc>
                <a:spcPct val="90000"/>
              </a:lnSpc>
              <a:spcBef>
                <a:spcPts val="1600"/>
              </a:spcBef>
              <a:spcAft>
                <a:spcPts val="0"/>
              </a:spcAft>
              <a:buClr>
                <a:schemeClr val="dk1"/>
              </a:buClr>
              <a:buSzPct val="100000"/>
              <a:buFont typeface="Calibri"/>
              <a:buAutoNum type="arabicPeriod"/>
            </a:pPr>
            <a:r>
              <a:rPr lang="en-US">
                <a:latin typeface="Arial"/>
                <a:ea typeface="Arial"/>
                <a:cs typeface="Arial"/>
                <a:sym typeface="Arial"/>
              </a:rPr>
              <a:t>Sludge is currently dumped (or landfilled) at high transportation and environmental cost</a:t>
            </a:r>
            <a:endParaRPr/>
          </a:p>
          <a:p>
            <a:pPr indent="-304792" lvl="0" marL="304792" rtl="0" algn="l">
              <a:lnSpc>
                <a:spcPct val="90000"/>
              </a:lnSpc>
              <a:spcBef>
                <a:spcPts val="1600"/>
              </a:spcBef>
              <a:spcAft>
                <a:spcPts val="0"/>
              </a:spcAft>
              <a:buClr>
                <a:schemeClr val="dk1"/>
              </a:buClr>
              <a:buSzPct val="100000"/>
              <a:buFont typeface="Calibri"/>
              <a:buAutoNum type="arabicPeriod"/>
            </a:pPr>
            <a:r>
              <a:rPr lang="en-US">
                <a:latin typeface="Arial"/>
                <a:ea typeface="Arial"/>
                <a:cs typeface="Arial"/>
                <a:sym typeface="Arial"/>
              </a:rPr>
              <a:t>At best, sludge dewatering/drying is used to reduce the load, but no effective treatment</a:t>
            </a:r>
            <a:endParaRPr/>
          </a:p>
          <a:p>
            <a:pPr indent="-304792" lvl="0" marL="304792" rtl="0" algn="l">
              <a:lnSpc>
                <a:spcPct val="90000"/>
              </a:lnSpc>
              <a:spcBef>
                <a:spcPts val="1600"/>
              </a:spcBef>
              <a:spcAft>
                <a:spcPts val="0"/>
              </a:spcAft>
              <a:buClr>
                <a:schemeClr val="dk1"/>
              </a:buClr>
              <a:buSzPct val="100000"/>
              <a:buFont typeface="Calibri"/>
              <a:buAutoNum type="arabicPeriod"/>
            </a:pPr>
            <a:r>
              <a:rPr lang="en-US">
                <a:latin typeface="Arial"/>
                <a:ea typeface="Arial"/>
                <a:cs typeface="Arial"/>
                <a:sym typeface="Arial"/>
              </a:rPr>
              <a:t>Sludge has potential in energy recovery, soil enhancement, and land reclamation</a:t>
            </a:r>
            <a:endParaRPr/>
          </a:p>
          <a:p>
            <a:pPr indent="0" lvl="0" marL="0" rtl="0" algn="l">
              <a:lnSpc>
                <a:spcPct val="90000"/>
              </a:lnSpc>
              <a:spcBef>
                <a:spcPts val="1600"/>
              </a:spcBef>
              <a:spcAft>
                <a:spcPts val="0"/>
              </a:spcAft>
              <a:buClr>
                <a:schemeClr val="dk1"/>
              </a:buClr>
              <a:buSzPct val="100000"/>
              <a:buNone/>
            </a:pPr>
            <a:r>
              <a:rPr b="1" lang="en-US">
                <a:latin typeface="Arial"/>
                <a:ea typeface="Arial"/>
                <a:cs typeface="Arial"/>
                <a:sym typeface="Arial"/>
              </a:rPr>
              <a:t>Feasibility</a:t>
            </a:r>
            <a:r>
              <a:rPr lang="en-US">
                <a:latin typeface="Arial"/>
                <a:ea typeface="Arial"/>
                <a:cs typeface="Arial"/>
                <a:sym typeface="Arial"/>
              </a:rPr>
              <a:t>:</a:t>
            </a:r>
            <a:endParaRPr/>
          </a:p>
          <a:p>
            <a:pPr indent="-304792" lvl="0" marL="304792" rtl="0" algn="l">
              <a:lnSpc>
                <a:spcPct val="90000"/>
              </a:lnSpc>
              <a:spcBef>
                <a:spcPts val="1600"/>
              </a:spcBef>
              <a:spcAft>
                <a:spcPts val="0"/>
              </a:spcAft>
              <a:buClr>
                <a:schemeClr val="dk1"/>
              </a:buClr>
              <a:buSzPct val="100000"/>
              <a:buFont typeface="Calibri"/>
              <a:buAutoNum type="arabicPeriod"/>
            </a:pPr>
            <a:r>
              <a:rPr lang="en-US">
                <a:latin typeface="Arial"/>
                <a:ea typeface="Arial"/>
                <a:cs typeface="Arial"/>
                <a:sym typeface="Arial"/>
              </a:rPr>
              <a:t>Lebanon imports large quantities of fertilizer/compost for agriculture, generates more than enough sludge to cover the needs (quantitatively)</a:t>
            </a:r>
            <a:endParaRPr/>
          </a:p>
          <a:p>
            <a:pPr indent="-304792" lvl="0" marL="304792" rtl="0" algn="l">
              <a:lnSpc>
                <a:spcPct val="90000"/>
              </a:lnSpc>
              <a:spcBef>
                <a:spcPts val="1600"/>
              </a:spcBef>
              <a:spcAft>
                <a:spcPts val="0"/>
              </a:spcAft>
              <a:buClr>
                <a:schemeClr val="dk1"/>
              </a:buClr>
              <a:buSzPct val="100000"/>
              <a:buFont typeface="Calibri"/>
              <a:buAutoNum type="arabicPeriod"/>
            </a:pPr>
            <a:r>
              <a:rPr lang="en-US">
                <a:latin typeface="Arial"/>
                <a:ea typeface="Arial"/>
                <a:cs typeface="Arial"/>
                <a:sym typeface="Arial"/>
              </a:rPr>
              <a:t>Crossboundary (USAID) has made a strong case for commercial sludge reuse</a:t>
            </a:r>
            <a:endParaRPr/>
          </a:p>
          <a:p>
            <a:pPr indent="-304792" lvl="0" marL="304792" rtl="0" algn="l">
              <a:lnSpc>
                <a:spcPct val="90000"/>
              </a:lnSpc>
              <a:spcBef>
                <a:spcPts val="1600"/>
              </a:spcBef>
              <a:spcAft>
                <a:spcPts val="0"/>
              </a:spcAft>
              <a:buClr>
                <a:schemeClr val="dk1"/>
              </a:buClr>
              <a:buSzPct val="100000"/>
              <a:buFont typeface="Calibri"/>
              <a:buAutoNum type="arabicPeriod"/>
            </a:pPr>
            <a:r>
              <a:rPr lang="en-US">
                <a:latin typeface="Arial"/>
                <a:ea typeface="Arial"/>
                <a:cs typeface="Arial"/>
                <a:sym typeface="Arial"/>
              </a:rPr>
              <a:t>Safe reuse needs to be demonstrated empirically to unblock licensing/permitting</a:t>
            </a:r>
            <a:endParaRPr/>
          </a:p>
        </p:txBody>
      </p:sp>
      <p:sp>
        <p:nvSpPr>
          <p:cNvPr id="1508" name="Google Shape;1508;p82"/>
          <p:cNvSpPr txBox="1"/>
          <p:nvPr>
            <p:ph idx="10" type="dt"/>
          </p:nvPr>
        </p:nvSpPr>
        <p:spPr>
          <a:xfrm>
            <a:off x="1412557" y="6568511"/>
            <a:ext cx="711519" cy="1231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26 April 2023</a:t>
            </a:r>
            <a:endParaRPr/>
          </a:p>
        </p:txBody>
      </p:sp>
      <p:sp>
        <p:nvSpPr>
          <p:cNvPr id="1509" name="Google Shape;1509;p82"/>
          <p:cNvSpPr txBox="1"/>
          <p:nvPr>
            <p:ph idx="11" type="ftr"/>
          </p:nvPr>
        </p:nvSpPr>
        <p:spPr>
          <a:xfrm>
            <a:off x="2335742" y="6568511"/>
            <a:ext cx="7827593" cy="24622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Pilot of an Energy Efficient Sludge Management System</a:t>
            </a:r>
            <a:endParaRPr/>
          </a:p>
          <a:p>
            <a:pPr indent="0" lvl="0" marL="0" rtl="0" algn="ctr">
              <a:spcBef>
                <a:spcPts val="0"/>
              </a:spcBef>
              <a:spcAft>
                <a:spcPts val="0"/>
              </a:spcAft>
              <a:buNone/>
            </a:pPr>
            <a:r>
              <a:t/>
            </a:r>
            <a:endParaRPr/>
          </a:p>
        </p:txBody>
      </p:sp>
      <p:sp>
        <p:nvSpPr>
          <p:cNvPr id="1510" name="Google Shape;1510;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Page </a:t>
            </a:r>
            <a:fld id="{00000000-1234-1234-1234-123412341234}" type="slidenum">
              <a:rPr lang="en-US"/>
              <a:t>‹#›</a:t>
            </a:fld>
            <a:endParaRPr/>
          </a:p>
        </p:txBody>
      </p:sp>
      <p:pic>
        <p:nvPicPr>
          <p:cNvPr id="1511" name="Google Shape;1511;p82"/>
          <p:cNvPicPr preferRelativeResize="0"/>
          <p:nvPr/>
        </p:nvPicPr>
        <p:blipFill rotWithShape="1">
          <a:blip r:embed="rId5">
            <a:alphaModFix/>
          </a:blip>
          <a:srcRect b="0" l="0" r="0" t="0"/>
          <a:stretch/>
        </p:blipFill>
        <p:spPr>
          <a:xfrm>
            <a:off x="4582143" y="5176899"/>
            <a:ext cx="4004527" cy="1360819"/>
          </a:xfrm>
          <a:prstGeom prst="rect">
            <a:avLst/>
          </a:prstGeom>
          <a:noFill/>
          <a:ln>
            <a:noFill/>
          </a:ln>
        </p:spPr>
      </p:pic>
    </p:spTree>
  </p:cSld>
  <p:clrMapOvr>
    <a:masterClrMapping/>
  </p:clrMapOvr>
  <p:transition>
    <p:fade/>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p83"/>
          <p:cNvSpPr txBox="1"/>
          <p:nvPr>
            <p:ph type="title"/>
          </p:nvPr>
        </p:nvSpPr>
        <p:spPr>
          <a:xfrm>
            <a:off x="599755" y="320283"/>
            <a:ext cx="11422911" cy="7207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2400"/>
              <a:buFont typeface="Arial"/>
              <a:buNone/>
            </a:pPr>
            <a:r>
              <a:rPr lang="en-US" sz="2400">
                <a:solidFill>
                  <a:srgbClr val="000000"/>
                </a:solidFill>
                <a:latin typeface="Arial"/>
                <a:ea typeface="Arial"/>
                <a:cs typeface="Arial"/>
                <a:sym typeface="Arial"/>
              </a:rPr>
              <a:t>Pilot of an Energy-Efficient Sludge Management System</a:t>
            </a:r>
            <a:endParaRPr/>
          </a:p>
        </p:txBody>
      </p:sp>
      <p:sp>
        <p:nvSpPr>
          <p:cNvPr id="1517" name="Google Shape;1517;p83"/>
          <p:cNvSpPr txBox="1"/>
          <p:nvPr>
            <p:ph idx="1" type="body"/>
          </p:nvPr>
        </p:nvSpPr>
        <p:spPr>
          <a:xfrm>
            <a:off x="599757" y="1361293"/>
            <a:ext cx="10455104" cy="41133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en-US" sz="2400">
                <a:latin typeface="Arial"/>
                <a:ea typeface="Arial"/>
                <a:cs typeface="Arial"/>
                <a:sym typeface="Arial"/>
              </a:rPr>
              <a:t>Selected site (Tebnine WWTP)</a:t>
            </a:r>
            <a:endParaRPr/>
          </a:p>
          <a:p>
            <a:pPr indent="-380990" lvl="0" marL="380990" rtl="0" algn="l">
              <a:lnSpc>
                <a:spcPct val="90000"/>
              </a:lnSpc>
              <a:spcBef>
                <a:spcPts val="1600"/>
              </a:spcBef>
              <a:spcAft>
                <a:spcPts val="0"/>
              </a:spcAft>
              <a:buClr>
                <a:schemeClr val="dk1"/>
              </a:buClr>
              <a:buSzPts val="2400"/>
              <a:buFont typeface="Arial"/>
              <a:buChar char="•"/>
            </a:pPr>
            <a:r>
              <a:rPr lang="en-US" sz="2400"/>
              <a:t>Tebnine Wastewater Treatment Plant is located in Bint Jbeil Caza/District, Nabatiyeh Governorate (South)</a:t>
            </a:r>
            <a:endParaRPr/>
          </a:p>
          <a:p>
            <a:pPr indent="-380990" lvl="0" marL="380990" rtl="0" algn="l">
              <a:lnSpc>
                <a:spcPct val="90000"/>
              </a:lnSpc>
              <a:spcBef>
                <a:spcPts val="1600"/>
              </a:spcBef>
              <a:spcAft>
                <a:spcPts val="0"/>
              </a:spcAft>
              <a:buClr>
                <a:schemeClr val="dk1"/>
              </a:buClr>
              <a:buSzPts val="2400"/>
              <a:buFont typeface="Arial"/>
              <a:buChar char="•"/>
            </a:pPr>
            <a:r>
              <a:rPr lang="en-US" sz="2400">
                <a:latin typeface="Arial"/>
                <a:ea typeface="Arial"/>
                <a:cs typeface="Arial"/>
                <a:sym typeface="Arial"/>
              </a:rPr>
              <a:t>Tebnine WWTP is designed for secondary treatment of up to </a:t>
            </a:r>
            <a:r>
              <a:rPr lang="en-US" sz="2400"/>
              <a:t>3,500 m</a:t>
            </a:r>
            <a:r>
              <a:rPr baseline="30000" lang="en-US" sz="2400"/>
              <a:t>3</a:t>
            </a:r>
            <a:r>
              <a:rPr lang="en-US" sz="2400"/>
              <a:t> of wastewater per day, with space/plans for extension to to ~4,800 m</a:t>
            </a:r>
            <a:r>
              <a:rPr baseline="30000" lang="en-US" sz="2400"/>
              <a:t>3</a:t>
            </a:r>
            <a:r>
              <a:rPr lang="en-US" sz="2400"/>
              <a:t>/d </a:t>
            </a:r>
            <a:endParaRPr/>
          </a:p>
          <a:p>
            <a:pPr indent="-380990" lvl="0" marL="380990" rtl="0" algn="l">
              <a:lnSpc>
                <a:spcPct val="90000"/>
              </a:lnSpc>
              <a:spcBef>
                <a:spcPts val="1600"/>
              </a:spcBef>
              <a:spcAft>
                <a:spcPts val="0"/>
              </a:spcAft>
              <a:buClr>
                <a:schemeClr val="dk1"/>
              </a:buClr>
              <a:buSzPts val="2400"/>
              <a:buFont typeface="Arial"/>
              <a:buChar char="•"/>
            </a:pPr>
            <a:r>
              <a:rPr lang="en-US" sz="2400"/>
              <a:t>Current Flows (influent) entering the only operating line (one out of two lines in total) range from 840 to 1,182 m</a:t>
            </a:r>
            <a:r>
              <a:rPr baseline="30000" lang="en-US" sz="2400"/>
              <a:t>3</a:t>
            </a:r>
            <a:r>
              <a:rPr lang="en-US" sz="2400"/>
              <a:t>/d</a:t>
            </a:r>
            <a:endParaRPr/>
          </a:p>
          <a:p>
            <a:pPr indent="-380990" lvl="0" marL="380990" rtl="0" algn="l">
              <a:lnSpc>
                <a:spcPct val="90000"/>
              </a:lnSpc>
              <a:spcBef>
                <a:spcPts val="1600"/>
              </a:spcBef>
              <a:spcAft>
                <a:spcPts val="0"/>
              </a:spcAft>
              <a:buClr>
                <a:schemeClr val="dk1"/>
              </a:buClr>
              <a:buSzPts val="2400"/>
              <a:buFont typeface="Arial"/>
              <a:buChar char="•"/>
            </a:pPr>
            <a:r>
              <a:rPr lang="en-US" sz="2400">
                <a:latin typeface="Arial"/>
                <a:ea typeface="Arial"/>
                <a:cs typeface="Arial"/>
                <a:sym typeface="Arial"/>
              </a:rPr>
              <a:t>Quantity of Sludge during normal operation is 70 Tons/Month; Quality is (seemingly) quite promising; Dewatering unit is available</a:t>
            </a:r>
            <a:endParaRPr sz="2400">
              <a:solidFill>
                <a:srgbClr val="000000"/>
              </a:solidFill>
              <a:latin typeface="Arial"/>
              <a:ea typeface="Arial"/>
              <a:cs typeface="Arial"/>
              <a:sym typeface="Arial"/>
            </a:endParaRPr>
          </a:p>
        </p:txBody>
      </p:sp>
      <p:sp>
        <p:nvSpPr>
          <p:cNvPr id="1518" name="Google Shape;1518;p83"/>
          <p:cNvSpPr txBox="1"/>
          <p:nvPr>
            <p:ph idx="10" type="dt"/>
          </p:nvPr>
        </p:nvSpPr>
        <p:spPr>
          <a:xfrm>
            <a:off x="1412557" y="6568511"/>
            <a:ext cx="711519" cy="1231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26 April 2023</a:t>
            </a:r>
            <a:endParaRPr/>
          </a:p>
        </p:txBody>
      </p:sp>
      <p:sp>
        <p:nvSpPr>
          <p:cNvPr id="1519" name="Google Shape;1519;p83"/>
          <p:cNvSpPr txBox="1"/>
          <p:nvPr>
            <p:ph idx="11" type="ftr"/>
          </p:nvPr>
        </p:nvSpPr>
        <p:spPr>
          <a:xfrm>
            <a:off x="2335742" y="6568511"/>
            <a:ext cx="7827593" cy="24622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Pilot of an Energy Efficient Sludge Management System</a:t>
            </a:r>
            <a:endParaRPr/>
          </a:p>
          <a:p>
            <a:pPr indent="0" lvl="0" marL="0" rtl="0" algn="ctr">
              <a:spcBef>
                <a:spcPts val="0"/>
              </a:spcBef>
              <a:spcAft>
                <a:spcPts val="0"/>
              </a:spcAft>
              <a:buNone/>
            </a:pPr>
            <a:r>
              <a:t/>
            </a:r>
            <a:endParaRPr/>
          </a:p>
        </p:txBody>
      </p:sp>
      <p:sp>
        <p:nvSpPr>
          <p:cNvPr id="1520" name="Google Shape;1520;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Page </a:t>
            </a:r>
            <a:fld id="{00000000-1234-1234-1234-123412341234}" type="slidenum">
              <a:rPr lang="en-US"/>
              <a:t>‹#›</a:t>
            </a:fld>
            <a:endParaRP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p84"/>
          <p:cNvSpPr txBox="1"/>
          <p:nvPr>
            <p:ph type="title"/>
          </p:nvPr>
        </p:nvSpPr>
        <p:spPr>
          <a:xfrm>
            <a:off x="599755" y="320283"/>
            <a:ext cx="11422911" cy="7207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2400"/>
              <a:buFont typeface="Arial"/>
              <a:buNone/>
            </a:pPr>
            <a:r>
              <a:rPr lang="en-US" sz="2400">
                <a:solidFill>
                  <a:srgbClr val="000000"/>
                </a:solidFill>
                <a:latin typeface="Arial"/>
                <a:ea typeface="Arial"/>
                <a:cs typeface="Arial"/>
                <a:sym typeface="Arial"/>
              </a:rPr>
              <a:t>Pilot of an Energy-Efficient Sludge Management System</a:t>
            </a:r>
            <a:endParaRPr/>
          </a:p>
        </p:txBody>
      </p:sp>
      <p:sp>
        <p:nvSpPr>
          <p:cNvPr id="1526" name="Google Shape;1526;p84"/>
          <p:cNvSpPr txBox="1"/>
          <p:nvPr>
            <p:ph idx="10" type="dt"/>
          </p:nvPr>
        </p:nvSpPr>
        <p:spPr>
          <a:xfrm>
            <a:off x="1412557" y="6568511"/>
            <a:ext cx="711519" cy="1231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22 April 2023</a:t>
            </a:r>
            <a:endParaRPr/>
          </a:p>
        </p:txBody>
      </p:sp>
      <p:sp>
        <p:nvSpPr>
          <p:cNvPr id="1527" name="Google Shape;1527;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Pilot of an Energy Efficient Sludge Management System </a:t>
            </a:r>
            <a:endParaRPr/>
          </a:p>
        </p:txBody>
      </p:sp>
      <p:sp>
        <p:nvSpPr>
          <p:cNvPr id="1528" name="Google Shape;1528;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Page </a:t>
            </a:r>
            <a:fld id="{00000000-1234-1234-1234-123412341234}" type="slidenum">
              <a:rPr lang="en-US"/>
              <a:t>‹#›</a:t>
            </a:fld>
            <a:endParaRPr/>
          </a:p>
        </p:txBody>
      </p:sp>
      <p:pic>
        <p:nvPicPr>
          <p:cNvPr id="1529" name="Google Shape;1529;p84"/>
          <p:cNvPicPr preferRelativeResize="0"/>
          <p:nvPr/>
        </p:nvPicPr>
        <p:blipFill rotWithShape="1">
          <a:blip r:embed="rId3">
            <a:alphaModFix/>
          </a:blip>
          <a:srcRect b="0" l="0" r="0" t="0"/>
          <a:stretch/>
        </p:blipFill>
        <p:spPr>
          <a:xfrm>
            <a:off x="1" y="1316145"/>
            <a:ext cx="8613423" cy="3899323"/>
          </a:xfrm>
          <a:prstGeom prst="rect">
            <a:avLst/>
          </a:prstGeom>
          <a:noFill/>
          <a:ln>
            <a:noFill/>
          </a:ln>
        </p:spPr>
      </p:pic>
      <p:sp>
        <p:nvSpPr>
          <p:cNvPr id="1530" name="Google Shape;1530;p84"/>
          <p:cNvSpPr txBox="1"/>
          <p:nvPr/>
        </p:nvSpPr>
        <p:spPr>
          <a:xfrm>
            <a:off x="2833511" y="5285420"/>
            <a:ext cx="5892800" cy="4205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33">
                <a:solidFill>
                  <a:schemeClr val="dk1"/>
                </a:solidFill>
                <a:latin typeface="Calibri"/>
                <a:ea typeface="Calibri"/>
                <a:cs typeface="Calibri"/>
                <a:sym typeface="Calibri"/>
              </a:rPr>
              <a:t>Tebnine Wastewater Treatment Plant</a:t>
            </a:r>
            <a:endParaRPr/>
          </a:p>
        </p:txBody>
      </p:sp>
      <p:pic>
        <p:nvPicPr>
          <p:cNvPr id="1531" name="Google Shape;1531;p84"/>
          <p:cNvPicPr preferRelativeResize="0"/>
          <p:nvPr/>
        </p:nvPicPr>
        <p:blipFill rotWithShape="1">
          <a:blip r:embed="rId4">
            <a:alphaModFix/>
          </a:blip>
          <a:srcRect b="0" l="0" r="0" t="0"/>
          <a:stretch/>
        </p:blipFill>
        <p:spPr>
          <a:xfrm>
            <a:off x="8114456" y="1316145"/>
            <a:ext cx="4077544" cy="4836523"/>
          </a:xfrm>
          <a:prstGeom prst="rect">
            <a:avLst/>
          </a:prstGeom>
          <a:noFill/>
          <a:ln>
            <a:noFill/>
          </a:ln>
        </p:spPr>
      </p:pic>
    </p:spTree>
  </p:cSld>
  <p:clrMapOvr>
    <a:masterClrMapping/>
  </p:clrMapOvr>
  <p:transition>
    <p:fade/>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sp>
        <p:nvSpPr>
          <p:cNvPr id="1536" name="Google Shape;1536;p85"/>
          <p:cNvSpPr txBox="1"/>
          <p:nvPr>
            <p:ph type="title"/>
          </p:nvPr>
        </p:nvSpPr>
        <p:spPr>
          <a:xfrm>
            <a:off x="599755" y="320283"/>
            <a:ext cx="11422911" cy="7207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2400"/>
              <a:buFont typeface="Arial"/>
              <a:buNone/>
            </a:pPr>
            <a:r>
              <a:rPr lang="en-US" sz="2400">
                <a:solidFill>
                  <a:srgbClr val="000000"/>
                </a:solidFill>
                <a:latin typeface="Arial"/>
                <a:ea typeface="Arial"/>
                <a:cs typeface="Arial"/>
                <a:sym typeface="Arial"/>
              </a:rPr>
              <a:t>Pilot of an Energy-Efficient Sludge Management System</a:t>
            </a:r>
            <a:endParaRPr/>
          </a:p>
        </p:txBody>
      </p:sp>
      <p:sp>
        <p:nvSpPr>
          <p:cNvPr id="1537" name="Google Shape;1537;p85"/>
          <p:cNvSpPr txBox="1"/>
          <p:nvPr>
            <p:ph idx="10" type="dt"/>
          </p:nvPr>
        </p:nvSpPr>
        <p:spPr>
          <a:xfrm>
            <a:off x="1412557" y="6568511"/>
            <a:ext cx="711519" cy="1231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22 April 2023</a:t>
            </a:r>
            <a:endParaRPr/>
          </a:p>
        </p:txBody>
      </p:sp>
      <p:sp>
        <p:nvSpPr>
          <p:cNvPr id="1538" name="Google Shape;1538;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Pilot of an Energy Efficient Sludge Management System </a:t>
            </a:r>
            <a:endParaRPr/>
          </a:p>
        </p:txBody>
      </p:sp>
      <p:sp>
        <p:nvSpPr>
          <p:cNvPr id="1539" name="Google Shape;1539;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Page </a:t>
            </a:r>
            <a:fld id="{00000000-1234-1234-1234-123412341234}" type="slidenum">
              <a:rPr lang="en-US"/>
              <a:t>‹#›</a:t>
            </a:fld>
            <a:endParaRPr/>
          </a:p>
        </p:txBody>
      </p:sp>
      <p:sp>
        <p:nvSpPr>
          <p:cNvPr id="1540" name="Google Shape;1540;p85"/>
          <p:cNvSpPr txBox="1"/>
          <p:nvPr/>
        </p:nvSpPr>
        <p:spPr>
          <a:xfrm>
            <a:off x="3354131" y="5285421"/>
            <a:ext cx="2747055" cy="4205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33">
                <a:solidFill>
                  <a:schemeClr val="dk1"/>
                </a:solidFill>
                <a:latin typeface="Calibri"/>
                <a:ea typeface="Calibri"/>
                <a:cs typeface="Calibri"/>
                <a:sym typeface="Calibri"/>
              </a:rPr>
              <a:t>Sludge extracted</a:t>
            </a:r>
            <a:endParaRPr/>
          </a:p>
        </p:txBody>
      </p:sp>
      <p:pic>
        <p:nvPicPr>
          <p:cNvPr descr="A picture containing paper, plastic, close, vegetable&#10;&#10;Description automatically generated" id="1541" name="Google Shape;1541;p85"/>
          <p:cNvPicPr preferRelativeResize="0"/>
          <p:nvPr/>
        </p:nvPicPr>
        <p:blipFill rotWithShape="1">
          <a:blip r:embed="rId3">
            <a:alphaModFix/>
          </a:blip>
          <a:srcRect b="0" l="0" r="0" t="0"/>
          <a:stretch/>
        </p:blipFill>
        <p:spPr>
          <a:xfrm>
            <a:off x="1951497" y="1121176"/>
            <a:ext cx="5552327" cy="4164245"/>
          </a:xfrm>
          <a:prstGeom prst="rect">
            <a:avLst/>
          </a:prstGeom>
          <a:noFill/>
          <a:ln>
            <a:noFill/>
          </a:ln>
        </p:spPr>
      </p:pic>
    </p:spTree>
  </p:cSld>
  <p:clrMapOvr>
    <a:masterClrMapping/>
  </p:clrMapOvr>
  <p:transition>
    <p:fade/>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p86"/>
          <p:cNvSpPr txBox="1"/>
          <p:nvPr>
            <p:ph type="title"/>
          </p:nvPr>
        </p:nvSpPr>
        <p:spPr>
          <a:xfrm>
            <a:off x="599755" y="320283"/>
            <a:ext cx="11422911" cy="7207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2400"/>
              <a:buFont typeface="Arial"/>
              <a:buNone/>
            </a:pPr>
            <a:r>
              <a:rPr lang="en-US" sz="2400">
                <a:solidFill>
                  <a:srgbClr val="000000"/>
                </a:solidFill>
                <a:latin typeface="Arial"/>
                <a:ea typeface="Arial"/>
                <a:cs typeface="Arial"/>
                <a:sym typeface="Arial"/>
              </a:rPr>
              <a:t>Pilot of an Energy-Efficient Sludge Management System</a:t>
            </a:r>
            <a:endParaRPr/>
          </a:p>
        </p:txBody>
      </p:sp>
      <p:sp>
        <p:nvSpPr>
          <p:cNvPr id="1547" name="Google Shape;1547;p86"/>
          <p:cNvSpPr txBox="1"/>
          <p:nvPr>
            <p:ph idx="1" type="body"/>
          </p:nvPr>
        </p:nvSpPr>
        <p:spPr>
          <a:xfrm>
            <a:off x="599757" y="1361293"/>
            <a:ext cx="11592243" cy="41133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en-US" sz="2400">
                <a:latin typeface="Arial"/>
                <a:ea typeface="Arial"/>
                <a:cs typeface="Arial"/>
                <a:sym typeface="Arial"/>
              </a:rPr>
              <a:t>Next Steps</a:t>
            </a:r>
            <a:endParaRPr/>
          </a:p>
          <a:p>
            <a:pPr indent="-380990" lvl="0" marL="380990" rtl="0" algn="l">
              <a:lnSpc>
                <a:spcPct val="90000"/>
              </a:lnSpc>
              <a:spcBef>
                <a:spcPts val="1600"/>
              </a:spcBef>
              <a:spcAft>
                <a:spcPts val="0"/>
              </a:spcAft>
              <a:buClr>
                <a:schemeClr val="dk1"/>
              </a:buClr>
              <a:buSzPts val="2400"/>
              <a:buFont typeface="Arial"/>
              <a:buChar char="•"/>
            </a:pPr>
            <a:r>
              <a:rPr lang="en-US" sz="2400"/>
              <a:t>Feasibility study to determine suitable sludge treatment solution, synergies, costs</a:t>
            </a:r>
            <a:endParaRPr/>
          </a:p>
          <a:p>
            <a:pPr indent="-380990" lvl="0" marL="380990" rtl="0" algn="l">
              <a:lnSpc>
                <a:spcPct val="90000"/>
              </a:lnSpc>
              <a:spcBef>
                <a:spcPts val="1600"/>
              </a:spcBef>
              <a:spcAft>
                <a:spcPts val="0"/>
              </a:spcAft>
              <a:buClr>
                <a:schemeClr val="dk1"/>
              </a:buClr>
              <a:buSzPts val="2400"/>
              <a:buFont typeface="Arial"/>
              <a:buChar char="•"/>
            </a:pPr>
            <a:r>
              <a:rPr lang="en-US" sz="2400"/>
              <a:t>Deliberation with the South Lebanon Water Establishment (SLWE) and relevant ministries on the preliminary/conceptual design and reuse pilot/scenarios</a:t>
            </a:r>
            <a:endParaRPr/>
          </a:p>
          <a:p>
            <a:pPr indent="-380990" lvl="0" marL="380990" rtl="0" algn="l">
              <a:lnSpc>
                <a:spcPct val="90000"/>
              </a:lnSpc>
              <a:spcBef>
                <a:spcPts val="1600"/>
              </a:spcBef>
              <a:spcAft>
                <a:spcPts val="0"/>
              </a:spcAft>
              <a:buClr>
                <a:schemeClr val="dk1"/>
              </a:buClr>
              <a:buSzPts val="2400"/>
              <a:buFont typeface="Arial"/>
              <a:buChar char="•"/>
            </a:pPr>
            <a:r>
              <a:rPr lang="en-US" sz="2400"/>
              <a:t>Solicitation of approvals, detailed design of the solution, construction of the treatment unit, commissioning, handover, etc.</a:t>
            </a:r>
            <a:endParaRPr/>
          </a:p>
          <a:p>
            <a:pPr indent="-380990" lvl="0" marL="380990" rtl="0" algn="l">
              <a:lnSpc>
                <a:spcPct val="90000"/>
              </a:lnSpc>
              <a:spcBef>
                <a:spcPts val="1600"/>
              </a:spcBef>
              <a:spcAft>
                <a:spcPts val="0"/>
              </a:spcAft>
              <a:buClr>
                <a:schemeClr val="dk1"/>
              </a:buClr>
              <a:buSzPts val="2400"/>
              <a:buFont typeface="Arial"/>
              <a:buChar char="•"/>
            </a:pPr>
            <a:r>
              <a:rPr lang="en-US" sz="2400"/>
              <a:t>Set up of treatment monitoring and reuse testing protocols/processes with a university, research institute, or (preferably) public institution</a:t>
            </a:r>
            <a:endParaRPr/>
          </a:p>
          <a:p>
            <a:pPr indent="-380990" lvl="0" marL="380990" rtl="0" algn="l">
              <a:lnSpc>
                <a:spcPct val="90000"/>
              </a:lnSpc>
              <a:spcBef>
                <a:spcPts val="1600"/>
              </a:spcBef>
              <a:spcAft>
                <a:spcPts val="0"/>
              </a:spcAft>
              <a:buClr>
                <a:srgbClr val="000000"/>
              </a:buClr>
              <a:buSzPts val="2400"/>
              <a:buFont typeface="Arial"/>
              <a:buChar char="•"/>
            </a:pPr>
            <a:r>
              <a:rPr lang="en-US" sz="2400">
                <a:solidFill>
                  <a:srgbClr val="000000"/>
                </a:solidFill>
                <a:latin typeface="Arial"/>
                <a:ea typeface="Arial"/>
                <a:cs typeface="Arial"/>
                <a:sym typeface="Arial"/>
              </a:rPr>
              <a:t>[Optional] Commission national study on sludge composition, hazards, potential</a:t>
            </a:r>
            <a:endParaRPr/>
          </a:p>
        </p:txBody>
      </p:sp>
      <p:sp>
        <p:nvSpPr>
          <p:cNvPr id="1548" name="Google Shape;1548;p86"/>
          <p:cNvSpPr txBox="1"/>
          <p:nvPr>
            <p:ph idx="10" type="dt"/>
          </p:nvPr>
        </p:nvSpPr>
        <p:spPr>
          <a:xfrm>
            <a:off x="1412557" y="6568511"/>
            <a:ext cx="711519" cy="1231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26 April 2023</a:t>
            </a:r>
            <a:endParaRPr/>
          </a:p>
        </p:txBody>
      </p:sp>
      <p:sp>
        <p:nvSpPr>
          <p:cNvPr id="1549" name="Google Shape;1549;p86"/>
          <p:cNvSpPr txBox="1"/>
          <p:nvPr>
            <p:ph idx="11" type="ftr"/>
          </p:nvPr>
        </p:nvSpPr>
        <p:spPr>
          <a:xfrm>
            <a:off x="2335742" y="6568511"/>
            <a:ext cx="7827593" cy="24622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Pilot of an Energy Efficient Sludge Management System</a:t>
            </a:r>
            <a:endParaRPr/>
          </a:p>
          <a:p>
            <a:pPr indent="0" lvl="0" marL="0" rtl="0" algn="ctr">
              <a:spcBef>
                <a:spcPts val="0"/>
              </a:spcBef>
              <a:spcAft>
                <a:spcPts val="0"/>
              </a:spcAft>
              <a:buNone/>
            </a:pPr>
            <a:r>
              <a:t/>
            </a:r>
            <a:endParaRPr/>
          </a:p>
        </p:txBody>
      </p:sp>
      <p:sp>
        <p:nvSpPr>
          <p:cNvPr id="1550" name="Google Shape;1550;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Page </a:t>
            </a:r>
            <a:fld id="{00000000-1234-1234-1234-123412341234}" type="slidenum">
              <a:rPr lang="en-US"/>
              <a:t>‹#›</a:t>
            </a:fld>
            <a:endParaRPr/>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4" name="Shape 1554"/>
        <p:cNvGrpSpPr/>
        <p:nvPr/>
      </p:nvGrpSpPr>
      <p:grpSpPr>
        <a:xfrm>
          <a:off x="0" y="0"/>
          <a:ext cx="0" cy="0"/>
          <a:chOff x="0" y="0"/>
          <a:chExt cx="0" cy="0"/>
        </a:xfrm>
      </p:grpSpPr>
      <p:sp>
        <p:nvSpPr>
          <p:cNvPr id="1555" name="Google Shape;1555;p87"/>
          <p:cNvSpPr txBox="1"/>
          <p:nvPr>
            <p:ph type="title"/>
          </p:nvPr>
        </p:nvSpPr>
        <p:spPr>
          <a:xfrm>
            <a:off x="599755" y="320283"/>
            <a:ext cx="11422911" cy="7207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2400"/>
              <a:buFont typeface="Arial"/>
              <a:buNone/>
            </a:pPr>
            <a:r>
              <a:rPr lang="en-US" sz="2400">
                <a:solidFill>
                  <a:srgbClr val="000000"/>
                </a:solidFill>
                <a:latin typeface="Arial"/>
                <a:ea typeface="Arial"/>
                <a:cs typeface="Arial"/>
                <a:sym typeface="Arial"/>
              </a:rPr>
              <a:t>Pilot of an Energy-Efficient Sludge Management System</a:t>
            </a:r>
            <a:endParaRPr/>
          </a:p>
        </p:txBody>
      </p:sp>
      <p:sp>
        <p:nvSpPr>
          <p:cNvPr id="1556" name="Google Shape;1556;p87"/>
          <p:cNvSpPr txBox="1"/>
          <p:nvPr>
            <p:ph idx="10" type="dt"/>
          </p:nvPr>
        </p:nvSpPr>
        <p:spPr>
          <a:xfrm>
            <a:off x="1412557" y="6568511"/>
            <a:ext cx="711519" cy="1231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26 April 2023</a:t>
            </a:r>
            <a:endParaRPr/>
          </a:p>
        </p:txBody>
      </p:sp>
      <p:sp>
        <p:nvSpPr>
          <p:cNvPr id="1557" name="Google Shape;1557;p87"/>
          <p:cNvSpPr txBox="1"/>
          <p:nvPr>
            <p:ph idx="11" type="ftr"/>
          </p:nvPr>
        </p:nvSpPr>
        <p:spPr>
          <a:xfrm>
            <a:off x="2335742" y="6568511"/>
            <a:ext cx="7827593" cy="24622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Pilot of an Energy Efficient Sludge Management System</a:t>
            </a:r>
            <a:endParaRPr/>
          </a:p>
          <a:p>
            <a:pPr indent="0" lvl="0" marL="0" rtl="0" algn="ctr">
              <a:spcBef>
                <a:spcPts val="0"/>
              </a:spcBef>
              <a:spcAft>
                <a:spcPts val="0"/>
              </a:spcAft>
              <a:buNone/>
            </a:pPr>
            <a:r>
              <a:t/>
            </a:r>
            <a:endParaRPr/>
          </a:p>
        </p:txBody>
      </p:sp>
      <p:sp>
        <p:nvSpPr>
          <p:cNvPr id="1558" name="Google Shape;155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Page </a:t>
            </a:r>
            <a:fld id="{00000000-1234-1234-1234-123412341234}" type="slidenum">
              <a:rPr lang="en-US"/>
              <a:t>‹#›</a:t>
            </a:fld>
            <a:endParaRPr/>
          </a:p>
        </p:txBody>
      </p:sp>
      <p:pic>
        <p:nvPicPr>
          <p:cNvPr id="1559" name="Google Shape;1559;p87"/>
          <p:cNvPicPr preferRelativeResize="0"/>
          <p:nvPr/>
        </p:nvPicPr>
        <p:blipFill rotWithShape="1">
          <a:blip r:embed="rId3">
            <a:alphaModFix/>
          </a:blip>
          <a:srcRect b="0" l="0" r="0" t="0"/>
          <a:stretch/>
        </p:blipFill>
        <p:spPr>
          <a:xfrm>
            <a:off x="158581" y="3212262"/>
            <a:ext cx="8291383" cy="2946013"/>
          </a:xfrm>
          <a:prstGeom prst="rect">
            <a:avLst/>
          </a:prstGeom>
          <a:noFill/>
          <a:ln>
            <a:noFill/>
          </a:ln>
        </p:spPr>
      </p:pic>
      <p:pic>
        <p:nvPicPr>
          <p:cNvPr id="1560" name="Google Shape;1560;p87"/>
          <p:cNvPicPr preferRelativeResize="0"/>
          <p:nvPr/>
        </p:nvPicPr>
        <p:blipFill rotWithShape="1">
          <a:blip r:embed="rId4">
            <a:alphaModFix/>
          </a:blip>
          <a:srcRect b="0" l="0" r="0" t="0"/>
          <a:stretch/>
        </p:blipFill>
        <p:spPr>
          <a:xfrm>
            <a:off x="457200" y="1282815"/>
            <a:ext cx="3657600" cy="2150533"/>
          </a:xfrm>
          <a:prstGeom prst="rect">
            <a:avLst/>
          </a:prstGeom>
          <a:noFill/>
          <a:ln>
            <a:noFill/>
          </a:ln>
        </p:spPr>
      </p:pic>
      <p:sp>
        <p:nvSpPr>
          <p:cNvPr id="1561" name="Google Shape;1561;p87"/>
          <p:cNvSpPr txBox="1"/>
          <p:nvPr/>
        </p:nvSpPr>
        <p:spPr>
          <a:xfrm>
            <a:off x="4142827" y="1219199"/>
            <a:ext cx="6483084" cy="861774"/>
          </a:xfrm>
          <a:prstGeom prst="rect">
            <a:avLst/>
          </a:prstGeom>
          <a:noFill/>
          <a:ln>
            <a:noFill/>
          </a:ln>
        </p:spPr>
        <p:txBody>
          <a:bodyPr anchorCtr="0" anchor="t" bIns="60950" lIns="121900" spcFirstLastPara="1" rIns="121900" wrap="square" tIns="60950">
            <a:spAutoFit/>
          </a:bodyPr>
          <a:lstStyle/>
          <a:p>
            <a:pPr indent="0" lvl="0" marL="0" marR="0" rtl="0" algn="l">
              <a:spcBef>
                <a:spcPts val="0"/>
              </a:spcBef>
              <a:spcAft>
                <a:spcPts val="0"/>
              </a:spcAft>
              <a:buNone/>
            </a:pPr>
            <a:r>
              <a:rPr b="1" lang="en-US" sz="1600">
                <a:solidFill>
                  <a:schemeClr val="dk1"/>
                </a:solidFill>
                <a:latin typeface="Calibri"/>
                <a:ea typeface="Calibri"/>
                <a:cs typeface="Calibri"/>
                <a:sym typeface="Calibri"/>
              </a:rPr>
              <a:t>ECAM</a:t>
            </a:r>
            <a:r>
              <a:rPr lang="en-US" sz="1600">
                <a:solidFill>
                  <a:schemeClr val="dk1"/>
                </a:solidFill>
                <a:latin typeface="Calibri"/>
                <a:ea typeface="Calibri"/>
                <a:cs typeface="Calibri"/>
                <a:sym typeface="Calibri"/>
              </a:rPr>
              <a:t> (Energy Performance and Carbon Emissions Assessment and Monitoring) is a tool to calculate direct and indirect GHG emissions from water supply and wastewater treatment processes</a:t>
            </a:r>
            <a:endParaRPr sz="1600">
              <a:solidFill>
                <a:schemeClr val="dk1"/>
              </a:solidFill>
              <a:latin typeface="Calibri"/>
              <a:ea typeface="Calibri"/>
              <a:cs typeface="Calibri"/>
              <a:sym typeface="Calibri"/>
            </a:endParaRPr>
          </a:p>
        </p:txBody>
      </p:sp>
      <p:sp>
        <p:nvSpPr>
          <p:cNvPr id="1562" name="Google Shape;1562;p87"/>
          <p:cNvSpPr txBox="1"/>
          <p:nvPr/>
        </p:nvSpPr>
        <p:spPr>
          <a:xfrm>
            <a:off x="4141077" y="2149367"/>
            <a:ext cx="6485655" cy="615553"/>
          </a:xfrm>
          <a:prstGeom prst="rect">
            <a:avLst/>
          </a:prstGeom>
          <a:noFill/>
          <a:ln>
            <a:noFill/>
          </a:ln>
        </p:spPr>
        <p:txBody>
          <a:bodyPr anchorCtr="0" anchor="t" bIns="60950" lIns="121900" spcFirstLastPara="1" rIns="121900" wrap="square" tIns="6095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Will be used to calculate baseline and endline GHG emissions especially from Sludge Management</a:t>
            </a:r>
            <a:endParaRPr sz="1600">
              <a:solidFill>
                <a:schemeClr val="dk1"/>
              </a:solidFill>
              <a:latin typeface="Calibri"/>
              <a:ea typeface="Calibri"/>
              <a:cs typeface="Calibri"/>
              <a:sym typeface="Calibri"/>
            </a:endParaRPr>
          </a:p>
        </p:txBody>
      </p:sp>
      <p:pic>
        <p:nvPicPr>
          <p:cNvPr id="1563" name="Google Shape;1563;p87"/>
          <p:cNvPicPr preferRelativeResize="0"/>
          <p:nvPr/>
        </p:nvPicPr>
        <p:blipFill rotWithShape="1">
          <a:blip r:embed="rId5">
            <a:alphaModFix/>
          </a:blip>
          <a:srcRect b="0" l="0" r="0" t="0"/>
          <a:stretch/>
        </p:blipFill>
        <p:spPr>
          <a:xfrm>
            <a:off x="8804165" y="2769880"/>
            <a:ext cx="2694152" cy="2938587"/>
          </a:xfrm>
          <a:prstGeom prst="rect">
            <a:avLst/>
          </a:prstGeom>
          <a:noFill/>
          <a:ln>
            <a:noFill/>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9"/>
          <p:cNvSpPr/>
          <p:nvPr/>
        </p:nvSpPr>
        <p:spPr>
          <a:xfrm>
            <a:off x="0" y="0"/>
            <a:ext cx="12192000" cy="824948"/>
          </a:xfrm>
          <a:prstGeom prst="rect">
            <a:avLst/>
          </a:prstGeom>
          <a:solidFill>
            <a:srgbClr val="F4B0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4B081"/>
              </a:solidFill>
              <a:latin typeface="Calibri"/>
              <a:ea typeface="Calibri"/>
              <a:cs typeface="Calibri"/>
              <a:sym typeface="Calibri"/>
            </a:endParaRPr>
          </a:p>
        </p:txBody>
      </p:sp>
      <p:sp>
        <p:nvSpPr>
          <p:cNvPr id="545" name="Google Shape;545;p9"/>
          <p:cNvSpPr txBox="1"/>
          <p:nvPr/>
        </p:nvSpPr>
        <p:spPr>
          <a:xfrm>
            <a:off x="193040" y="-136484"/>
            <a:ext cx="11805920" cy="109791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Context and Problem statement of the Wastewater in ISs</a:t>
            </a:r>
            <a:endParaRPr/>
          </a:p>
        </p:txBody>
      </p:sp>
      <p:pic>
        <p:nvPicPr>
          <p:cNvPr id="546" name="Google Shape;546;p9"/>
          <p:cNvPicPr preferRelativeResize="0"/>
          <p:nvPr/>
        </p:nvPicPr>
        <p:blipFill rotWithShape="1">
          <a:blip r:embed="rId3">
            <a:alphaModFix/>
          </a:blip>
          <a:srcRect b="0" l="5556" r="0" t="0"/>
          <a:stretch/>
        </p:blipFill>
        <p:spPr>
          <a:xfrm>
            <a:off x="-10767" y="824948"/>
            <a:ext cx="6235647" cy="3184473"/>
          </a:xfrm>
          <a:prstGeom prst="rect">
            <a:avLst/>
          </a:prstGeom>
          <a:noFill/>
          <a:ln>
            <a:noFill/>
          </a:ln>
        </p:spPr>
      </p:pic>
      <p:sp>
        <p:nvSpPr>
          <p:cNvPr id="547" name="Google Shape;547;p9"/>
          <p:cNvSpPr txBox="1"/>
          <p:nvPr/>
        </p:nvSpPr>
        <p:spPr>
          <a:xfrm>
            <a:off x="193040" y="4009421"/>
            <a:ext cx="11805920" cy="1969770"/>
          </a:xfrm>
          <a:prstGeom prst="rect">
            <a:avLst/>
          </a:prstGeom>
          <a:noFill/>
          <a:ln>
            <a:noFill/>
          </a:ln>
        </p:spPr>
        <p:txBody>
          <a:bodyPr anchorCtr="0" anchor="t" bIns="45700" lIns="91425" spcFirstLastPara="1" rIns="91425" wrap="square" tIns="45700">
            <a:spAutoFit/>
          </a:bodyPr>
          <a:lstStyle/>
          <a:p>
            <a:pPr indent="-342900" lvl="0" marL="342900" marR="0" rtl="0" algn="just">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UNICEF partners reported desludging activities targeted ~3000 Informal settlements hosting 200,000 individuals </a:t>
            </a:r>
            <a:endParaRPr/>
          </a:p>
          <a:p>
            <a:pPr indent="-342900" lvl="0" marL="342900" marR="0" rtl="0" algn="just">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UNICEF spent m$4.9 in 2022 (m$5.9 in 2020)</a:t>
            </a:r>
            <a:endParaRPr/>
          </a:p>
          <a:p>
            <a:pPr indent="-177800" lvl="0" marL="342900" marR="0" rtl="0" algn="just">
              <a:spcBef>
                <a:spcPts val="0"/>
              </a:spcBef>
              <a:spcAft>
                <a:spcPts val="0"/>
              </a:spcAft>
              <a:buClr>
                <a:schemeClr val="dk1"/>
              </a:buClr>
              <a:buSzPts val="2600"/>
              <a:buFont typeface="Calibri"/>
              <a:buNone/>
            </a:pPr>
            <a:r>
              <a:t/>
            </a:r>
            <a:endParaRPr sz="2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48" name="Google Shape;548;p9"/>
          <p:cNvPicPr preferRelativeResize="0"/>
          <p:nvPr/>
        </p:nvPicPr>
        <p:blipFill rotWithShape="1">
          <a:blip r:embed="rId4">
            <a:alphaModFix/>
          </a:blip>
          <a:srcRect b="0" l="0" r="0" t="0"/>
          <a:stretch/>
        </p:blipFill>
        <p:spPr>
          <a:xfrm>
            <a:off x="5956354" y="824948"/>
            <a:ext cx="6235646" cy="3123401"/>
          </a:xfrm>
          <a:prstGeom prst="rect">
            <a:avLst/>
          </a:prstGeom>
          <a:noFill/>
          <a:ln>
            <a:noFill/>
          </a:ln>
        </p:spPr>
      </p:pic>
      <p:sp>
        <p:nvSpPr>
          <p:cNvPr id="549" name="Google Shape;549;p9"/>
          <p:cNvSpPr txBox="1"/>
          <p:nvPr/>
        </p:nvSpPr>
        <p:spPr>
          <a:xfrm>
            <a:off x="193040" y="5404513"/>
            <a:ext cx="11805920" cy="166199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accent2"/>
                </a:solidFill>
                <a:latin typeface="Calibri"/>
                <a:ea typeface="Calibri"/>
                <a:cs typeface="Calibri"/>
                <a:sym typeface="Calibri"/>
              </a:rPr>
              <a:t>Objective</a:t>
            </a:r>
            <a:r>
              <a:rPr lang="en-US" sz="2800">
                <a:solidFill>
                  <a:schemeClr val="dk1"/>
                </a:solidFill>
                <a:latin typeface="Calibri"/>
                <a:ea typeface="Calibri"/>
                <a:cs typeface="Calibri"/>
                <a:sym typeface="Calibri"/>
              </a:rPr>
              <a:t>: Identify and put at scale an innovative treatment systems enabling reduction of the desludging frequency and the improvement of the environmental conditions in ISs and Surrounding host community.</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ellVTI">
  <a:themeElements>
    <a:clrScheme name="Custom 3">
      <a:dk1>
        <a:srgbClr val="000000"/>
      </a:dk1>
      <a:lt1>
        <a:srgbClr val="FFFFFF"/>
      </a:lt1>
      <a:dk2>
        <a:srgbClr val="233B47"/>
      </a:dk2>
      <a:lt2>
        <a:srgbClr val="0E706B"/>
      </a:lt2>
      <a:accent1>
        <a:srgbClr val="111D23"/>
      </a:accent1>
      <a:accent2>
        <a:srgbClr val="618F88"/>
      </a:accent2>
      <a:accent3>
        <a:srgbClr val="7A9973"/>
      </a:accent3>
      <a:accent4>
        <a:srgbClr val="8AAE8E"/>
      </a:accent4>
      <a:accent5>
        <a:srgbClr val="EB8F60"/>
      </a:accent5>
      <a:accent6>
        <a:srgbClr val="E57A6F"/>
      </a:accent6>
      <a:hlink>
        <a:srgbClr val="13968F"/>
      </a:hlink>
      <a:folHlink>
        <a:srgbClr val="E561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etropolitan">
  <a:themeElements>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2023-04-06T06:36:46Z</dcterms:created>
  <dc:creator>Kevin Bonel</dc:creator>
</cp:coreProperties>
</file>