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12188825"/>
  <p:notesSz cx="6858000" cy="9144000"/>
  <p:embeddedFontLst>
    <p:embeddedFont>
      <p:font typeface="Arial Narrow"/>
      <p:regular r:id="rId26"/>
      <p:bold r:id="rId27"/>
      <p:italic r:id="rId28"/>
      <p:boldItalic r:id="rId29"/>
    </p:embeddedFont>
    <p:embeddedFont>
      <p:font typeface="Fira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0">
          <p15:clr>
            <a:srgbClr val="A4A3A4"/>
          </p15:clr>
        </p15:guide>
        <p15:guide id="2" orient="horz" pos="1787">
          <p15:clr>
            <a:srgbClr val="A4A3A4"/>
          </p15:clr>
        </p15:guide>
        <p15:guide id="3" orient="horz" pos="457">
          <p15:clr>
            <a:srgbClr val="A4A3A4"/>
          </p15:clr>
        </p15:guide>
        <p15:guide id="4" pos="7251">
          <p15:clr>
            <a:srgbClr val="A4A3A4"/>
          </p15:clr>
        </p15:guide>
        <p15:guide id="5" pos="3867">
          <p15:clr>
            <a:srgbClr val="A4A3A4"/>
          </p15:clr>
        </p15:guide>
        <p15:guide id="6" pos="417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4" roundtripDataSignature="AMtx7mi/y0zcRd7yhW6PzNO8VGHSqv0u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7CEA0D2-88DD-4BCA-956D-5198000DFDA0}">
  <a:tblStyle styleId="{87CEA0D2-88DD-4BCA-956D-5198000DFDA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0" orient="horz"/>
        <p:guide pos="1787" orient="horz"/>
        <p:guide pos="457" orient="horz"/>
        <p:guide pos="7251"/>
        <p:guide pos="3867"/>
        <p:guide pos="417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18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ArialNarrow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FiraSans-bold.fntdata"/><Relationship Id="rId30" Type="http://schemas.openxmlformats.org/officeDocument/2006/relationships/font" Target="fonts/FiraSans-regular.fntdata"/><Relationship Id="rId11" Type="http://schemas.openxmlformats.org/officeDocument/2006/relationships/slide" Target="slides/slide4.xml"/><Relationship Id="rId33" Type="http://schemas.openxmlformats.org/officeDocument/2006/relationships/font" Target="fonts/FiraSans-boldItalic.fntdata"/><Relationship Id="rId10" Type="http://schemas.openxmlformats.org/officeDocument/2006/relationships/slide" Target="slides/slide3.xml"/><Relationship Id="rId32" Type="http://schemas.openxmlformats.org/officeDocument/2006/relationships/font" Target="fonts/FiraSans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customschemas.google.com/relationships/presentationmetadata" Target="meta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8" name="Google Shape;268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5" name="Google Shape;275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identified 79 gaps and sorted them into a table.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synthetized the table, rewriting and merging similar gaps, and removing those not focused on research.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2" name="Google Shape;282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Over three meetings between February and March 2022, we reviewed the gaps with the workstream members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improved the list of gaps by rewriting or removing gaps.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agreed on a clean table with all relevant gaps was agreed on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 16 gaps were selected as the most relevant or with higher priority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sent the list of 16 gaps to sector experts (from or outside of the workstream), to vote for the 5 research priorities.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There were 15 respondents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selected the first seven gaps as research priorities from the FSM TWiG, as they had more than 40% of voters. </a:t>
            </a:r>
            <a:endParaRPr/>
          </a:p>
        </p:txBody>
      </p:sp>
      <p:sp>
        <p:nvSpPr>
          <p:cNvPr id="290" name="Google Shape;290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Discuss differences between priorities</a:t>
            </a:r>
            <a:endParaRPr/>
          </a:p>
        </p:txBody>
      </p:sp>
      <p:sp>
        <p:nvSpPr>
          <p:cNvPr id="302" name="Google Shape;302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FSM TWiG selected this gap, and is developing this question</a:t>
            </a:r>
            <a:endParaRPr/>
          </a:p>
        </p:txBody>
      </p:sp>
      <p:sp>
        <p:nvSpPr>
          <p:cNvPr id="309" name="Google Shape;309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6:notes"/>
          <p:cNvSpPr/>
          <p:nvPr>
            <p:ph idx="2" type="sldImg"/>
          </p:nvPr>
        </p:nvSpPr>
        <p:spPr>
          <a:xfrm>
            <a:off x="382588" y="685800"/>
            <a:ext cx="6094412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Catherine et Marine(Manage the Chat)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/>
              <a:t>Share screen NOT in presentation mode,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/>
              <a:t>ask participants to share in chat </a:t>
            </a:r>
            <a:r>
              <a:rPr b="1" lang="en-US" sz="1500">
                <a:latin typeface="Arial Narrow"/>
                <a:ea typeface="Arial Narrow"/>
                <a:cs typeface="Arial Narrow"/>
                <a:sym typeface="Arial Narrow"/>
              </a:rPr>
              <a:t>What design factors need to be considered when planning for a sustainable sanitation solution in an emergency response 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/>
              <a:t>Write answers as they appear in each “sticky note”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-US"/>
              <a:t>Once ideas have all been shared, copy/paste these sticky notes to next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7" name="Google Shape;327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3" name="Google Shape;333;p1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4" name="Google Shape;184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5" name="Google Shape;195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Statements </a:t>
            </a:r>
            <a:endParaRPr/>
          </a:p>
        </p:txBody>
      </p:sp>
      <p:sp>
        <p:nvSpPr>
          <p:cNvPr id="206" name="Google Shape;206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Statements </a:t>
            </a:r>
            <a:endParaRPr/>
          </a:p>
        </p:txBody>
      </p:sp>
      <p:sp>
        <p:nvSpPr>
          <p:cNvPr id="218" name="Google Shape;218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1" name="Google Shape;231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If humanitarian actors can not guarantee safe sanitation worker conditions, the sanitation activities should be ended (even if this results in additional health-risks to the affected population).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Nexus funds/world bank funds can be better engaged to finance activities on long-term sanitation needs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4" name="Google Shape;244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Catherine intro RECORD </a:t>
            </a:r>
            <a:endParaRPr/>
          </a:p>
        </p:txBody>
      </p:sp>
      <p:sp>
        <p:nvSpPr>
          <p:cNvPr id="256" name="Google Shape;256;p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2" name="Google Shape;262;p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Slide with logos at the bottom">
  <p:cSld name="WELCOME Slide with logos at the bot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idx="1" type="body"/>
          </p:nvPr>
        </p:nvSpPr>
        <p:spPr>
          <a:xfrm>
            <a:off x="681913" y="1049337"/>
            <a:ext cx="5889625" cy="4144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0"/>
          <p:cNvSpPr/>
          <p:nvPr/>
        </p:nvSpPr>
        <p:spPr>
          <a:xfrm>
            <a:off x="-3175" y="5194300"/>
            <a:ext cx="12192000" cy="166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0"/>
          <p:cNvSpPr/>
          <p:nvPr>
            <p:ph idx="2" type="pic"/>
          </p:nvPr>
        </p:nvSpPr>
        <p:spPr>
          <a:xfrm>
            <a:off x="666782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20"/>
          <p:cNvSpPr/>
          <p:nvPr>
            <p:ph idx="3" type="pic"/>
          </p:nvPr>
        </p:nvSpPr>
        <p:spPr>
          <a:xfrm>
            <a:off x="8816059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0"/>
          <p:cNvSpPr/>
          <p:nvPr>
            <p:ph idx="4" type="pic"/>
          </p:nvPr>
        </p:nvSpPr>
        <p:spPr>
          <a:xfrm>
            <a:off x="4752568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Slide full page">
  <p:cSld name="Infographic Slide full pag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4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4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4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34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Slide">
  <p:cSld name="Table Slid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5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5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5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5"/>
          <p:cNvSpPr txBox="1"/>
          <p:nvPr>
            <p:ph idx="5" type="body"/>
          </p:nvPr>
        </p:nvSpPr>
        <p:spPr>
          <a:xfrm>
            <a:off x="534988" y="406400"/>
            <a:ext cx="60817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spcBef>
                <a:spcPts val="860"/>
              </a:spcBef>
              <a:spcAft>
                <a:spcPts val="0"/>
              </a:spcAft>
              <a:buClr>
                <a:srgbClr val="118987"/>
              </a:buClr>
              <a:buSzPts val="4300"/>
              <a:buNone/>
              <a:defRPr>
                <a:solidFill>
                  <a:srgbClr val="118987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EMPTY sli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PTY slide">
  <p:cSld name="1_EMPTY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GWC_logo_blue.png" id="88" name="Google Shape;88;p37"/>
          <p:cNvSpPr/>
          <p:nvPr/>
        </p:nvSpPr>
        <p:spPr>
          <a:xfrm>
            <a:off x="10096499" y="342402"/>
            <a:ext cx="1465263" cy="5440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38"/>
          <p:cNvCxnSpPr/>
          <p:nvPr/>
        </p:nvCxnSpPr>
        <p:spPr>
          <a:xfrm>
            <a:off x="5963672" y="4265162"/>
            <a:ext cx="2578100" cy="0"/>
          </a:xfrm>
          <a:prstGeom prst="straightConnector1">
            <a:avLst/>
          </a:prstGeom>
          <a:noFill/>
          <a:ln cap="flat" cmpd="sng" w="9525">
            <a:solidFill>
              <a:srgbClr val="00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38"/>
          <p:cNvSpPr/>
          <p:nvPr>
            <p:ph idx="2" type="pic"/>
          </p:nvPr>
        </p:nvSpPr>
        <p:spPr>
          <a:xfrm>
            <a:off x="-14288" y="0"/>
            <a:ext cx="12225338" cy="5194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2" name="Google Shape;92;p38"/>
          <p:cNvSpPr/>
          <p:nvPr>
            <p:ph idx="3" type="pic"/>
          </p:nvPr>
        </p:nvSpPr>
        <p:spPr>
          <a:xfrm>
            <a:off x="666782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38"/>
          <p:cNvSpPr/>
          <p:nvPr>
            <p:ph idx="4" type="pic"/>
          </p:nvPr>
        </p:nvSpPr>
        <p:spPr>
          <a:xfrm>
            <a:off x="8816059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/>
          <p:nvPr>
            <p:ph idx="5" type="pic"/>
          </p:nvPr>
        </p:nvSpPr>
        <p:spPr>
          <a:xfrm>
            <a:off x="4752568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8"/>
          <p:cNvSpPr txBox="1"/>
          <p:nvPr>
            <p:ph idx="1" type="body"/>
          </p:nvPr>
        </p:nvSpPr>
        <p:spPr>
          <a:xfrm>
            <a:off x="2007002" y="2253418"/>
            <a:ext cx="8153400" cy="14589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2pPr>
            <a:lvl3pPr indent="-228600" lvl="2" marL="13716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3pPr>
            <a:lvl4pPr indent="-228600" lvl="3" marL="18288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4pPr>
            <a:lvl5pPr indent="-228600" lvl="4" marL="22860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Slide with logos at the bottom">
  <p:cSld name="WELCOME Slide with logos at the bottom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681913" y="1049337"/>
            <a:ext cx="5889625" cy="4144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23"/>
          <p:cNvSpPr/>
          <p:nvPr/>
        </p:nvSpPr>
        <p:spPr>
          <a:xfrm>
            <a:off x="-3175" y="5194300"/>
            <a:ext cx="12192000" cy="166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3"/>
          <p:cNvSpPr/>
          <p:nvPr>
            <p:ph idx="2" type="pic"/>
          </p:nvPr>
        </p:nvSpPr>
        <p:spPr>
          <a:xfrm>
            <a:off x="666782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3"/>
          <p:cNvSpPr/>
          <p:nvPr>
            <p:ph idx="3" type="pic"/>
          </p:nvPr>
        </p:nvSpPr>
        <p:spPr>
          <a:xfrm>
            <a:off x="8816059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3"/>
          <p:cNvSpPr/>
          <p:nvPr>
            <p:ph idx="4" type="pic"/>
          </p:nvPr>
        </p:nvSpPr>
        <p:spPr>
          <a:xfrm>
            <a:off x="4752568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Slide">
  <p:cSld name="Subsection Sli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4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4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5" type="body"/>
          </p:nvPr>
        </p:nvSpPr>
        <p:spPr>
          <a:xfrm>
            <a:off x="534988" y="406400"/>
            <a:ext cx="111236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rgbClr val="118987"/>
              </a:buClr>
              <a:buSzPts val="4300"/>
              <a:buNone/>
              <a:defRPr>
                <a:solidFill>
                  <a:srgbClr val="118987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6" type="body"/>
          </p:nvPr>
        </p:nvSpPr>
        <p:spPr>
          <a:xfrm>
            <a:off x="534988" y="1752600"/>
            <a:ext cx="11123612" cy="3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5" name="Google Shape;115;p24"/>
          <p:cNvCxnSpPr/>
          <p:nvPr/>
        </p:nvCxnSpPr>
        <p:spPr>
          <a:xfrm>
            <a:off x="661988" y="1367241"/>
            <a:ext cx="2373312" cy="0"/>
          </a:xfrm>
          <a:prstGeom prst="straightConnector1">
            <a:avLst/>
          </a:prstGeom>
          <a:noFill/>
          <a:ln cap="flat" cmpd="sng" w="9525">
            <a:solidFill>
              <a:srgbClr val="11898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/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1" type="body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501650" lvl="0" marL="45720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SzPts val="4300"/>
              <a:buChar char="•"/>
              <a:defRPr/>
            </a:lvl1pPr>
            <a:lvl2pPr indent="-46355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SzPts val="3700"/>
              <a:buChar char="–"/>
              <a:defRPr/>
            </a:lvl2pPr>
            <a:lvl3pPr indent="-4318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3pPr>
            <a:lvl4pPr indent="-40005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700"/>
              <a:buChar char="–"/>
              <a:defRPr/>
            </a:lvl4pPr>
            <a:lvl5pPr indent="-40005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700"/>
              <a:buChar char="»"/>
              <a:defRPr/>
            </a:lvl5pPr>
            <a:lvl6pPr indent="-400050" lvl="5" marL="27432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2" type="sldNum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Google Shape;121;p26"/>
          <p:cNvCxnSpPr/>
          <p:nvPr/>
        </p:nvCxnSpPr>
        <p:spPr>
          <a:xfrm>
            <a:off x="5963672" y="4265162"/>
            <a:ext cx="2578100" cy="0"/>
          </a:xfrm>
          <a:prstGeom prst="straightConnector1">
            <a:avLst/>
          </a:prstGeom>
          <a:noFill/>
          <a:ln cap="flat" cmpd="sng" w="9525">
            <a:solidFill>
              <a:srgbClr val="00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" name="Google Shape;122;p26"/>
          <p:cNvSpPr/>
          <p:nvPr>
            <p:ph idx="2" type="pic"/>
          </p:nvPr>
        </p:nvSpPr>
        <p:spPr>
          <a:xfrm>
            <a:off x="-14288" y="0"/>
            <a:ext cx="12225338" cy="5194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3" name="Google Shape;123;p26"/>
          <p:cNvSpPr/>
          <p:nvPr>
            <p:ph idx="3" type="pic"/>
          </p:nvPr>
        </p:nvSpPr>
        <p:spPr>
          <a:xfrm>
            <a:off x="666782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6"/>
          <p:cNvSpPr/>
          <p:nvPr>
            <p:ph idx="4" type="pic"/>
          </p:nvPr>
        </p:nvSpPr>
        <p:spPr>
          <a:xfrm>
            <a:off x="8816059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6"/>
          <p:cNvSpPr/>
          <p:nvPr>
            <p:ph idx="5" type="pic"/>
          </p:nvPr>
        </p:nvSpPr>
        <p:spPr>
          <a:xfrm>
            <a:off x="4752568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6"/>
          <p:cNvSpPr txBox="1"/>
          <p:nvPr>
            <p:ph idx="1" type="body"/>
          </p:nvPr>
        </p:nvSpPr>
        <p:spPr>
          <a:xfrm>
            <a:off x="2007002" y="2253418"/>
            <a:ext cx="8153400" cy="14589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2pPr>
            <a:lvl3pPr indent="-228600" lvl="2" marL="137160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3pPr>
            <a:lvl4pPr indent="-228600" lvl="3" marL="182880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4pPr>
            <a:lvl5pPr indent="-228600" lvl="4" marL="228600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Plan slide">
  <p:cSld name="Session Plan slid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39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9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39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39"/>
          <p:cNvSpPr txBox="1"/>
          <p:nvPr>
            <p:ph idx="5" type="body"/>
          </p:nvPr>
        </p:nvSpPr>
        <p:spPr>
          <a:xfrm>
            <a:off x="534988" y="406400"/>
            <a:ext cx="60817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rgbClr val="118987"/>
              </a:buClr>
              <a:buSzPts val="4300"/>
              <a:buNone/>
              <a:defRPr>
                <a:solidFill>
                  <a:srgbClr val="118987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39"/>
          <p:cNvSpPr txBox="1"/>
          <p:nvPr>
            <p:ph idx="6" type="body"/>
          </p:nvPr>
        </p:nvSpPr>
        <p:spPr>
          <a:xfrm>
            <a:off x="534988" y="1752600"/>
            <a:ext cx="11123612" cy="3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34" name="Google Shape;134;p39"/>
          <p:cNvCxnSpPr/>
          <p:nvPr/>
        </p:nvCxnSpPr>
        <p:spPr>
          <a:xfrm>
            <a:off x="661988" y="1367241"/>
            <a:ext cx="2373312" cy="0"/>
          </a:xfrm>
          <a:prstGeom prst="straightConnector1">
            <a:avLst/>
          </a:prstGeom>
          <a:noFill/>
          <a:ln cap="flat" cmpd="sng" w="9525">
            <a:solidFill>
              <a:srgbClr val="11898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Slide ">
  <p:cSld name="Infographic Slide 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0" y="0"/>
            <a:ext cx="52959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1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21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21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21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Slide ">
  <p:cSld name="Infographic Slide 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0"/>
          <p:cNvSpPr/>
          <p:nvPr/>
        </p:nvSpPr>
        <p:spPr>
          <a:xfrm>
            <a:off x="0" y="0"/>
            <a:ext cx="52959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0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40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0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40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">
  <p:cSld name="COVER Slide">
    <p:bg>
      <p:bgPr>
        <a:solidFill>
          <a:srgbClr val="118987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1"/>
          <p:cNvSpPr txBox="1"/>
          <p:nvPr>
            <p:ph idx="1" type="body"/>
          </p:nvPr>
        </p:nvSpPr>
        <p:spPr>
          <a:xfrm>
            <a:off x="484592" y="2228652"/>
            <a:ext cx="7848178" cy="181896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116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43" name="Google Shape;143;p41"/>
          <p:cNvCxnSpPr/>
          <p:nvPr/>
        </p:nvCxnSpPr>
        <p:spPr>
          <a:xfrm>
            <a:off x="634010" y="4059641"/>
            <a:ext cx="4085434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41"/>
          <p:cNvSpPr txBox="1"/>
          <p:nvPr>
            <p:ph idx="2" type="body"/>
          </p:nvPr>
        </p:nvSpPr>
        <p:spPr>
          <a:xfrm>
            <a:off x="634010" y="4275498"/>
            <a:ext cx="4085434" cy="10652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GWC_logo_WHITE-B.png" id="145" name="Google Shape;145;p41"/>
          <p:cNvSpPr/>
          <p:nvPr/>
        </p:nvSpPr>
        <p:spPr>
          <a:xfrm>
            <a:off x="8516988" y="2650613"/>
            <a:ext cx="3020962" cy="1101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ith partners logo">
  <p:cSld name="Cover slide with partners logo">
    <p:bg>
      <p:bgPr>
        <a:solidFill>
          <a:srgbClr val="118987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2"/>
          <p:cNvSpPr txBox="1"/>
          <p:nvPr>
            <p:ph idx="1" type="body"/>
          </p:nvPr>
        </p:nvSpPr>
        <p:spPr>
          <a:xfrm>
            <a:off x="541943" y="2228651"/>
            <a:ext cx="10951758" cy="100780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48" name="Google Shape;148;p42"/>
          <p:cNvCxnSpPr/>
          <p:nvPr/>
        </p:nvCxnSpPr>
        <p:spPr>
          <a:xfrm>
            <a:off x="691361" y="3354995"/>
            <a:ext cx="37495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42"/>
          <p:cNvSpPr txBox="1"/>
          <p:nvPr>
            <p:ph idx="2" type="body"/>
          </p:nvPr>
        </p:nvSpPr>
        <p:spPr>
          <a:xfrm>
            <a:off x="691361" y="3570853"/>
            <a:ext cx="3749505" cy="86185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42"/>
          <p:cNvSpPr/>
          <p:nvPr/>
        </p:nvSpPr>
        <p:spPr>
          <a:xfrm>
            <a:off x="-3175" y="5194300"/>
            <a:ext cx="12192000" cy="166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2"/>
          <p:cNvSpPr/>
          <p:nvPr>
            <p:ph idx="3" type="pic"/>
          </p:nvPr>
        </p:nvSpPr>
        <p:spPr>
          <a:xfrm>
            <a:off x="666782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42"/>
          <p:cNvSpPr/>
          <p:nvPr>
            <p:ph idx="4" type="pic"/>
          </p:nvPr>
        </p:nvSpPr>
        <p:spPr>
          <a:xfrm>
            <a:off x="8816059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42"/>
          <p:cNvSpPr/>
          <p:nvPr>
            <p:ph idx="5" type="pic"/>
          </p:nvPr>
        </p:nvSpPr>
        <p:spPr>
          <a:xfrm>
            <a:off x="4752568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Slide without logos">
  <p:cSld name="Welcome Slide without logos">
    <p:bg>
      <p:bgPr>
        <a:solidFill>
          <a:srgbClr val="118987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N075401.jpg" id="155" name="Google Shape;155;p43"/>
          <p:cNvSpPr/>
          <p:nvPr/>
        </p:nvSpPr>
        <p:spPr>
          <a:xfrm>
            <a:off x="-24506" y="-1"/>
            <a:ext cx="12216506" cy="6858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3"/>
          <p:cNvSpPr txBox="1"/>
          <p:nvPr>
            <p:ph idx="1" type="body"/>
          </p:nvPr>
        </p:nvSpPr>
        <p:spPr>
          <a:xfrm>
            <a:off x="3136900" y="1295141"/>
            <a:ext cx="5889625" cy="441967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 Slide full page">
  <p:cSld name="Infographic Slide full page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4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44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44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44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Slide">
  <p:cSld name="Table Slide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5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45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45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45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45"/>
          <p:cNvSpPr txBox="1"/>
          <p:nvPr>
            <p:ph idx="5" type="body"/>
          </p:nvPr>
        </p:nvSpPr>
        <p:spPr>
          <a:xfrm>
            <a:off x="534988" y="406400"/>
            <a:ext cx="60817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rgbClr val="118987"/>
              </a:buClr>
              <a:buSzPts val="4300"/>
              <a:buNone/>
              <a:defRPr>
                <a:solidFill>
                  <a:srgbClr val="118987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PTY slide">
  <p:cSld name="1_EMPTY slid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GWC_logo_blue.png" id="169" name="Google Shape;169;p46"/>
          <p:cNvSpPr/>
          <p:nvPr/>
        </p:nvSpPr>
        <p:spPr>
          <a:xfrm>
            <a:off x="10096499" y="342402"/>
            <a:ext cx="1465263" cy="54402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/>
          <p:nvPr/>
        </p:nvSpPr>
        <p:spPr>
          <a:xfrm>
            <a:off x="0" y="0"/>
            <a:ext cx="12188700" cy="685800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">
  <p:cSld name="COVER Slide">
    <p:bg>
      <p:bgPr>
        <a:solidFill>
          <a:srgbClr val="118987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484592" y="2228652"/>
            <a:ext cx="7848178" cy="181896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1160"/>
              </a:spcBef>
              <a:spcAft>
                <a:spcPts val="0"/>
              </a:spcAft>
              <a:buClr>
                <a:srgbClr val="FFFFFF"/>
              </a:buClr>
              <a:buSzPts val="5800"/>
              <a:buNone/>
              <a:defRPr sz="58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9" name="Google Shape;29;p27"/>
          <p:cNvCxnSpPr/>
          <p:nvPr/>
        </p:nvCxnSpPr>
        <p:spPr>
          <a:xfrm>
            <a:off x="634010" y="4059641"/>
            <a:ext cx="4085434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7"/>
          <p:cNvSpPr txBox="1"/>
          <p:nvPr>
            <p:ph idx="2" type="body"/>
          </p:nvPr>
        </p:nvSpPr>
        <p:spPr>
          <a:xfrm>
            <a:off x="634010" y="4275498"/>
            <a:ext cx="4085434" cy="10652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GWC_logo_WHITE-B.png" id="31" name="Google Shape;31;p27"/>
          <p:cNvSpPr/>
          <p:nvPr/>
        </p:nvSpPr>
        <p:spPr>
          <a:xfrm>
            <a:off x="8516988" y="2650613"/>
            <a:ext cx="3020962" cy="11018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ith partners logo">
  <p:cSld name="Cover slide with partners logo">
    <p:bg>
      <p:bgPr>
        <a:solidFill>
          <a:srgbClr val="118987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idx="1" type="body"/>
          </p:nvPr>
        </p:nvSpPr>
        <p:spPr>
          <a:xfrm>
            <a:off x="541943" y="2228651"/>
            <a:ext cx="10951758" cy="100780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4" name="Google Shape;34;p28"/>
          <p:cNvCxnSpPr/>
          <p:nvPr/>
        </p:nvCxnSpPr>
        <p:spPr>
          <a:xfrm>
            <a:off x="691361" y="3354995"/>
            <a:ext cx="37495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" name="Google Shape;35;p28"/>
          <p:cNvSpPr txBox="1"/>
          <p:nvPr>
            <p:ph idx="2" type="body"/>
          </p:nvPr>
        </p:nvSpPr>
        <p:spPr>
          <a:xfrm>
            <a:off x="691361" y="3570853"/>
            <a:ext cx="3749505" cy="86185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8"/>
          <p:cNvSpPr/>
          <p:nvPr/>
        </p:nvSpPr>
        <p:spPr>
          <a:xfrm>
            <a:off x="-3175" y="5194300"/>
            <a:ext cx="12192000" cy="166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8"/>
          <p:cNvSpPr/>
          <p:nvPr>
            <p:ph idx="3" type="pic"/>
          </p:nvPr>
        </p:nvSpPr>
        <p:spPr>
          <a:xfrm>
            <a:off x="666782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8"/>
          <p:cNvSpPr/>
          <p:nvPr>
            <p:ph idx="4" type="pic"/>
          </p:nvPr>
        </p:nvSpPr>
        <p:spPr>
          <a:xfrm>
            <a:off x="8816059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8"/>
          <p:cNvSpPr/>
          <p:nvPr>
            <p:ph idx="5" type="pic"/>
          </p:nvPr>
        </p:nvSpPr>
        <p:spPr>
          <a:xfrm>
            <a:off x="4752568" y="5555278"/>
            <a:ext cx="2718744" cy="958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Slide without logos">
  <p:cSld name="Welcome Slide without logos">
    <p:bg>
      <p:bgPr>
        <a:solidFill>
          <a:srgbClr val="118987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UN075401.jpg" id="41" name="Google Shape;41;p29"/>
          <p:cNvSpPr/>
          <p:nvPr/>
        </p:nvSpPr>
        <p:spPr>
          <a:xfrm>
            <a:off x="-24506" y="-1"/>
            <a:ext cx="12216506" cy="6858001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9"/>
          <p:cNvSpPr txBox="1"/>
          <p:nvPr>
            <p:ph idx="1" type="body"/>
          </p:nvPr>
        </p:nvSpPr>
        <p:spPr>
          <a:xfrm>
            <a:off x="3136900" y="1295141"/>
            <a:ext cx="5889625" cy="441967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2pPr>
            <a:lvl3pPr indent="-228600" lvl="2" marL="13716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3pPr>
            <a:lvl4pPr indent="-228600" lvl="3" marL="18288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4pPr>
            <a:lvl5pPr indent="-228600" lvl="4" marL="2286000" algn="l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Clr>
                <a:srgbClr val="118987"/>
              </a:buClr>
              <a:buSzPts val="5400"/>
              <a:buNone/>
              <a:defRPr sz="5400"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ssion Plan slide">
  <p:cSld name="Session Plan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0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30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30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5" type="body"/>
          </p:nvPr>
        </p:nvSpPr>
        <p:spPr>
          <a:xfrm>
            <a:off x="534988" y="406400"/>
            <a:ext cx="60817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spcBef>
                <a:spcPts val="860"/>
              </a:spcBef>
              <a:spcAft>
                <a:spcPts val="0"/>
              </a:spcAft>
              <a:buClr>
                <a:srgbClr val="118987"/>
              </a:buClr>
              <a:buSzPts val="4300"/>
              <a:buNone/>
              <a:defRPr>
                <a:solidFill>
                  <a:srgbClr val="118987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6" type="body"/>
          </p:nvPr>
        </p:nvSpPr>
        <p:spPr>
          <a:xfrm>
            <a:off x="534988" y="1752600"/>
            <a:ext cx="11123612" cy="3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0" name="Google Shape;50;p30"/>
          <p:cNvCxnSpPr/>
          <p:nvPr/>
        </p:nvCxnSpPr>
        <p:spPr>
          <a:xfrm>
            <a:off x="661988" y="1367241"/>
            <a:ext cx="2373312" cy="0"/>
          </a:xfrm>
          <a:prstGeom prst="straightConnector1">
            <a:avLst/>
          </a:prstGeom>
          <a:noFill/>
          <a:ln cap="flat" cmpd="sng" w="9525">
            <a:solidFill>
              <a:srgbClr val="11898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ull picture">
  <p:cSld name="Title Slide with full pictur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1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31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5" name="Google Shape;55;p31"/>
          <p:cNvCxnSpPr/>
          <p:nvPr/>
        </p:nvCxnSpPr>
        <p:spPr>
          <a:xfrm>
            <a:off x="5963672" y="4265162"/>
            <a:ext cx="2578100" cy="0"/>
          </a:xfrm>
          <a:prstGeom prst="straightConnector1">
            <a:avLst/>
          </a:prstGeom>
          <a:noFill/>
          <a:ln cap="flat" cmpd="sng" w="9525">
            <a:solidFill>
              <a:srgbClr val="00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" name="Google Shape;56;p31"/>
          <p:cNvSpPr/>
          <p:nvPr>
            <p:ph idx="5" type="pic"/>
          </p:nvPr>
        </p:nvSpPr>
        <p:spPr>
          <a:xfrm>
            <a:off x="-14288" y="0"/>
            <a:ext cx="12225338" cy="5715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7" name="Google Shape;57;p31"/>
          <p:cNvSpPr txBox="1"/>
          <p:nvPr>
            <p:ph idx="1" type="body"/>
          </p:nvPr>
        </p:nvSpPr>
        <p:spPr>
          <a:xfrm>
            <a:off x="2007002" y="2253418"/>
            <a:ext cx="8153400" cy="14589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ctr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2pPr>
            <a:lvl3pPr indent="-228600" lvl="2" marL="13716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3pPr>
            <a:lvl4pPr indent="-228600" lvl="3" marL="18288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4pPr>
            <a:lvl5pPr indent="-228600" lvl="4" marL="2286000" algn="l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6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logos">
  <p:cSld name="Title Slide with logo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/>
          <p:nvPr>
            <p:ph idx="2" type="pic"/>
          </p:nvPr>
        </p:nvSpPr>
        <p:spPr>
          <a:xfrm>
            <a:off x="0" y="0"/>
            <a:ext cx="5287963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1" name="Google Shape;61;p32"/>
          <p:cNvSpPr txBox="1"/>
          <p:nvPr>
            <p:ph idx="1" type="body"/>
          </p:nvPr>
        </p:nvSpPr>
        <p:spPr>
          <a:xfrm>
            <a:off x="5822211" y="3150243"/>
            <a:ext cx="5688752" cy="7541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5000"/>
              <a:buNone/>
              <a:defRPr sz="50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2" name="Google Shape;62;p32"/>
          <p:cNvCxnSpPr/>
          <p:nvPr/>
        </p:nvCxnSpPr>
        <p:spPr>
          <a:xfrm>
            <a:off x="5963672" y="4265162"/>
            <a:ext cx="2578100" cy="0"/>
          </a:xfrm>
          <a:prstGeom prst="straightConnector1">
            <a:avLst/>
          </a:prstGeom>
          <a:noFill/>
          <a:ln cap="flat" cmpd="sng" w="9525">
            <a:solidFill>
              <a:srgbClr val="00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32"/>
          <p:cNvSpPr txBox="1"/>
          <p:nvPr>
            <p:ph idx="3" type="body"/>
          </p:nvPr>
        </p:nvSpPr>
        <p:spPr>
          <a:xfrm>
            <a:off x="5822211" y="2408934"/>
            <a:ext cx="5605946" cy="75411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18987"/>
              </a:buClr>
              <a:buSzPts val="5000"/>
              <a:buNone/>
              <a:defRPr b="1" sz="5000">
                <a:solidFill>
                  <a:srgbClr val="118987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2"/>
          <p:cNvSpPr/>
          <p:nvPr>
            <p:ph idx="4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2"/>
          <p:cNvSpPr/>
          <p:nvPr>
            <p:ph idx="5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/>
          <p:nvPr>
            <p:ph idx="6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section Slide">
  <p:cSld name="Subsection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/>
          <p:nvPr>
            <p:ph idx="2" type="pic"/>
          </p:nvPr>
        </p:nvSpPr>
        <p:spPr>
          <a:xfrm>
            <a:off x="10045199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3"/>
          <p:cNvSpPr/>
          <p:nvPr>
            <p:ph idx="3" type="pic"/>
          </p:nvPr>
        </p:nvSpPr>
        <p:spPr>
          <a:xfrm>
            <a:off x="8011054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3"/>
          <p:cNvSpPr/>
          <p:nvPr>
            <p:ph idx="4" type="pic"/>
          </p:nvPr>
        </p:nvSpPr>
        <p:spPr>
          <a:xfrm>
            <a:off x="5967011" y="5956716"/>
            <a:ext cx="1505853" cy="68851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3"/>
          <p:cNvSpPr txBox="1"/>
          <p:nvPr>
            <p:ph idx="1" type="body"/>
          </p:nvPr>
        </p:nvSpPr>
        <p:spPr>
          <a:xfrm>
            <a:off x="535693" y="6094730"/>
            <a:ext cx="5431318" cy="55050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>
            <a:lvl1pPr indent="-228600" lvl="0" marL="45720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3500"/>
              <a:buNone/>
              <a:defRPr b="1" sz="3500">
                <a:solidFill>
                  <a:srgbClr val="595959"/>
                </a:solidFill>
              </a:defRPr>
            </a:lvl1pPr>
            <a:lvl2pPr indent="-228600" lvl="1" marL="9144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228600" lvl="2" marL="1371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indent="-228600" lvl="3" marL="18288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indent="-228600" lvl="4" marL="22860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5" type="body"/>
          </p:nvPr>
        </p:nvSpPr>
        <p:spPr>
          <a:xfrm>
            <a:off x="534988" y="406400"/>
            <a:ext cx="111236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algn="l">
              <a:spcBef>
                <a:spcPts val="860"/>
              </a:spcBef>
              <a:spcAft>
                <a:spcPts val="0"/>
              </a:spcAft>
              <a:buClr>
                <a:srgbClr val="118987"/>
              </a:buClr>
              <a:buSzPts val="4300"/>
              <a:buNone/>
              <a:defRPr>
                <a:solidFill>
                  <a:srgbClr val="118987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6" type="body"/>
          </p:nvPr>
        </p:nvSpPr>
        <p:spPr>
          <a:xfrm>
            <a:off x="534988" y="1752600"/>
            <a:ext cx="11123612" cy="37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740"/>
              </a:spcBef>
              <a:spcAft>
                <a:spcPts val="0"/>
              </a:spcAft>
              <a:buClr>
                <a:srgbClr val="118987"/>
              </a:buClr>
              <a:buSzPts val="3700"/>
              <a:buNone/>
              <a:defRPr>
                <a:solidFill>
                  <a:srgbClr val="118987"/>
                </a:solidFill>
              </a:defRPr>
            </a:lvl2pPr>
            <a:lvl3pPr indent="-228600" lvl="2" marL="1371600" algn="l">
              <a:spcBef>
                <a:spcPts val="640"/>
              </a:spcBef>
              <a:spcAft>
                <a:spcPts val="0"/>
              </a:spcAft>
              <a:buClr>
                <a:srgbClr val="118987"/>
              </a:buClr>
              <a:buSzPts val="3200"/>
              <a:buNone/>
              <a:defRPr>
                <a:solidFill>
                  <a:srgbClr val="118987"/>
                </a:solidFill>
              </a:defRPr>
            </a:lvl3pPr>
            <a:lvl4pPr indent="-228600" lvl="3" marL="18288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4pPr>
            <a:lvl5pPr indent="-228600" lvl="4" marL="2286000" algn="l">
              <a:spcBef>
                <a:spcPts val="540"/>
              </a:spcBef>
              <a:spcAft>
                <a:spcPts val="0"/>
              </a:spcAft>
              <a:buClr>
                <a:srgbClr val="118987"/>
              </a:buClr>
              <a:buSzPts val="2700"/>
              <a:buNone/>
              <a:defRPr>
                <a:solidFill>
                  <a:srgbClr val="118987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4" name="Google Shape;74;p33"/>
          <p:cNvCxnSpPr/>
          <p:nvPr/>
        </p:nvCxnSpPr>
        <p:spPr>
          <a:xfrm>
            <a:off x="661988" y="1367241"/>
            <a:ext cx="2373312" cy="0"/>
          </a:xfrm>
          <a:prstGeom prst="straightConnector1">
            <a:avLst/>
          </a:prstGeom>
          <a:noFill/>
          <a:ln cap="flat" cmpd="sng" w="9525">
            <a:solidFill>
              <a:srgbClr val="11898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 Narrow"/>
              <a:buNone/>
              <a:defRPr b="0" i="0" sz="5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501650" lvl="0" marL="457200" marR="0" rtl="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63550" lvl="1" marL="914400" marR="0" rtl="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31800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0050" lvl="3" marL="18288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0050" lvl="4" marL="22860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400050" lvl="5" marL="27432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 Narrow"/>
              <a:buNone/>
              <a:defRPr b="0" i="0" sz="5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>
            <a:lvl1pPr indent="-501650" lvl="0" marL="457200" marR="0" rtl="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63550" lvl="1" marL="914400" marR="0" rtl="0" algn="l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400050" lvl="3" marL="18288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400050" lvl="4" marL="22860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400050" lvl="5" marL="27432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10" type="dt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1" type="ftr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8987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"/>
          <p:cNvSpPr txBox="1"/>
          <p:nvPr>
            <p:ph idx="1" type="body"/>
          </p:nvPr>
        </p:nvSpPr>
        <p:spPr>
          <a:xfrm>
            <a:off x="211725" y="287337"/>
            <a:ext cx="11765373" cy="72459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>
                <a:solidFill>
                  <a:schemeClr val="lt1"/>
                </a:solidFill>
              </a:rPr>
              <a:t>Sustainable Sanitation for long term responses with reducing budgets</a:t>
            </a:r>
            <a:endParaRPr b="1"/>
          </a:p>
        </p:txBody>
      </p:sp>
      <p:sp>
        <p:nvSpPr>
          <p:cNvPr id="177" name="Google Shape;177;p1"/>
          <p:cNvSpPr txBox="1"/>
          <p:nvPr>
            <p:ph idx="4294967295" type="body"/>
          </p:nvPr>
        </p:nvSpPr>
        <p:spPr>
          <a:xfrm>
            <a:off x="676263" y="2600104"/>
            <a:ext cx="6206472" cy="96183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lt1"/>
                </a:solidFill>
              </a:rPr>
              <a:t>Faecal Sludge Management (FSM) </a:t>
            </a:r>
            <a:endParaRPr/>
          </a:p>
          <a:p>
            <a:pPr indent="0" lvl="0" marL="0" rtl="0" algn="l">
              <a:spcBef>
                <a:spcPts val="602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lt1"/>
                </a:solidFill>
              </a:rPr>
              <a:t>Technical Working Group (TWiG)</a:t>
            </a:r>
            <a:endParaRPr/>
          </a:p>
        </p:txBody>
      </p:sp>
      <p:sp>
        <p:nvSpPr>
          <p:cNvPr id="178" name="Google Shape;178;p1"/>
          <p:cNvSpPr txBox="1"/>
          <p:nvPr/>
        </p:nvSpPr>
        <p:spPr>
          <a:xfrm>
            <a:off x="119905" y="4504886"/>
            <a:ext cx="30794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b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Date: 10.10.2023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4257" y="5552298"/>
            <a:ext cx="2590546" cy="96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2317" y="5750314"/>
            <a:ext cx="3754842" cy="56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"/>
          <p:cNvSpPr txBox="1"/>
          <p:nvPr>
            <p:ph idx="5" type="body"/>
          </p:nvPr>
        </p:nvSpPr>
        <p:spPr>
          <a:xfrm>
            <a:off x="534988" y="406400"/>
            <a:ext cx="1112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4300"/>
              <a:buNone/>
            </a:pPr>
            <a:r>
              <a:rPr lang="en-US"/>
              <a:t>Identification of gaps: literature review</a:t>
            </a:r>
            <a:endParaRPr/>
          </a:p>
        </p:txBody>
      </p:sp>
      <p:sp>
        <p:nvSpPr>
          <p:cNvPr id="271" name="Google Shape;271;p10"/>
          <p:cNvSpPr txBox="1"/>
          <p:nvPr>
            <p:ph idx="6" type="body"/>
          </p:nvPr>
        </p:nvSpPr>
        <p:spPr>
          <a:xfrm>
            <a:off x="535000" y="1752600"/>
            <a:ext cx="11123700" cy="40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>
                <a:solidFill>
                  <a:schemeClr val="dk1"/>
                </a:solidFill>
              </a:rPr>
              <a:t>Gap Analysis in Emergency Water, Sanitation and Hygiene Promotion, </a:t>
            </a:r>
            <a:r>
              <a:rPr i="1" lang="en-US" sz="2000">
                <a:solidFill>
                  <a:schemeClr val="dk1"/>
                </a:solidFill>
              </a:rPr>
              <a:t>Bastable, A. and Russell, L. Elrha (2013)</a:t>
            </a:r>
            <a:endParaRPr i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>
                <a:solidFill>
                  <a:schemeClr val="dk1"/>
                </a:solidFill>
              </a:rPr>
              <a:t>‘Faecal Sludge Management’. WASH in Emergencies | HIF Problem Exploration Report, </a:t>
            </a:r>
            <a:r>
              <a:rPr i="1" lang="en-US" sz="2000">
                <a:solidFill>
                  <a:schemeClr val="dk1"/>
                </a:solidFill>
              </a:rPr>
              <a:t>Grange, C. Cardiff: ELRHA (2016)</a:t>
            </a:r>
            <a:endParaRPr i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>
                <a:solidFill>
                  <a:schemeClr val="dk1"/>
                </a:solidFill>
              </a:rPr>
              <a:t>Setting priorities for humanitarian water, sanitation, and hygiene research: a meeting report, </a:t>
            </a:r>
            <a:r>
              <a:rPr i="1" lang="en-US" sz="2000">
                <a:solidFill>
                  <a:schemeClr val="dk1"/>
                </a:solidFill>
              </a:rPr>
              <a:t>D’Mello-Guyett, L., Yates, T., Bastable, A. et al. Confl Health 12, 22 (2018)</a:t>
            </a:r>
            <a:endParaRPr i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-US" sz="2000">
                <a:solidFill>
                  <a:schemeClr val="dk1"/>
                </a:solidFill>
              </a:rPr>
              <a:t>Preparing to be unprepared: Decision Making and the Use of Guidance on Sanitation Systems and Faecal Sludge Management in the First Phase of Rapid-Onset Emergencies, </a:t>
            </a:r>
            <a:r>
              <a:rPr i="1" lang="en-US" sz="2000">
                <a:solidFill>
                  <a:schemeClr val="dk1"/>
                </a:solidFill>
              </a:rPr>
              <a:t>Huber, M. S. and Jennings, A., Elrha (2018)</a:t>
            </a:r>
            <a:endParaRPr i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Char char="-"/>
            </a:pPr>
            <a:r>
              <a:rPr lang="en-US" sz="2000">
                <a:solidFill>
                  <a:schemeClr val="dk1"/>
                </a:solidFill>
              </a:rPr>
              <a:t>Gaps in WASH in Humanitarian Response: 2021 Update, </a:t>
            </a:r>
            <a:r>
              <a:rPr i="1" lang="en-US" sz="2000">
                <a:solidFill>
                  <a:schemeClr val="dk1"/>
                </a:solidFill>
              </a:rPr>
              <a:t>Lantagne, D., Yates, T., Ngasala, T. et al, Elrha:         London (2021)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"/>
          <p:cNvSpPr txBox="1"/>
          <p:nvPr>
            <p:ph idx="5" type="body"/>
          </p:nvPr>
        </p:nvSpPr>
        <p:spPr>
          <a:xfrm>
            <a:off x="534988" y="406400"/>
            <a:ext cx="1112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4300"/>
              <a:buNone/>
            </a:pPr>
            <a:r>
              <a:rPr lang="en-US"/>
              <a:t>Identification of gaps: FSM TWiG survey</a:t>
            </a:r>
            <a:endParaRPr/>
          </a:p>
        </p:txBody>
      </p:sp>
      <p:sp>
        <p:nvSpPr>
          <p:cNvPr id="278" name="Google Shape;278;p11"/>
          <p:cNvSpPr txBox="1"/>
          <p:nvPr>
            <p:ph idx="6" type="body"/>
          </p:nvPr>
        </p:nvSpPr>
        <p:spPr>
          <a:xfrm>
            <a:off x="534988" y="1752600"/>
            <a:ext cx="111237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 Narrow"/>
              <a:buChar char="-"/>
            </a:pPr>
            <a:r>
              <a:rPr lang="en-US" sz="2500">
                <a:solidFill>
                  <a:schemeClr val="dk1"/>
                </a:solidFill>
              </a:rPr>
              <a:t>Gaps in FSM in emergencies, by FSM TWiG (2020)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 Narrow"/>
              <a:buChar char="-"/>
            </a:pPr>
            <a:r>
              <a:rPr lang="en-US" sz="2500">
                <a:solidFill>
                  <a:schemeClr val="dk1"/>
                </a:solidFill>
              </a:rPr>
              <a:t>39 respondents: FSM and sanitation practitioners with field experience </a:t>
            </a:r>
            <a:endParaRPr sz="2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"/>
          <p:cNvSpPr txBox="1"/>
          <p:nvPr>
            <p:ph idx="5" type="body"/>
          </p:nvPr>
        </p:nvSpPr>
        <p:spPr>
          <a:xfrm>
            <a:off x="534988" y="406400"/>
            <a:ext cx="1112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SzPts val="4300"/>
              <a:buNone/>
            </a:pPr>
            <a:r>
              <a:rPr lang="en-US"/>
              <a:t>Prioritization process</a:t>
            </a:r>
            <a:endParaRPr/>
          </a:p>
        </p:txBody>
      </p:sp>
      <p:sp>
        <p:nvSpPr>
          <p:cNvPr id="285" name="Google Shape;285;p12"/>
          <p:cNvSpPr txBox="1"/>
          <p:nvPr>
            <p:ph idx="6" type="body"/>
          </p:nvPr>
        </p:nvSpPr>
        <p:spPr>
          <a:xfrm>
            <a:off x="534988" y="1752600"/>
            <a:ext cx="11123700" cy="3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en-US" sz="2500">
                <a:solidFill>
                  <a:schemeClr val="dk1"/>
                </a:solidFill>
              </a:rPr>
              <a:t>79 gaps identified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graphicFrame>
        <p:nvGraphicFramePr>
          <p:cNvPr id="286" name="Google Shape;286;p12"/>
          <p:cNvGraphicFramePr/>
          <p:nvPr/>
        </p:nvGraphicFramePr>
        <p:xfrm>
          <a:off x="3648750" y="1271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{87CEA0D2-88DD-4BCA-956D-5198000DFDA0}</a:tableStyleId>
              </a:tblPr>
              <a:tblGrid>
                <a:gridCol w="1371950"/>
                <a:gridCol w="914625"/>
                <a:gridCol w="996975"/>
                <a:gridCol w="1015275"/>
                <a:gridCol w="1161575"/>
                <a:gridCol w="1097600"/>
                <a:gridCol w="841475"/>
                <a:gridCol w="768325"/>
              </a:tblGrid>
              <a:tr h="710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User interface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Collection - Storage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On-site treatment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Conveyance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Centralized treatment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End use or disposal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chain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Environmental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Spatial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Economic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7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Political and/or Institutional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7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Social and/ or cultural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Temporal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Technical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Safety/ Health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9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General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88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"/>
          <p:cNvSpPr txBox="1"/>
          <p:nvPr>
            <p:ph idx="5" type="body"/>
          </p:nvPr>
        </p:nvSpPr>
        <p:spPr>
          <a:xfrm>
            <a:off x="534988" y="406400"/>
            <a:ext cx="1112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SzPts val="4300"/>
              <a:buNone/>
            </a:pPr>
            <a:r>
              <a:rPr lang="en-US"/>
              <a:t>Prioritization process</a:t>
            </a:r>
            <a:endParaRPr/>
          </a:p>
        </p:txBody>
      </p:sp>
      <p:sp>
        <p:nvSpPr>
          <p:cNvPr id="293" name="Google Shape;293;p13"/>
          <p:cNvSpPr txBox="1"/>
          <p:nvPr>
            <p:ph idx="6" type="body"/>
          </p:nvPr>
        </p:nvSpPr>
        <p:spPr>
          <a:xfrm>
            <a:off x="535000" y="1752600"/>
            <a:ext cx="11123700" cy="2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en-US" sz="2500">
                <a:solidFill>
                  <a:schemeClr val="dk1"/>
                </a:solidFill>
              </a:rPr>
              <a:t>79 gaps identified</a:t>
            </a:r>
            <a:endParaRPr sz="2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en-US" sz="2500">
                <a:solidFill>
                  <a:schemeClr val="dk1"/>
                </a:solidFill>
              </a:rPr>
              <a:t>16 priority gaps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4" name="Google Shape;294;p13"/>
          <p:cNvSpPr/>
          <p:nvPr/>
        </p:nvSpPr>
        <p:spPr>
          <a:xfrm>
            <a:off x="4156575" y="3446200"/>
            <a:ext cx="1062000" cy="1296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4155350" y="1997200"/>
            <a:ext cx="1062000" cy="1296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5730750" y="2356825"/>
            <a:ext cx="637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FSM TWiG workstream</a:t>
            </a:r>
            <a:endParaRPr b="0" i="0" sz="2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5673200" y="3779275"/>
            <a:ext cx="637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Sector experts</a:t>
            </a:r>
            <a:endParaRPr b="0" i="0" sz="23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8" name="Google Shape;298;p13"/>
          <p:cNvSpPr txBox="1"/>
          <p:nvPr>
            <p:ph idx="6" type="body"/>
          </p:nvPr>
        </p:nvSpPr>
        <p:spPr>
          <a:xfrm>
            <a:off x="509600" y="4275350"/>
            <a:ext cx="42693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en-US" sz="2500">
                <a:solidFill>
                  <a:schemeClr val="dk1"/>
                </a:solidFill>
              </a:rPr>
              <a:t>7 sector priority gaps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 txBox="1"/>
          <p:nvPr>
            <p:ph idx="5" type="body"/>
          </p:nvPr>
        </p:nvSpPr>
        <p:spPr>
          <a:xfrm>
            <a:off x="534988" y="406400"/>
            <a:ext cx="1112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SzPts val="4300"/>
              <a:buNone/>
            </a:pPr>
            <a:r>
              <a:rPr lang="en-US"/>
              <a:t>Gaps prioritized</a:t>
            </a:r>
            <a:endParaRPr/>
          </a:p>
        </p:txBody>
      </p:sp>
      <p:graphicFrame>
        <p:nvGraphicFramePr>
          <p:cNvPr id="305" name="Google Shape;305;p14"/>
          <p:cNvGraphicFramePr/>
          <p:nvPr/>
        </p:nvGraphicFramePr>
        <p:xfrm>
          <a:off x="996938" y="166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{87CEA0D2-88DD-4BCA-956D-5198000DFDA0}</a:tableStyleId>
              </a:tblPr>
              <a:tblGrid>
                <a:gridCol w="1215675"/>
                <a:gridCol w="90681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i="1" sz="1400" u="sng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i="1" lang="en-US" sz="1400" u="none" cap="none" strike="noStrike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FSM TWiG research priorities</a:t>
                      </a:r>
                      <a:endParaRPr i="1" sz="1400" u="none" cap="none" strike="noStrike">
                        <a:solidFill>
                          <a:schemeClr val="dk1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treatment solutions for first phase emergencies (focus on turn key solutions, with short set up time and for different population sizes)</a:t>
                      </a:r>
                      <a:endParaRPr b="1"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understanding on how to adapt and readjust treatment solutions for each phase of humanitarian crises, building up on the previous phase</a:t>
                      </a:r>
                      <a:endParaRPr b="1"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3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experience and evidence for existing and promising treatment solutions adapted to humanitarian contexts</a:t>
                      </a:r>
                      <a:endParaRPr b="1"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understanding on expected performance of current treatment solutions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5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evidence on performance of centralized and decentralized systems, for comparison for use in large camps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6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evidence on operation and management models for first phase emergencies and long-term crises, considering high and low technology solutions and resource recovery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7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Lack of framework/ decision-making tool to support the selection of appropriate solutions based on context, with a focus on treatment and disposal</a:t>
                      </a:r>
                      <a:endParaRPr sz="1400" u="none" cap="none" strike="noStrik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"/>
          <p:cNvSpPr txBox="1"/>
          <p:nvPr>
            <p:ph idx="5" type="body"/>
          </p:nvPr>
        </p:nvSpPr>
        <p:spPr>
          <a:xfrm>
            <a:off x="534988" y="406400"/>
            <a:ext cx="1112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SzPts val="4300"/>
              <a:buNone/>
            </a:pPr>
            <a:r>
              <a:rPr lang="en-US"/>
              <a:t>Gaps prioritized</a:t>
            </a:r>
            <a:endParaRPr/>
          </a:p>
        </p:txBody>
      </p:sp>
      <p:sp>
        <p:nvSpPr>
          <p:cNvPr id="312" name="Google Shape;312;p15"/>
          <p:cNvSpPr txBox="1"/>
          <p:nvPr/>
        </p:nvSpPr>
        <p:spPr>
          <a:xfrm>
            <a:off x="719192" y="2048494"/>
            <a:ext cx="9010436" cy="1380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Research gaps 2: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Lack of understanding on how to adapt and readjust treatment solutions for each phase of humanitarian crises, building up on the previous phase</a:t>
            </a:r>
            <a:endParaRPr/>
          </a:p>
        </p:txBody>
      </p:sp>
      <p:sp>
        <p:nvSpPr>
          <p:cNvPr id="313" name="Google Shape;313;p15"/>
          <p:cNvSpPr txBox="1"/>
          <p:nvPr/>
        </p:nvSpPr>
        <p:spPr>
          <a:xfrm>
            <a:off x="719193" y="4004294"/>
            <a:ext cx="9010435" cy="1976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Objective of the research project: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Identify factors that should be considered when implementing fecal sludge management in acute emergency response in order to ease scale-up to the stabilization phase.</a:t>
            </a:r>
            <a:endParaRPr/>
          </a:p>
        </p:txBody>
      </p:sp>
      <p:sp>
        <p:nvSpPr>
          <p:cNvPr id="314" name="Google Shape;314;p15"/>
          <p:cNvSpPr/>
          <p:nvPr/>
        </p:nvSpPr>
        <p:spPr>
          <a:xfrm>
            <a:off x="10176006" y="2925566"/>
            <a:ext cx="1062000" cy="1773416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 txBox="1"/>
          <p:nvPr>
            <p:ph type="title"/>
          </p:nvPr>
        </p:nvSpPr>
        <p:spPr>
          <a:xfrm>
            <a:off x="415492" y="3204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</a:pPr>
            <a:r>
              <a:rPr lang="en-US" sz="4300">
                <a:solidFill>
                  <a:srgbClr val="118987"/>
                </a:solidFill>
              </a:rPr>
              <a:t>Upcoming activities </a:t>
            </a:r>
            <a:endParaRPr sz="4300">
              <a:solidFill>
                <a:srgbClr val="118987"/>
              </a:solidFill>
            </a:endParaRPr>
          </a:p>
        </p:txBody>
      </p:sp>
      <p:sp>
        <p:nvSpPr>
          <p:cNvPr id="320" name="Google Shape;320;p16"/>
          <p:cNvSpPr txBox="1"/>
          <p:nvPr/>
        </p:nvSpPr>
        <p:spPr>
          <a:xfrm>
            <a:off x="688369" y="1962364"/>
            <a:ext cx="10644027" cy="40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Litterature Review</a:t>
            </a:r>
            <a:endParaRPr b="0" i="0" sz="2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698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Key informant interviews</a:t>
            </a:r>
            <a:endParaRPr/>
          </a:p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Case studies collection </a:t>
            </a:r>
            <a:endParaRPr/>
          </a:p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en-US" sz="2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Dissemination </a:t>
            </a:r>
            <a:endParaRPr/>
          </a:p>
        </p:txBody>
      </p:sp>
      <p:sp>
        <p:nvSpPr>
          <p:cNvPr id="321" name="Google Shape;321;p16"/>
          <p:cNvSpPr/>
          <p:nvPr/>
        </p:nvSpPr>
        <p:spPr>
          <a:xfrm>
            <a:off x="4648510" y="2089670"/>
            <a:ext cx="1062000" cy="1296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6"/>
          <p:cNvSpPr/>
          <p:nvPr/>
        </p:nvSpPr>
        <p:spPr>
          <a:xfrm>
            <a:off x="4648510" y="3427366"/>
            <a:ext cx="1062000" cy="1296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6"/>
          <p:cNvSpPr/>
          <p:nvPr/>
        </p:nvSpPr>
        <p:spPr>
          <a:xfrm>
            <a:off x="4648510" y="4779813"/>
            <a:ext cx="1062000" cy="1296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 txBox="1"/>
          <p:nvPr>
            <p:ph idx="1" type="body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-US" sz="2500"/>
              <a:t>Being one of the Key Informants</a:t>
            </a:r>
            <a:endParaRPr sz="2500"/>
          </a:p>
          <a:p>
            <a:pPr indent="-3873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1900"/>
              <a:t>Dedicate one hour for an interview (December 2023_ February 2024)</a:t>
            </a:r>
            <a:endParaRPr/>
          </a:p>
          <a:p>
            <a:pPr indent="-3873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1900"/>
              <a:t>Share relevant resources</a:t>
            </a:r>
            <a:endParaRPr sz="1900"/>
          </a:p>
          <a:p>
            <a:pPr indent="0" lvl="1" marL="5270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sz="19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-US" sz="2500"/>
              <a:t>Contact us to be one of our case studies</a:t>
            </a:r>
            <a:endParaRPr sz="2500"/>
          </a:p>
          <a:p>
            <a:pPr indent="-3873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1900"/>
              <a:t>Share existing resources</a:t>
            </a:r>
            <a:endParaRPr sz="1900"/>
          </a:p>
          <a:p>
            <a:pPr indent="-3873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1900"/>
              <a:t>Support organisation of field visit (January_ August 2024)</a:t>
            </a:r>
            <a:endParaRPr/>
          </a:p>
          <a:p>
            <a:pPr indent="-3873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1900"/>
              <a:t>Hoste a participatory workshop (January_ August 2024)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SzPts val="4300"/>
              <a:buNone/>
            </a:pPr>
            <a:r>
              <a:t/>
            </a:r>
            <a:endParaRPr/>
          </a:p>
        </p:txBody>
      </p:sp>
      <p:sp>
        <p:nvSpPr>
          <p:cNvPr id="330" name="Google Shape;330;p17"/>
          <p:cNvSpPr txBox="1"/>
          <p:nvPr>
            <p:ph type="title"/>
          </p:nvPr>
        </p:nvSpPr>
        <p:spPr>
          <a:xfrm>
            <a:off x="415925" y="593725"/>
            <a:ext cx="11356975" cy="763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</a:pPr>
            <a:r>
              <a:rPr lang="en-US" sz="4300">
                <a:solidFill>
                  <a:srgbClr val="118987"/>
                </a:solidFill>
              </a:rPr>
              <a:t>How to be involved? </a:t>
            </a:r>
            <a:endParaRPr sz="4300">
              <a:solidFill>
                <a:srgbClr val="11898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8171" l="0" r="-1" t="18174"/>
          <a:stretch/>
        </p:blipFill>
        <p:spPr>
          <a:xfrm>
            <a:off x="-14288" y="10"/>
            <a:ext cx="12225338" cy="519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8"/>
          <p:cNvSpPr txBox="1"/>
          <p:nvPr>
            <p:ph idx="1" type="body"/>
          </p:nvPr>
        </p:nvSpPr>
        <p:spPr>
          <a:xfrm>
            <a:off x="2021675" y="1377975"/>
            <a:ext cx="81534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4000"/>
              <a:t>THANK YOU</a:t>
            </a:r>
            <a:endParaRPr sz="4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4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4000"/>
              <a:t>Claire Papin Stammose : claire.papin-stammose@outlook.fr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4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4000"/>
              <a:t>Catherine Bourgault : Cbourgault@cawst.org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tractor pulling a trailer&#10;&#10;Description automatically generated" id="186" name="Google Shape;186;p2"/>
          <p:cNvPicPr preferRelativeResize="0"/>
          <p:nvPr/>
        </p:nvPicPr>
        <p:blipFill rotWithShape="1">
          <a:blip r:embed="rId3">
            <a:alphaModFix/>
          </a:blip>
          <a:srcRect b="-976" l="0" r="42100" t="975"/>
          <a:stretch/>
        </p:blipFill>
        <p:spPr>
          <a:xfrm>
            <a:off x="-1" y="0"/>
            <a:ext cx="52943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 txBox="1"/>
          <p:nvPr/>
        </p:nvSpPr>
        <p:spPr>
          <a:xfrm>
            <a:off x="221499" y="1208690"/>
            <a:ext cx="5072844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Session Objective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Host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Marij Zwart, Netherlands Red Cross</a:t>
            </a:r>
            <a:endParaRPr/>
          </a:p>
        </p:txBody>
      </p:sp>
      <p:sp>
        <p:nvSpPr>
          <p:cNvPr id="188" name="Google Shape;188;p2"/>
          <p:cNvSpPr/>
          <p:nvPr/>
        </p:nvSpPr>
        <p:spPr>
          <a:xfrm flipH="1" rot="-2700000">
            <a:off x="5047783" y="1404440"/>
            <a:ext cx="493121" cy="493121"/>
          </a:xfrm>
          <a:prstGeom prst="rtTriangl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"/>
          <p:cNvSpPr txBox="1"/>
          <p:nvPr/>
        </p:nvSpPr>
        <p:spPr>
          <a:xfrm>
            <a:off x="5515842" y="814038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9999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09999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To openly discuss the impact of reduced funds on humanitarian sanitation, and on how the sector should deal with reducing funds, while long-term needs continue to increase.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0" name="Google Shape;1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8279" y="5829260"/>
            <a:ext cx="2590546" cy="9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"/>
          <p:cNvSpPr txBox="1"/>
          <p:nvPr/>
        </p:nvSpPr>
        <p:spPr>
          <a:xfrm>
            <a:off x="5294343" y="6567092"/>
            <a:ext cx="66729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credit: Pride Kafwembe, IOM South Sudan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"/>
          <p:cNvSpPr txBox="1"/>
          <p:nvPr/>
        </p:nvSpPr>
        <p:spPr>
          <a:xfrm>
            <a:off x="221499" y="1208690"/>
            <a:ext cx="5072844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9999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9999"/>
                </a:solidFill>
                <a:latin typeface="Arial Narrow"/>
                <a:ea typeface="Arial Narrow"/>
                <a:cs typeface="Arial Narrow"/>
                <a:sym typeface="Arial Narrow"/>
              </a:rPr>
              <a:t>Envisioned session outcomes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8" name="Google Shape;198;p3"/>
          <p:cNvSpPr/>
          <p:nvPr/>
        </p:nvSpPr>
        <p:spPr>
          <a:xfrm flipH="1" rot="-2700000">
            <a:off x="5047783" y="1404440"/>
            <a:ext cx="493121" cy="493121"/>
          </a:xfrm>
          <a:prstGeom prst="rtTriangl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5643033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Shared understanding on the problem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Critical reflection on if reduced funding is really the main issue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Identification of potential actions to be taken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Short introduction of BHA funding research to be conducted by TWiG partners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0" name="Google Shape;2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8279" y="5809778"/>
            <a:ext cx="2590546" cy="96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 b="2172" l="15657" r="15213" t="22357"/>
          <a:stretch/>
        </p:blipFill>
        <p:spPr>
          <a:xfrm>
            <a:off x="0" y="3604060"/>
            <a:ext cx="5294343" cy="3253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"/>
          <p:cNvSpPr txBox="1"/>
          <p:nvPr/>
        </p:nvSpPr>
        <p:spPr>
          <a:xfrm>
            <a:off x="5294343" y="6567092"/>
            <a:ext cx="66729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credit: Salahuddin Ahmmed , Oxfam Bangladesh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"/>
          <p:cNvPicPr preferRelativeResize="0"/>
          <p:nvPr/>
        </p:nvPicPr>
        <p:blipFill rotWithShape="1">
          <a:blip r:embed="rId3">
            <a:alphaModFix/>
          </a:blip>
          <a:srcRect b="0" l="0" r="42100" t="0"/>
          <a:stretch/>
        </p:blipFill>
        <p:spPr>
          <a:xfrm>
            <a:off x="0" y="0"/>
            <a:ext cx="52943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/>
          <p:nvPr/>
        </p:nvSpPr>
        <p:spPr>
          <a:xfrm>
            <a:off x="221499" y="1208690"/>
            <a:ext cx="5072844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Invited speakers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0" name="Google Shape;210;p4"/>
          <p:cNvSpPr/>
          <p:nvPr/>
        </p:nvSpPr>
        <p:spPr>
          <a:xfrm flipH="1" rot="-2700000">
            <a:off x="5047783" y="1404440"/>
            <a:ext cx="493121" cy="493121"/>
          </a:xfrm>
          <a:prstGeom prst="rtTriangl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4"/>
          <p:cNvSpPr txBox="1"/>
          <p:nvPr/>
        </p:nvSpPr>
        <p:spPr>
          <a:xfrm>
            <a:off x="5515842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2" name="Google Shape;21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8279" y="5809778"/>
            <a:ext cx="2590546" cy="9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5643033" y="227379"/>
            <a:ext cx="7014188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Josep Trincheria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IOM South Sudan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Francois Quick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MSF Amsterdam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Antonio Torres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IOM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Biserka Pop-Stefanija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MSF Amsterdam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Andy Bastable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Oxfam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Esther Shaylor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UNICEF innovation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5294343" y="6567092"/>
            <a:ext cx="66729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credit: Jan Heeger, Netherlands Red Cross, Ethiopia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"/>
          <p:cNvPicPr preferRelativeResize="0"/>
          <p:nvPr/>
        </p:nvPicPr>
        <p:blipFill rotWithShape="1">
          <a:blip r:embed="rId3">
            <a:alphaModFix/>
          </a:blip>
          <a:srcRect b="0" l="0" r="27264" t="0"/>
          <a:stretch/>
        </p:blipFill>
        <p:spPr>
          <a:xfrm>
            <a:off x="-1356572" y="0"/>
            <a:ext cx="66509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"/>
          <p:cNvSpPr txBox="1"/>
          <p:nvPr/>
        </p:nvSpPr>
        <p:spPr>
          <a:xfrm>
            <a:off x="221499" y="1208690"/>
            <a:ext cx="5072844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Introduction of the problem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2" name="Google Shape;222;p5"/>
          <p:cNvSpPr/>
          <p:nvPr/>
        </p:nvSpPr>
        <p:spPr>
          <a:xfrm flipH="1" rot="-2700000">
            <a:off x="5047783" y="1404440"/>
            <a:ext cx="493121" cy="493121"/>
          </a:xfrm>
          <a:prstGeom prst="rtTriangl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 txBox="1"/>
          <p:nvPr/>
        </p:nvSpPr>
        <p:spPr>
          <a:xfrm>
            <a:off x="5515842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4" name="Google Shape;22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8279" y="5809778"/>
            <a:ext cx="2590546" cy="9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5"/>
          <p:cNvSpPr txBox="1"/>
          <p:nvPr/>
        </p:nvSpPr>
        <p:spPr>
          <a:xfrm>
            <a:off x="5643033" y="227379"/>
            <a:ext cx="7014188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609600" lvl="0" marL="9144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96850" lvl="0" marL="228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6" name="Google Shape;226;p5"/>
          <p:cNvSpPr txBox="1"/>
          <p:nvPr/>
        </p:nvSpPr>
        <p:spPr>
          <a:xfrm>
            <a:off x="5643033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 you experience reduced humanitarian funds in comparison with earlier years?</a:t>
            </a:r>
            <a:endParaRPr/>
          </a:p>
          <a:p>
            <a:pPr indent="-76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Does this lead to reduced budgets for sanitation, i.e., sanitation not being prioritized? Why?</a:t>
            </a:r>
            <a:endParaRPr/>
          </a:p>
          <a:p>
            <a:pPr indent="-76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Does this lead to less enthusiasm for full sanitation service chain activities?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5294343" y="6567092"/>
            <a:ext cx="66729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credit: Roel Blesgraaf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849657" y="-3390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"/>
          <p:cNvSpPr txBox="1"/>
          <p:nvPr/>
        </p:nvSpPr>
        <p:spPr>
          <a:xfrm>
            <a:off x="221499" y="1208690"/>
            <a:ext cx="5072844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Is funding the real issue?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235" name="Google Shape;235;p6"/>
          <p:cNvSpPr/>
          <p:nvPr/>
        </p:nvSpPr>
        <p:spPr>
          <a:xfrm flipH="1" rot="-2700000">
            <a:off x="5047783" y="1404440"/>
            <a:ext cx="493121" cy="493121"/>
          </a:xfrm>
          <a:prstGeom prst="rtTriangl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5515842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7" name="Google Shape;2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8279" y="5809778"/>
            <a:ext cx="2590546" cy="9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"/>
          <p:cNvSpPr txBox="1"/>
          <p:nvPr/>
        </p:nvSpPr>
        <p:spPr>
          <a:xfrm>
            <a:off x="5294343" y="227379"/>
            <a:ext cx="6532699" cy="672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1" sz="40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Reduced budgets have an extra strong impact on full-chain sanitation services, as these are still relatively new and not standardized within the WASH portfolio.</a:t>
            </a:r>
            <a:endParaRPr/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The real challenge to the quality of humanitarian sanitation services is the lack of expertise, it is not (yet) the lack of financial resources.</a:t>
            </a:r>
            <a:endParaRPr/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most of the global community lacks safe sanitation services in non-emergency situations, it is too ambitious to try to achieve safe services in emergency situations.</a:t>
            </a:r>
            <a:endParaRPr/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Funds are available, but sanitation activities are not pitched good enough.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111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609600" lvl="0" marL="9144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96850" lvl="0" marL="228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9" name="Google Shape;239;p6"/>
          <p:cNvSpPr txBox="1"/>
          <p:nvPr/>
        </p:nvSpPr>
        <p:spPr>
          <a:xfrm>
            <a:off x="5643033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5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0" name="Google Shape;240;p6"/>
          <p:cNvSpPr txBox="1"/>
          <p:nvPr/>
        </p:nvSpPr>
        <p:spPr>
          <a:xfrm>
            <a:off x="5294343" y="6567092"/>
            <a:ext cx="66729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credit: Practica Foundation, Burkina Faso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593" y="-17286"/>
            <a:ext cx="5330936" cy="7216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7"/>
          <p:cNvSpPr txBox="1"/>
          <p:nvPr/>
        </p:nvSpPr>
        <p:spPr>
          <a:xfrm>
            <a:off x="221499" y="1208690"/>
            <a:ext cx="5072844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What should be done?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248" name="Google Shape;248;p7"/>
          <p:cNvSpPr/>
          <p:nvPr/>
        </p:nvSpPr>
        <p:spPr>
          <a:xfrm flipH="1" rot="-2700000">
            <a:off x="5047783" y="1404440"/>
            <a:ext cx="493121" cy="493121"/>
          </a:xfrm>
          <a:prstGeom prst="rtTriangle">
            <a:avLst/>
          </a:prstGeom>
          <a:solidFill>
            <a:srgbClr val="00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5515842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0" name="Google Shape;2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8279" y="5809778"/>
            <a:ext cx="2590546" cy="961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7"/>
          <p:cNvSpPr txBox="1"/>
          <p:nvPr/>
        </p:nvSpPr>
        <p:spPr>
          <a:xfrm>
            <a:off x="5294343" y="227379"/>
            <a:ext cx="6532699" cy="672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It would help to prioritize sanitation services, if the SPHERE standards would include guidance on full chain sanitation services more explicitly.</a:t>
            </a:r>
            <a:endParaRPr/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Humanitarian actors need to take a stronger stand in communicating that safe sanitation services require funds, and that if these funds are not available, the services will not be safe. </a:t>
            </a:r>
            <a:endParaRPr/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Nexus/world bank funds are the solution.</a:t>
            </a:r>
            <a:endParaRPr/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If safe sanitation working conditions can not be guaranteed, harm is done and activities should be terminated. </a:t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61950" lvl="0" marL="51435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762000" lvl="0" marL="9144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76200" lvl="0" marL="228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7"/>
          <p:cNvSpPr txBox="1"/>
          <p:nvPr/>
        </p:nvSpPr>
        <p:spPr>
          <a:xfrm>
            <a:off x="5643033" y="227379"/>
            <a:ext cx="6672983" cy="564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5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sz="4800">
              <a:solidFill>
                <a:srgbClr val="00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5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3" name="Google Shape;253;p7"/>
          <p:cNvSpPr txBox="1"/>
          <p:nvPr/>
        </p:nvSpPr>
        <p:spPr>
          <a:xfrm>
            <a:off x="5294343" y="6567092"/>
            <a:ext cx="66729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 credit: Marij Zwart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8987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 txBox="1"/>
          <p:nvPr>
            <p:ph idx="1" type="body"/>
          </p:nvPr>
        </p:nvSpPr>
        <p:spPr>
          <a:xfrm>
            <a:off x="211725" y="287337"/>
            <a:ext cx="11765373" cy="72459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300">
                <a:solidFill>
                  <a:schemeClr val="lt1"/>
                </a:solidFill>
              </a:rPr>
              <a:t>Enable acute emergency fecal sludge management interventions to scale-up in the stabilization phase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300">
                <a:solidFill>
                  <a:schemeClr val="lt1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300">
                <a:solidFill>
                  <a:schemeClr val="lt1"/>
                </a:solidFill>
              </a:rPr>
              <a:t>FSM TWiG</a:t>
            </a:r>
            <a:endParaRPr sz="5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 sz="5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2700">
                <a:solidFill>
                  <a:schemeClr val="lt1"/>
                </a:solidFill>
              </a:rPr>
              <a:t>FSM TWiG -  Workstream 3 on Research, Capacity Building and Knowledge Management</a:t>
            </a:r>
            <a:endParaRPr sz="27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 sz="27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2700">
                <a:solidFill>
                  <a:schemeClr val="lt1"/>
                </a:solidFill>
              </a:rPr>
              <a:t>TUFTS University, CAWST, Solidarités International</a:t>
            </a:r>
            <a:endParaRPr sz="27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p8"/>
          <p:cNvSpPr txBox="1"/>
          <p:nvPr/>
        </p:nvSpPr>
        <p:spPr>
          <a:xfrm>
            <a:off x="10282969" y="6392537"/>
            <a:ext cx="1905856" cy="356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10.10.2023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8987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 txBox="1"/>
          <p:nvPr>
            <p:ph idx="1" type="body"/>
          </p:nvPr>
        </p:nvSpPr>
        <p:spPr>
          <a:xfrm>
            <a:off x="211725" y="1666937"/>
            <a:ext cx="117654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300">
                <a:solidFill>
                  <a:schemeClr val="lt1"/>
                </a:solidFill>
              </a:rPr>
              <a:t>Prioritization of FSM research gaps by the FSM TWiG </a:t>
            </a:r>
            <a:endParaRPr sz="5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 sz="5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GWC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WC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2021-03-02T14:41:03Z</dcterms:created>
  <dc:creator>Ramy Zaki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0x0101009BA85F8052A6DA4FA3E31FF9F74C69700070C0DFB21998F24CB43F3479CB9B9F89</vt:lpwstr>
  </property>
  <property fmtid="{D5CDD505-2E9C-101B-9397-08002B2CF9AE}" pid="3" name="TaxKeyword">
    <vt:lpwstr/>
  </property>
  <property fmtid="{D5CDD505-2E9C-101B-9397-08002B2CF9AE}" pid="4" name="SystemDTAC">
    <vt:lpwstr/>
  </property>
  <property fmtid="{D5CDD505-2E9C-101B-9397-08002B2CF9AE}" pid="5" name="Topic">
    <vt:lpwstr/>
  </property>
  <property fmtid="{D5CDD505-2E9C-101B-9397-08002B2CF9AE}" pid="6" name="OfficeDivision">
    <vt:lpwstr>3;#Office of Emergency Prog.-456F|98de697e-6403-48a0-9bce-654c90399d04</vt:lpwstr>
  </property>
  <property fmtid="{D5CDD505-2E9C-101B-9397-08002B2CF9AE}" pid="7" name="_dlc_DocIdItemGuid">
    <vt:lpwstr>6ace174c-75fd-45e7-95ae-e56fcc916bc9</vt:lpwstr>
  </property>
  <property fmtid="{D5CDD505-2E9C-101B-9397-08002B2CF9AE}" pid="8" name="CriticalForLongTermRetention">
    <vt:lpwstr/>
  </property>
  <property fmtid="{D5CDD505-2E9C-101B-9397-08002B2CF9AE}" pid="9" name="DocumentType">
    <vt:lpwstr/>
  </property>
  <property fmtid="{D5CDD505-2E9C-101B-9397-08002B2CF9AE}" pid="10" name="GeographicScope">
    <vt:lpwstr/>
  </property>
</Properties>
</file>