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8" r:id="rId6"/>
    <p:sldId id="269" r:id="rId7"/>
    <p:sldId id="280" r:id="rId8"/>
    <p:sldId id="283" r:id="rId9"/>
    <p:sldId id="277" r:id="rId10"/>
    <p:sldId id="281" r:id="rId11"/>
    <p:sldId id="286" r:id="rId12"/>
    <p:sldId id="287" r:id="rId13"/>
    <p:sldId id="284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79D513-1F38-A849-9FC0-C065B23665F9}">
          <p14:sldIdLst>
            <p14:sldId id="256"/>
            <p14:sldId id="288"/>
            <p14:sldId id="269"/>
            <p14:sldId id="280"/>
            <p14:sldId id="283"/>
            <p14:sldId id="277"/>
            <p14:sldId id="281"/>
            <p14:sldId id="286"/>
            <p14:sldId id="287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E32"/>
    <a:srgbClr val="C55321"/>
    <a:srgbClr val="DADADA"/>
    <a:srgbClr val="E6E6E6"/>
    <a:srgbClr val="E4F4ED"/>
    <a:srgbClr val="FF91C2"/>
    <a:srgbClr val="FFA893"/>
    <a:srgbClr val="95D8A6"/>
    <a:srgbClr val="40BEBD"/>
    <a:srgbClr val="93A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0"/>
    <p:restoredTop sz="95701" autoAdjust="0"/>
  </p:normalViewPr>
  <p:slideViewPr>
    <p:cSldViewPr snapToGrid="0" snapToObjects="1">
      <p:cViewPr varScale="1">
        <p:scale>
          <a:sx n="88" d="100"/>
          <a:sy n="88" d="100"/>
        </p:scale>
        <p:origin x="7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01718-E4D3-44C1-90F6-F9440A3F57E8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24208-6C94-414E-B049-5E7F472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15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227DE-146D-0147-B976-BAF762010717}" type="datetimeFigureOut">
              <a:rPr lang="es-ES_tradnl" smtClean="0"/>
              <a:t>28/11/2023</a:t>
            </a:fld>
            <a:endParaRPr lang="es-ES_tradnl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FBB9F-3685-2B4E-B0AF-F0CF6ACA9AAA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62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FBB9F-3685-2B4E-B0AF-F0CF6ACA9AA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3935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A2E34-97C0-B448-9CE8-5669E215E9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7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A2E34-97C0-B448-9CE8-5669E215E9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5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A2E34-97C0-B448-9CE8-5669E215E9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0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A2E34-97C0-B448-9CE8-5669E215E9A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5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A2E34-97C0-B448-9CE8-5669E215E9A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0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A2E34-97C0-B448-9CE8-5669E215E9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A2E34-97C0-B448-9CE8-5669E215E9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28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A2E34-97C0-B448-9CE8-5669E215E9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A2E34-97C0-B448-9CE8-5669E215E9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1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8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200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8">
            <a:extLst>
              <a:ext uri="{FF2B5EF4-FFF2-40B4-BE49-F238E27FC236}">
                <a16:creationId xmlns:a16="http://schemas.microsoft.com/office/drawing/2014/main" id="{7FF8AF8E-5716-9D46-A256-2FA77BB01F8A}"/>
              </a:ext>
            </a:extLst>
          </p:cNvPr>
          <p:cNvSpPr/>
          <p:nvPr userDrawn="1"/>
        </p:nvSpPr>
        <p:spPr>
          <a:xfrm rot="5400000">
            <a:off x="4206302" y="-4206302"/>
            <a:ext cx="731396" cy="91440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C55321"/>
              </a:gs>
              <a:gs pos="37000">
                <a:srgbClr val="C55321"/>
              </a:gs>
              <a:gs pos="91000">
                <a:srgbClr val="E07E32"/>
              </a:gs>
              <a:gs pos="98000">
                <a:srgbClr val="E07E3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70" y="0"/>
            <a:ext cx="6316480" cy="73139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70" y="876925"/>
            <a:ext cx="7886700" cy="375579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324FA6-D871-4A2C-2971-E9BEC9F5F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2466" y="226826"/>
            <a:ext cx="1843955" cy="2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3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0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3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3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4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9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13933A-FF60-4048-94A1-4F38849DA46C}"/>
              </a:ext>
            </a:extLst>
          </p:cNvPr>
          <p:cNvSpPr txBox="1">
            <a:spLocks/>
          </p:cNvSpPr>
          <p:nvPr userDrawn="1"/>
        </p:nvSpPr>
        <p:spPr>
          <a:xfrm>
            <a:off x="6996289" y="4869657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04649" rtl="0" eaLnBrk="1" latinLnBrk="0" hangingPunct="1">
              <a:defRPr sz="14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5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4080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fEQw6EL7VoYbde7daWuGq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san-compendium.org/e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25A952-D8E7-C04D-AA39-52381C727099}"/>
              </a:ext>
            </a:extLst>
          </p:cNvPr>
          <p:cNvSpPr/>
          <p:nvPr/>
        </p:nvSpPr>
        <p:spPr>
          <a:xfrm>
            <a:off x="0" y="0"/>
            <a:ext cx="9144000" cy="4311439"/>
          </a:xfrm>
          <a:prstGeom prst="rect">
            <a:avLst/>
          </a:prstGeom>
          <a:gradFill flip="none" rotWithShape="1">
            <a:gsLst>
              <a:gs pos="0">
                <a:srgbClr val="E07E32"/>
              </a:gs>
              <a:gs pos="15000">
                <a:schemeClr val="accent2">
                  <a:lumMod val="95000"/>
                  <a:lumOff val="5000"/>
                </a:schemeClr>
              </a:gs>
              <a:gs pos="99000">
                <a:srgbClr val="C5532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6CB51-2B3E-54F9-664F-0209DDBC4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39" y="1224380"/>
            <a:ext cx="7084321" cy="1067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D752A2-9B61-C57A-15CD-5A4A1BE27AB9}"/>
              </a:ext>
            </a:extLst>
          </p:cNvPr>
          <p:cNvSpPr txBox="1"/>
          <p:nvPr/>
        </p:nvSpPr>
        <p:spPr>
          <a:xfrm>
            <a:off x="953638" y="2303817"/>
            <a:ext cx="7550281" cy="7309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150" dirty="0">
                <a:solidFill>
                  <a:schemeClr val="bg1"/>
                </a:solidFill>
                <a:latin typeface="+mj-lt"/>
              </a:rPr>
              <a:t>The Humanitarian Sanitation Hub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8276C0-EC08-95BC-7FD1-02525305B3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86" t="42641" r="32988" b="42598"/>
          <a:stretch/>
        </p:blipFill>
        <p:spPr>
          <a:xfrm>
            <a:off x="4277111" y="4357991"/>
            <a:ext cx="2501539" cy="739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23F74F-A4E3-D3F9-409B-3563D439B5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72" t="26459" r="21442" b="59167"/>
          <a:stretch/>
        </p:blipFill>
        <p:spPr>
          <a:xfrm>
            <a:off x="136185" y="4357991"/>
            <a:ext cx="4140926" cy="739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2E95DB-D695-3209-C54D-46A465D993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80" t="58737" r="55849" b="26734"/>
          <a:stretch/>
        </p:blipFill>
        <p:spPr>
          <a:xfrm>
            <a:off x="7197633" y="4357991"/>
            <a:ext cx="1658984" cy="73930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3C6C94-2EA1-2D30-89B3-EF693A3D7A7C}"/>
              </a:ext>
            </a:extLst>
          </p:cNvPr>
          <p:cNvSpPr/>
          <p:nvPr/>
        </p:nvSpPr>
        <p:spPr>
          <a:xfrm rot="21171840">
            <a:off x="3861290" y="3126658"/>
            <a:ext cx="1539535" cy="96869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800" dirty="0">
                <a:latin typeface="American Typewriter" panose="02090604020004020304" pitchFamily="18" charset="77"/>
              </a:rPr>
              <a:t>Now Online</a:t>
            </a:r>
          </a:p>
        </p:txBody>
      </p:sp>
    </p:spTree>
    <p:extLst>
      <p:ext uri="{BB962C8B-B14F-4D97-AF65-F5344CB8AC3E}">
        <p14:creationId xmlns:p14="http://schemas.microsoft.com/office/powerpoint/2010/main" val="16254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719A77-5721-5B4C-9ACC-EA95D215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70" y="0"/>
            <a:ext cx="6123864" cy="731397"/>
          </a:xfrm>
        </p:spPr>
        <p:txBody>
          <a:bodyPr>
            <a:normAutofit/>
          </a:bodyPr>
          <a:lstStyle/>
          <a:p>
            <a:r>
              <a:rPr lang="en-GB" b="1" dirty="0"/>
              <a:t>An Initiative from and for the Sector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9AFFA1-EFFE-A087-3D9F-A1B80B953D58}"/>
              </a:ext>
            </a:extLst>
          </p:cNvPr>
          <p:cNvSpPr txBox="1"/>
          <p:nvPr/>
        </p:nvSpPr>
        <p:spPr>
          <a:xfrm>
            <a:off x="226453" y="1071674"/>
            <a:ext cx="5672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2738" indent="-312738">
              <a:spcAft>
                <a:spcPts val="2400"/>
              </a:spcAft>
              <a:buClr>
                <a:srgbClr val="C55321"/>
              </a:buClr>
              <a:buSzPct val="85000"/>
              <a:buFont typeface="System Font Regular"/>
              <a:buChar char="✚"/>
            </a:pPr>
            <a:r>
              <a:rPr lang="en-GB" sz="2000" dirty="0">
                <a:solidFill>
                  <a:srgbClr val="1A1919"/>
                </a:solidFill>
                <a:latin typeface="+mj-lt"/>
              </a:rPr>
              <a:t>Current platform is still a Beta Version</a:t>
            </a:r>
          </a:p>
          <a:p>
            <a:pPr marL="312738" indent="-312738">
              <a:spcAft>
                <a:spcPts val="1200"/>
              </a:spcAft>
              <a:buClr>
                <a:srgbClr val="C55321"/>
              </a:buClr>
              <a:buSzPct val="85000"/>
              <a:buFont typeface="System Font Regular"/>
              <a:buChar char="✚"/>
            </a:pPr>
            <a:r>
              <a:rPr lang="en-GB" sz="2000" dirty="0">
                <a:solidFill>
                  <a:srgbClr val="1A1919"/>
                </a:solidFill>
                <a:latin typeface="+mj-lt"/>
              </a:rPr>
              <a:t>We need your support to improve the Hub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4496D6-B7A3-5810-C28B-00BE29CD6A42}"/>
              </a:ext>
            </a:extLst>
          </p:cNvPr>
          <p:cNvSpPr txBox="1"/>
          <p:nvPr/>
        </p:nvSpPr>
        <p:spPr>
          <a:xfrm>
            <a:off x="601260" y="2155917"/>
            <a:ext cx="576355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23838">
              <a:spcAft>
                <a:spcPts val="600"/>
              </a:spcAft>
              <a:buClr>
                <a:srgbClr val="C55321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A1919"/>
                </a:solidFill>
                <a:latin typeface="+mj-lt"/>
              </a:rPr>
              <a:t>Contribute relevant practical resources</a:t>
            </a:r>
          </a:p>
          <a:p>
            <a:pPr marL="223838" indent="-223838">
              <a:spcAft>
                <a:spcPts val="600"/>
              </a:spcAft>
              <a:buClr>
                <a:srgbClr val="C55321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A1919"/>
                </a:solidFill>
                <a:latin typeface="+mj-lt"/>
              </a:rPr>
              <a:t>Review/develop existing or upcoming content</a:t>
            </a:r>
          </a:p>
          <a:p>
            <a:pPr marL="223838" indent="-223838">
              <a:spcAft>
                <a:spcPts val="600"/>
              </a:spcAft>
              <a:buClr>
                <a:srgbClr val="C55321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A1919"/>
                </a:solidFill>
                <a:latin typeface="+mj-lt"/>
              </a:rPr>
              <a:t>Tell us what is missing (or does not work)</a:t>
            </a:r>
          </a:p>
          <a:p>
            <a:pPr marL="223838" indent="-223838">
              <a:spcAft>
                <a:spcPts val="600"/>
              </a:spcAft>
              <a:buClr>
                <a:srgbClr val="C55321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A1919"/>
                </a:solidFill>
                <a:latin typeface="+mj-lt"/>
              </a:rPr>
              <a:t>Actively engage with us (through your organisation or national cluster) </a:t>
            </a:r>
          </a:p>
          <a:p>
            <a:pPr marL="223838" indent="-223838">
              <a:spcAft>
                <a:spcPts val="600"/>
              </a:spcAft>
              <a:buClr>
                <a:srgbClr val="C55321"/>
              </a:buClr>
              <a:buSzPct val="850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A1919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790A9-5A81-859F-FBA8-E99D71B8222B}"/>
              </a:ext>
            </a:extLst>
          </p:cNvPr>
          <p:cNvSpPr txBox="1"/>
          <p:nvPr/>
        </p:nvSpPr>
        <p:spPr>
          <a:xfrm>
            <a:off x="7224275" y="3364723"/>
            <a:ext cx="1831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600" dirty="0">
                <a:solidFill>
                  <a:srgbClr val="C55321"/>
                </a:solidFill>
                <a:latin typeface="+mj-lt"/>
              </a:rPr>
              <a:t>sanihub.info</a:t>
            </a:r>
          </a:p>
        </p:txBody>
      </p:sp>
      <p:pic>
        <p:nvPicPr>
          <p:cNvPr id="4" name="Graphic 3" descr="World">
            <a:extLst>
              <a:ext uri="{FF2B5EF4-FFF2-40B4-BE49-F238E27FC236}">
                <a16:creationId xmlns:a16="http://schemas.microsoft.com/office/drawing/2014/main" id="{856A4EC8-476A-ADF7-D85C-7866087B7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1087" y="3370089"/>
            <a:ext cx="333188" cy="333188"/>
          </a:xfrm>
          <a:prstGeom prst="rect">
            <a:avLst/>
          </a:prstGeom>
        </p:spPr>
      </p:pic>
      <p:pic>
        <p:nvPicPr>
          <p:cNvPr id="5" name="Graphic 4" descr="Envelope">
            <a:extLst>
              <a:ext uri="{FF2B5EF4-FFF2-40B4-BE49-F238E27FC236}">
                <a16:creationId xmlns:a16="http://schemas.microsoft.com/office/drawing/2014/main" id="{7D31B21B-30AE-B666-3DCA-062782CB2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1087" y="3739421"/>
            <a:ext cx="333188" cy="333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5C5E01-5655-E68F-0956-2EA3F1165411}"/>
              </a:ext>
            </a:extLst>
          </p:cNvPr>
          <p:cNvSpPr txBox="1"/>
          <p:nvPr/>
        </p:nvSpPr>
        <p:spPr>
          <a:xfrm>
            <a:off x="7224275" y="3733271"/>
            <a:ext cx="1831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600" dirty="0">
                <a:solidFill>
                  <a:srgbClr val="C55321"/>
                </a:solidFill>
                <a:latin typeface="+mj-lt"/>
              </a:rPr>
              <a:t>info@.sanihub.info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5F3E93-F1F7-CF8F-53EC-4B53F70DDC5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5639" y="1016565"/>
            <a:ext cx="2132164" cy="2132164"/>
          </a:xfrm>
          <a:prstGeom prst="rect">
            <a:avLst/>
          </a:prstGeom>
          <a:solidFill>
            <a:srgbClr val="C5532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CF9866-BAEB-0954-A20E-DE1057C02AC3}"/>
              </a:ext>
            </a:extLst>
          </p:cNvPr>
          <p:cNvSpPr txBox="1"/>
          <p:nvPr/>
        </p:nvSpPr>
        <p:spPr>
          <a:xfrm>
            <a:off x="226453" y="3579382"/>
            <a:ext cx="5763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2738" indent="-312738">
              <a:spcAft>
                <a:spcPts val="2400"/>
              </a:spcAft>
              <a:buClr>
                <a:srgbClr val="C55321"/>
              </a:buClr>
              <a:buSzPct val="85000"/>
              <a:buFont typeface="System Font Regular"/>
              <a:buChar char="✚"/>
            </a:pPr>
            <a:r>
              <a:rPr lang="en-GB" sz="1800" dirty="0">
                <a:solidFill>
                  <a:srgbClr val="1A1919"/>
                </a:solidFill>
                <a:latin typeface="+mj-lt"/>
              </a:rPr>
              <a:t>Keep in touch and join us on LinkedIn</a:t>
            </a:r>
          </a:p>
        </p:txBody>
      </p:sp>
    </p:spTree>
    <p:extLst>
      <p:ext uri="{BB962C8B-B14F-4D97-AF65-F5344CB8AC3E}">
        <p14:creationId xmlns:p14="http://schemas.microsoft.com/office/powerpoint/2010/main" val="23148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719A77-5721-5B4C-9ACC-EA95D215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70" y="0"/>
            <a:ext cx="6316480" cy="731397"/>
          </a:xfrm>
        </p:spPr>
        <p:txBody>
          <a:bodyPr/>
          <a:lstStyle/>
          <a:p>
            <a:endParaRPr lang="en-GB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393091-E8E5-F35E-3ACF-947AEF52E4D0}"/>
              </a:ext>
            </a:extLst>
          </p:cNvPr>
          <p:cNvSpPr txBox="1"/>
          <p:nvPr/>
        </p:nvSpPr>
        <p:spPr>
          <a:xfrm>
            <a:off x="827315" y="1640114"/>
            <a:ext cx="702491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dirty="0">
              <a:hlinkClick r:id="rId3"/>
            </a:endParaRPr>
          </a:p>
          <a:p>
            <a:pPr algn="ctr"/>
            <a:r>
              <a:rPr lang="en-US" sz="3200" b="1" i="0" dirty="0">
                <a:solidFill>
                  <a:srgbClr val="E07E32"/>
                </a:solidFill>
                <a:effectLst/>
                <a:latin typeface="Roboto" panose="02000000000000000000" pitchFamily="2" charset="0"/>
              </a:rPr>
              <a:t>Have you ever heard of the </a:t>
            </a:r>
            <a:r>
              <a:rPr lang="en-US" sz="3200" b="1" i="0" dirty="0" err="1">
                <a:solidFill>
                  <a:srgbClr val="E07E32"/>
                </a:solidFill>
                <a:effectLst/>
                <a:latin typeface="Roboto" panose="02000000000000000000" pitchFamily="2" charset="0"/>
              </a:rPr>
              <a:t>SaniHub</a:t>
            </a:r>
            <a:r>
              <a:rPr lang="en-US" sz="3200" b="1" i="0" dirty="0">
                <a:solidFill>
                  <a:srgbClr val="E07E32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algn="ctr"/>
            <a:endParaRPr lang="en-US" b="1" dirty="0">
              <a:solidFill>
                <a:srgbClr val="1F1F1F"/>
              </a:solidFill>
              <a:latin typeface="Roboto" panose="02000000000000000000" pitchFamily="2" charset="0"/>
              <a:hlinkClick r:id="rId3"/>
            </a:endParaRPr>
          </a:p>
          <a:p>
            <a:pPr algn="ctr"/>
            <a:endParaRPr lang="fr-FR" dirty="0">
              <a:hlinkClick r:id="rId3"/>
            </a:endParaRPr>
          </a:p>
          <a:p>
            <a:pPr algn="ctr"/>
            <a:r>
              <a:rPr lang="fr-FR" dirty="0">
                <a:hlinkClick r:id="rId3"/>
              </a:rPr>
              <a:t>https://app.sli.do/event/fEQw6EL7VoYbde7daWuGqh</a:t>
            </a:r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i="0" u="sng" dirty="0">
                <a:effectLst/>
                <a:latin typeface="Roboto" panose="02000000000000000000" pitchFamily="2" charset="0"/>
              </a:rPr>
              <a:t>#5025726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38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719A77-5721-5B4C-9ACC-EA95D215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70" y="0"/>
            <a:ext cx="6316480" cy="731397"/>
          </a:xfrm>
        </p:spPr>
        <p:txBody>
          <a:bodyPr/>
          <a:lstStyle/>
          <a:p>
            <a:r>
              <a:rPr lang="en-GB" b="1" dirty="0"/>
              <a:t>Multi-Agency Sector Initiative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37DE91-1E05-D0DB-69CD-C1C85C8DF034}"/>
              </a:ext>
            </a:extLst>
          </p:cNvPr>
          <p:cNvSpPr/>
          <p:nvPr/>
        </p:nvSpPr>
        <p:spPr>
          <a:xfrm>
            <a:off x="7095324" y="2138026"/>
            <a:ext cx="1774627" cy="2601655"/>
          </a:xfrm>
          <a:prstGeom prst="rect">
            <a:avLst/>
          </a:prstGeom>
          <a:noFill/>
          <a:ln w="381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2927F-9130-2AEB-6A98-4A87E00C2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5" y="1082271"/>
            <a:ext cx="6054415" cy="365740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44327D-EF46-9122-A653-85FEDC666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836" y="1409870"/>
            <a:ext cx="1205601" cy="445451"/>
          </a:xfrm>
          <a:prstGeom prst="rect">
            <a:avLst/>
          </a:prstGeom>
        </p:spPr>
      </p:pic>
      <p:sp>
        <p:nvSpPr>
          <p:cNvPr id="13" name="Cross 12">
            <a:extLst>
              <a:ext uri="{FF2B5EF4-FFF2-40B4-BE49-F238E27FC236}">
                <a16:creationId xmlns:a16="http://schemas.microsoft.com/office/drawing/2014/main" id="{289363DD-4E66-DC2B-EA72-BE95D188DE94}"/>
              </a:ext>
            </a:extLst>
          </p:cNvPr>
          <p:cNvSpPr/>
          <p:nvPr/>
        </p:nvSpPr>
        <p:spPr>
          <a:xfrm>
            <a:off x="6475504" y="1213820"/>
            <a:ext cx="327212" cy="336889"/>
          </a:xfrm>
          <a:prstGeom prst="plus">
            <a:avLst>
              <a:gd name="adj" fmla="val 44512"/>
            </a:avLst>
          </a:prstGeom>
          <a:solidFill>
            <a:srgbClr val="E6E6E6"/>
          </a:solidFill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8D8B13AC-F61B-72F6-DE4F-B64DB8A8E878}"/>
              </a:ext>
            </a:extLst>
          </p:cNvPr>
          <p:cNvSpPr/>
          <p:nvPr/>
        </p:nvSpPr>
        <p:spPr>
          <a:xfrm>
            <a:off x="6475504" y="2191435"/>
            <a:ext cx="327212" cy="336889"/>
          </a:xfrm>
          <a:prstGeom prst="plus">
            <a:avLst>
              <a:gd name="adj" fmla="val 44512"/>
            </a:avLst>
          </a:prstGeom>
          <a:solidFill>
            <a:srgbClr val="E6E6E6"/>
          </a:solidFill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87694-8AB1-BE18-2047-4E67424FFBAD}"/>
              </a:ext>
            </a:extLst>
          </p:cNvPr>
          <p:cNvGrpSpPr/>
          <p:nvPr/>
        </p:nvGrpSpPr>
        <p:grpSpPr>
          <a:xfrm>
            <a:off x="7188026" y="2505151"/>
            <a:ext cx="1609053" cy="2274168"/>
            <a:chOff x="9530255" y="3000013"/>
            <a:chExt cx="2351113" cy="333484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90AA537-E1A8-F1E8-A925-8B85ADC2C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0097" y="4846296"/>
              <a:ext cx="1235418" cy="45679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F3C40F-FE86-42A3-77E5-67678370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32165" y="3051845"/>
              <a:ext cx="849203" cy="81042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E273838-733A-5EA6-A146-E3216FFD9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75222" y="3899834"/>
              <a:ext cx="1235418" cy="69183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E9ADEFE-4C94-5F2E-9FEE-B12FD6069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57149" y="3000013"/>
              <a:ext cx="1405268" cy="70263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E20788D-C79B-2D74-85DB-A10B590D2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11971" y="3776696"/>
              <a:ext cx="668569" cy="74322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64ED2BD-1176-33D7-7E32-FE7D3BE52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61058" y="4719970"/>
              <a:ext cx="649581" cy="6495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115BBAF-CC82-8C9E-8CA7-F5EA7C3FF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30255" y="5511240"/>
              <a:ext cx="1235419" cy="82361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6A60EC2-199B-6155-1286-BE068B52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935522" y="5648740"/>
              <a:ext cx="945845" cy="472923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D829A3E-78A7-E605-8BCD-1A68059AD623}"/>
              </a:ext>
            </a:extLst>
          </p:cNvPr>
          <p:cNvSpPr/>
          <p:nvPr/>
        </p:nvSpPr>
        <p:spPr>
          <a:xfrm>
            <a:off x="7095324" y="2138024"/>
            <a:ext cx="1774627" cy="29672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b="1" dirty="0">
                <a:latin typeface="+mj-lt"/>
              </a:rPr>
              <a:t>Advisory Board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EA3358-FAE4-8585-9D5E-E087670DBC10}"/>
              </a:ext>
            </a:extLst>
          </p:cNvPr>
          <p:cNvSpPr/>
          <p:nvPr/>
        </p:nvSpPr>
        <p:spPr>
          <a:xfrm>
            <a:off x="7108664" y="1082271"/>
            <a:ext cx="1774627" cy="882112"/>
          </a:xfrm>
          <a:prstGeom prst="rect">
            <a:avLst/>
          </a:prstGeom>
          <a:noFill/>
          <a:ln w="381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A6EAC4-6A48-047F-5C3E-42EAECC77F87}"/>
              </a:ext>
            </a:extLst>
          </p:cNvPr>
          <p:cNvSpPr/>
          <p:nvPr/>
        </p:nvSpPr>
        <p:spPr>
          <a:xfrm>
            <a:off x="7095324" y="1082271"/>
            <a:ext cx="1787967" cy="27376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b="1" dirty="0">
                <a:latin typeface="+mj-lt"/>
              </a:rPr>
              <a:t>GWC FSM TWiG</a:t>
            </a:r>
          </a:p>
        </p:txBody>
      </p:sp>
    </p:spTree>
    <p:extLst>
      <p:ext uri="{BB962C8B-B14F-4D97-AF65-F5344CB8AC3E}">
        <p14:creationId xmlns:p14="http://schemas.microsoft.com/office/powerpoint/2010/main" val="342203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719A77-5721-5B4C-9ACC-EA95D215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Aim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636AF80-D470-9425-F39C-7E7BD03F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43" y="1261183"/>
            <a:ext cx="8321557" cy="33245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12420" indent="-312420">
              <a:lnSpc>
                <a:spcPct val="100000"/>
              </a:lnSpc>
              <a:spcBef>
                <a:spcPts val="2800"/>
              </a:spcBef>
              <a:buClr>
                <a:srgbClr val="C55321"/>
              </a:buClr>
              <a:buSzPct val="80000"/>
              <a:buFont typeface="System Font Regular"/>
              <a:buChar char="✚"/>
            </a:pPr>
            <a:r>
              <a:rPr lang="en-GB" sz="2000" b="1" dirty="0">
                <a:solidFill>
                  <a:srgbClr val="C55322"/>
                </a:solidFill>
              </a:rPr>
              <a:t>Meta platform and first go-to-point </a:t>
            </a:r>
            <a:r>
              <a:rPr lang="en-GB" sz="2000" dirty="0"/>
              <a:t>for sanitation and FSM practitioners with comprehensive and structured access to relevant knowledge and resources </a:t>
            </a:r>
          </a:p>
          <a:p>
            <a:pPr marL="312420" indent="-312420">
              <a:lnSpc>
                <a:spcPct val="100000"/>
              </a:lnSpc>
              <a:spcBef>
                <a:spcPts val="2800"/>
              </a:spcBef>
              <a:buClr>
                <a:srgbClr val="C55321"/>
              </a:buClr>
              <a:buSzPct val="80000"/>
              <a:buFont typeface="System Font Regular"/>
              <a:buChar char="✚"/>
            </a:pPr>
            <a:r>
              <a:rPr lang="en-GB" sz="2000" b="1" dirty="0">
                <a:solidFill>
                  <a:srgbClr val="C55322"/>
                </a:solidFill>
              </a:rPr>
              <a:t>Personal remote support </a:t>
            </a:r>
            <a:r>
              <a:rPr lang="en-GB" sz="2000" dirty="0">
                <a:solidFill>
                  <a:srgbClr val="000000"/>
                </a:solidFill>
                <a:cs typeface="Calibri Light"/>
              </a:rPr>
              <a:t>for humanitarian WASH practitioners and clusters via a </a:t>
            </a:r>
            <a:r>
              <a:rPr lang="en-GB" sz="2000" b="1" dirty="0">
                <a:solidFill>
                  <a:srgbClr val="C55322"/>
                </a:solidFill>
                <a:cs typeface="Calibri Light"/>
              </a:rPr>
              <a:t>Helpdesk</a:t>
            </a:r>
            <a:r>
              <a:rPr lang="en-GB" sz="2000" dirty="0">
                <a:solidFill>
                  <a:srgbClr val="000000"/>
                </a:solidFill>
                <a:cs typeface="Calibri Light"/>
              </a:rPr>
              <a:t>, supported by FSM </a:t>
            </a:r>
            <a:r>
              <a:rPr lang="en-GB" sz="2000" dirty="0" err="1">
                <a:solidFill>
                  <a:srgbClr val="000000"/>
                </a:solidFill>
                <a:cs typeface="Calibri Light"/>
              </a:rPr>
              <a:t>TWiG</a:t>
            </a:r>
            <a:r>
              <a:rPr lang="en-GB" sz="2000" dirty="0">
                <a:solidFill>
                  <a:srgbClr val="000000"/>
                </a:solidFill>
                <a:cs typeface="Calibri Light"/>
              </a:rPr>
              <a:t> members</a:t>
            </a:r>
            <a:endParaRPr lang="en-GB" sz="2000" dirty="0">
              <a:cs typeface="Calibri Light" panose="020F0302020204030204"/>
            </a:endParaRPr>
          </a:p>
          <a:p>
            <a:pPr marL="312738" indent="-312738">
              <a:lnSpc>
                <a:spcPct val="100000"/>
              </a:lnSpc>
              <a:spcBef>
                <a:spcPts val="2800"/>
              </a:spcBef>
              <a:buClr>
                <a:srgbClr val="C55321"/>
              </a:buClr>
              <a:buSzPct val="80000"/>
              <a:buFont typeface="System Font Regular"/>
              <a:buChar char="✚"/>
            </a:pPr>
            <a:r>
              <a:rPr lang="en-GB" sz="2000" b="1" dirty="0">
                <a:solidFill>
                  <a:srgbClr val="C55322"/>
                </a:solidFill>
              </a:rPr>
              <a:t>Improved collaboration, increasing resource efficiency and quality of work </a:t>
            </a:r>
            <a:r>
              <a:rPr lang="en-GB" sz="2000" dirty="0"/>
              <a:t>through a sector-wide approach on knowledge management</a:t>
            </a:r>
          </a:p>
          <a:p>
            <a:pPr marL="312420" indent="-312420">
              <a:lnSpc>
                <a:spcPct val="100000"/>
              </a:lnSpc>
              <a:spcBef>
                <a:spcPts val="2800"/>
              </a:spcBef>
              <a:buClr>
                <a:srgbClr val="C55321"/>
              </a:buClr>
              <a:buSzPct val="80000"/>
              <a:buFont typeface="System Font Regular"/>
              <a:buChar char="✚"/>
            </a:pPr>
            <a:r>
              <a:rPr lang="en-GB" sz="2000" dirty="0"/>
              <a:t>To provide the basis for a wider </a:t>
            </a:r>
            <a:r>
              <a:rPr lang="en-GB" sz="2000" b="1" dirty="0">
                <a:solidFill>
                  <a:srgbClr val="C55321"/>
                </a:solidFill>
              </a:rPr>
              <a:t>WASH HUB (Roadmap Initiative 1.1) </a:t>
            </a:r>
            <a:endParaRPr lang="en-GB" sz="2000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09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719A77-5721-5B4C-9ACC-EA95D215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</a:t>
            </a:r>
            <a:r>
              <a:rPr lang="en-GB" b="1" dirty="0" err="1"/>
              <a:t>anihub.info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DD612-F3FD-3C8A-00D8-9BF2E7E3C2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9264" y="1016565"/>
            <a:ext cx="2328539" cy="2328539"/>
          </a:xfrm>
          <a:prstGeom prst="rect">
            <a:avLst/>
          </a:prstGeom>
          <a:solidFill>
            <a:srgbClr val="C5532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575CE9-BFC5-BD44-EBC8-C70899616AD9}"/>
              </a:ext>
            </a:extLst>
          </p:cNvPr>
          <p:cNvSpPr txBox="1"/>
          <p:nvPr/>
        </p:nvSpPr>
        <p:spPr>
          <a:xfrm>
            <a:off x="6561344" y="3511382"/>
            <a:ext cx="24391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srgbClr val="C55321"/>
                </a:solidFill>
              </a:rPr>
              <a:t>s</a:t>
            </a:r>
            <a:r>
              <a:rPr lang="en-DE" sz="3400" b="1" dirty="0">
                <a:solidFill>
                  <a:srgbClr val="C55321"/>
                </a:solidFill>
              </a:rPr>
              <a:t>anihub.info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B0326-88A2-ABCE-CD43-7EB0F41C5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46" y="1016565"/>
            <a:ext cx="6150192" cy="309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4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719A77-5721-5B4C-9ACC-EA95D215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Structure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1A74EC6-734E-2776-381D-30DE1BDB6633}"/>
              </a:ext>
            </a:extLst>
          </p:cNvPr>
          <p:cNvSpPr/>
          <p:nvPr/>
        </p:nvSpPr>
        <p:spPr>
          <a:xfrm>
            <a:off x="339113" y="998229"/>
            <a:ext cx="2526383" cy="1863635"/>
          </a:xfrm>
          <a:prstGeom prst="roundRect">
            <a:avLst/>
          </a:prstGeom>
          <a:solidFill>
            <a:srgbClr val="C553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DE" b="1" dirty="0"/>
              <a:t>Topic Entry Points</a:t>
            </a:r>
          </a:p>
          <a:p>
            <a:pPr algn="ctr"/>
            <a:r>
              <a:rPr lang="en-DE" sz="1400" dirty="0"/>
              <a:t>Project Cycle</a:t>
            </a:r>
          </a:p>
          <a:p>
            <a:pPr algn="ctr"/>
            <a:r>
              <a:rPr lang="en-DE" sz="1400" dirty="0"/>
              <a:t>Region/Country</a:t>
            </a:r>
          </a:p>
          <a:p>
            <a:pPr algn="ctr"/>
            <a:r>
              <a:rPr lang="en-DE" sz="1400" dirty="0"/>
              <a:t>Challenging Contexts</a:t>
            </a:r>
          </a:p>
          <a:p>
            <a:pPr algn="ctr"/>
            <a:r>
              <a:rPr lang="en-DE" sz="1400" dirty="0"/>
              <a:t>T</a:t>
            </a:r>
            <a:r>
              <a:rPr lang="en-GB" sz="1400" dirty="0"/>
              <a:t>e</a:t>
            </a:r>
            <a:r>
              <a:rPr lang="en-DE" sz="1400" dirty="0"/>
              <a:t>chnologies</a:t>
            </a:r>
          </a:p>
          <a:p>
            <a:pPr algn="ctr"/>
            <a:r>
              <a:rPr lang="en-DE" sz="1400" dirty="0"/>
              <a:t>Capacity Development</a:t>
            </a:r>
          </a:p>
          <a:p>
            <a:pPr algn="ctr"/>
            <a:r>
              <a:rPr lang="en-DE" sz="1400" dirty="0"/>
              <a:t>Wider Sanitation System</a:t>
            </a:r>
          </a:p>
          <a:p>
            <a:pPr algn="ctr"/>
            <a:endParaRPr lang="en-DE" dirty="0"/>
          </a:p>
          <a:p>
            <a:pPr algn="ctr"/>
            <a:endParaRPr lang="en-DE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73965F5-9DCE-F4A0-AFF2-EC7148D378E9}"/>
              </a:ext>
            </a:extLst>
          </p:cNvPr>
          <p:cNvSpPr/>
          <p:nvPr/>
        </p:nvSpPr>
        <p:spPr>
          <a:xfrm>
            <a:off x="3054604" y="998228"/>
            <a:ext cx="2526383" cy="1863635"/>
          </a:xfrm>
          <a:prstGeom prst="roundRect">
            <a:avLst/>
          </a:prstGeom>
          <a:solidFill>
            <a:srgbClr val="C553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DE" b="1" dirty="0"/>
              <a:t>Common Questions</a:t>
            </a:r>
          </a:p>
          <a:p>
            <a:pPr algn="ctr"/>
            <a:r>
              <a:rPr lang="de-DE" sz="1400" dirty="0" err="1"/>
              <a:t>Answers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most</a:t>
            </a:r>
            <a:r>
              <a:rPr lang="de-DE" sz="1400" dirty="0"/>
              <a:t> </a:t>
            </a:r>
            <a:r>
              <a:rPr lang="de-DE" sz="1400" dirty="0" err="1"/>
              <a:t>frequently</a:t>
            </a:r>
            <a:r>
              <a:rPr lang="de-DE" sz="1400" dirty="0"/>
              <a:t> </a:t>
            </a:r>
            <a:r>
              <a:rPr lang="de-DE" sz="1400" dirty="0" err="1"/>
              <a:t>asked</a:t>
            </a:r>
            <a:r>
              <a:rPr lang="de-DE" sz="1400" dirty="0"/>
              <a:t> </a:t>
            </a:r>
            <a:r>
              <a:rPr lang="de-DE" sz="1400" dirty="0" err="1"/>
              <a:t>questions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humanitarian</a:t>
            </a:r>
            <a:r>
              <a:rPr lang="de-DE" sz="1400" dirty="0"/>
              <a:t> </a:t>
            </a:r>
            <a:r>
              <a:rPr lang="de-DE" sz="1400" dirty="0" err="1"/>
              <a:t>sanitation</a:t>
            </a:r>
            <a:r>
              <a:rPr lang="de-DE" sz="1400" dirty="0"/>
              <a:t> </a:t>
            </a:r>
            <a:r>
              <a:rPr lang="de-DE" sz="1400" dirty="0" err="1"/>
              <a:t>practitioners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links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key</a:t>
            </a:r>
            <a:r>
              <a:rPr lang="de-DE" sz="1400" dirty="0"/>
              <a:t> </a:t>
            </a:r>
            <a:r>
              <a:rPr lang="de-DE" sz="1400" dirty="0" err="1"/>
              <a:t>resources</a:t>
            </a:r>
            <a:r>
              <a:rPr lang="de-DE" sz="1400" dirty="0"/>
              <a:t> and </a:t>
            </a:r>
            <a:r>
              <a:rPr lang="de-DE" sz="1400" dirty="0" err="1"/>
              <a:t>tools</a:t>
            </a:r>
            <a:endParaRPr lang="en-DE" sz="1400" dirty="0"/>
          </a:p>
          <a:p>
            <a:pPr algn="ctr"/>
            <a:endParaRPr lang="en-DE" dirty="0"/>
          </a:p>
          <a:p>
            <a:pPr algn="ctr"/>
            <a:endParaRPr lang="en-DE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DD8F2B-F176-8409-FF05-7B1D869C4BA4}"/>
              </a:ext>
            </a:extLst>
          </p:cNvPr>
          <p:cNvSpPr/>
          <p:nvPr/>
        </p:nvSpPr>
        <p:spPr>
          <a:xfrm>
            <a:off x="5784810" y="998227"/>
            <a:ext cx="2526383" cy="1863635"/>
          </a:xfrm>
          <a:prstGeom prst="roundRect">
            <a:avLst/>
          </a:prstGeom>
          <a:solidFill>
            <a:srgbClr val="C553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DE" b="1" dirty="0"/>
              <a:t>Help Desk</a:t>
            </a:r>
          </a:p>
          <a:p>
            <a:pPr algn="ctr"/>
            <a:r>
              <a:rPr lang="de-DE" sz="1400" dirty="0" err="1"/>
              <a:t>Direct</a:t>
            </a:r>
            <a:r>
              <a:rPr lang="de-DE" sz="1400" dirty="0"/>
              <a:t> personal remote support </a:t>
            </a:r>
            <a:r>
              <a:rPr lang="de-DE" sz="1400" dirty="0" err="1"/>
              <a:t>from</a:t>
            </a:r>
            <a:r>
              <a:rPr lang="de-DE" sz="1400" dirty="0"/>
              <a:t> a </a:t>
            </a:r>
            <a:r>
              <a:rPr lang="de-DE" sz="1400" dirty="0" err="1"/>
              <a:t>team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experts</a:t>
            </a:r>
            <a:r>
              <a:rPr lang="de-DE" sz="1400" dirty="0"/>
              <a:t> upon </a:t>
            </a:r>
            <a:r>
              <a:rPr lang="de-DE" sz="1400" dirty="0" err="1"/>
              <a:t>request</a:t>
            </a:r>
            <a:r>
              <a:rPr lang="de-DE" sz="1400" dirty="0"/>
              <a:t> </a:t>
            </a:r>
            <a:endParaRPr lang="en-DE" sz="1400" dirty="0"/>
          </a:p>
          <a:p>
            <a:pPr algn="ctr"/>
            <a:endParaRPr lang="en-DE" dirty="0"/>
          </a:p>
          <a:p>
            <a:pPr algn="ctr"/>
            <a:endParaRPr lang="en-DE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02546D2-CD0C-5F24-FB5B-7AEDD7A5B1AE}"/>
              </a:ext>
            </a:extLst>
          </p:cNvPr>
          <p:cNvSpPr/>
          <p:nvPr/>
        </p:nvSpPr>
        <p:spPr>
          <a:xfrm>
            <a:off x="339113" y="3046975"/>
            <a:ext cx="7972080" cy="42185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E07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DE" dirty="0"/>
              <a:t>Migration of existing and upcoming sector tools into the platform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2636097-4892-135A-F05C-C75EF9DCF2E2}"/>
              </a:ext>
            </a:extLst>
          </p:cNvPr>
          <p:cNvSpPr/>
          <p:nvPr/>
        </p:nvSpPr>
        <p:spPr>
          <a:xfrm>
            <a:off x="339113" y="3561656"/>
            <a:ext cx="7972080" cy="42185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E07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DE" dirty="0"/>
              <a:t>Collaboration with national WASH clusters/sector working groups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3F6C254-7317-9F85-F90C-66E69BBCA7C7}"/>
              </a:ext>
            </a:extLst>
          </p:cNvPr>
          <p:cNvSpPr/>
          <p:nvPr/>
        </p:nvSpPr>
        <p:spPr>
          <a:xfrm>
            <a:off x="331755" y="4591018"/>
            <a:ext cx="7972080" cy="42185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E07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DE" dirty="0"/>
              <a:t>Continuously answering Helpdesk requests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8931D92-6FC0-5700-514E-67FFBAB95B38}"/>
              </a:ext>
            </a:extLst>
          </p:cNvPr>
          <p:cNvSpPr/>
          <p:nvPr/>
        </p:nvSpPr>
        <p:spPr>
          <a:xfrm>
            <a:off x="339113" y="4076337"/>
            <a:ext cx="7972080" cy="42185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E07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DE" dirty="0"/>
              <a:t>Continuous content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337702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719A77-5721-5B4C-9ACC-EA95D215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Integration of the Octopus Platform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DEEA3-EB81-7010-9F34-2EFE94AAC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26" y="1506343"/>
            <a:ext cx="4950189" cy="2656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828872-879C-D0F7-AE82-25313B21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53" y="1587067"/>
            <a:ext cx="1251483" cy="302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72ED57-FF3E-F928-5A3F-927BC2994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407" y="1506343"/>
            <a:ext cx="3325664" cy="265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7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719A77-5721-5B4C-9ACC-EA95D215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Integration of the Emergenc</a:t>
            </a:r>
            <a:r>
              <a:rPr lang="en-GB" dirty="0"/>
              <a:t>y</a:t>
            </a:r>
            <a:r>
              <a:rPr lang="en-GB" b="1" dirty="0"/>
              <a:t> Compendium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D40FA26A-9336-5EBE-AB99-C23AC71B20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6" t="6742" r="5716" b="5246"/>
          <a:stretch/>
        </p:blipFill>
        <p:spPr>
          <a:xfrm>
            <a:off x="237835" y="1280382"/>
            <a:ext cx="5066100" cy="3201928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0B8F757-20B1-5D66-EDFC-A5A7DD153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851" y="1219063"/>
            <a:ext cx="3303314" cy="33245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12420" indent="-312420">
              <a:lnSpc>
                <a:spcPct val="100000"/>
              </a:lnSpc>
              <a:spcBef>
                <a:spcPts val="2800"/>
              </a:spcBef>
              <a:buClr>
                <a:srgbClr val="C55321"/>
              </a:buClr>
              <a:buSzPct val="80000"/>
              <a:buFont typeface="System Font Regular"/>
              <a:buChar char="✚"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Migration of the Compendium platform until end of 2023</a:t>
            </a:r>
          </a:p>
          <a:p>
            <a:pPr marL="312420" indent="-312420">
              <a:lnSpc>
                <a:spcPct val="100000"/>
              </a:lnSpc>
              <a:spcBef>
                <a:spcPts val="2800"/>
              </a:spcBef>
              <a:buClr>
                <a:srgbClr val="C55321"/>
              </a:buClr>
              <a:buSzPct val="80000"/>
              <a:buFont typeface="System Font Regular"/>
              <a:buChar char="✚"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libri Light" panose="020F0302020204030204"/>
              </a:rPr>
              <a:t>Linking technologies with existing humanitarian FSM case studies</a:t>
            </a:r>
          </a:p>
          <a:p>
            <a:pPr marL="312420" indent="-312420">
              <a:lnSpc>
                <a:spcPct val="100000"/>
              </a:lnSpc>
              <a:spcBef>
                <a:spcPts val="2800"/>
              </a:spcBef>
              <a:buClr>
                <a:srgbClr val="C55321"/>
              </a:buClr>
              <a:buSzPct val="80000"/>
              <a:buFont typeface="System Font Regular"/>
              <a:buChar char="✚"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libri Light" panose="020F0302020204030204"/>
              </a:rPr>
              <a:t>Continuously adding existing practical information (designs,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 Light" panose="020F0302020204030204"/>
              </a:rPr>
              <a:t>BoQs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libri Light" panose="020F0302020204030204"/>
              </a:rPr>
              <a:t> from different countries and contexts) </a:t>
            </a:r>
          </a:p>
        </p:txBody>
      </p:sp>
    </p:spTree>
    <p:extLst>
      <p:ext uri="{BB962C8B-B14F-4D97-AF65-F5344CB8AC3E}">
        <p14:creationId xmlns:p14="http://schemas.microsoft.com/office/powerpoint/2010/main" val="3522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719A77-5721-5B4C-9ACC-EA95D215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Integration of other relevant platforms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1CBFE-8EFE-D460-75D0-76E93210C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0" y="1558093"/>
            <a:ext cx="2843834" cy="2263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81754C-DBF7-A289-2B21-8EE0E0E71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999065"/>
            <a:ext cx="1934257" cy="513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7BE0B6-0040-AF4F-3369-A18B60187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12852"/>
            <a:ext cx="1934256" cy="12031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05FA17-8405-C61B-498C-972C2F5E14DC}"/>
              </a:ext>
            </a:extLst>
          </p:cNvPr>
          <p:cNvSpPr/>
          <p:nvPr/>
        </p:nvSpPr>
        <p:spPr>
          <a:xfrm>
            <a:off x="4153191" y="1558093"/>
            <a:ext cx="2736220" cy="22634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F3BF7FC-3318-25FA-0B9B-FA3ACB28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310" y="4033105"/>
            <a:ext cx="2819982" cy="7800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12420" indent="-312420">
              <a:lnSpc>
                <a:spcPct val="100000"/>
              </a:lnSpc>
              <a:spcBef>
                <a:spcPts val="2800"/>
              </a:spcBef>
              <a:buClr>
                <a:srgbClr val="C55321"/>
              </a:buClr>
              <a:buSzPct val="80000"/>
              <a:buFont typeface="System Font Regular"/>
              <a:buChar char="✚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 to select emergency FSM treatment technologies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12256E53-8208-D812-EE9D-070727DFD464}"/>
              </a:ext>
            </a:extLst>
          </p:cNvPr>
          <p:cNvSpPr txBox="1">
            <a:spLocks/>
          </p:cNvSpPr>
          <p:nvPr/>
        </p:nvSpPr>
        <p:spPr>
          <a:xfrm>
            <a:off x="267960" y="4033105"/>
            <a:ext cx="2819982" cy="7800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2420" indent="-312420">
              <a:lnSpc>
                <a:spcPct val="100000"/>
              </a:lnSpc>
              <a:spcBef>
                <a:spcPts val="2800"/>
              </a:spcBef>
              <a:buClr>
                <a:srgbClr val="C55321"/>
              </a:buClr>
              <a:buSzPct val="80000"/>
              <a:buFont typeface="System Font Regular"/>
              <a:buChar char="✚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Decision support and planning tool</a:t>
            </a:r>
          </a:p>
        </p:txBody>
      </p:sp>
    </p:spTree>
    <p:extLst>
      <p:ext uri="{BB962C8B-B14F-4D97-AF65-F5344CB8AC3E}">
        <p14:creationId xmlns:p14="http://schemas.microsoft.com/office/powerpoint/2010/main" val="57074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51AF01AC0EF846A7312735ACFD0002" ma:contentTypeVersion="18" ma:contentTypeDescription="Ein neues Dokument erstellen." ma:contentTypeScope="" ma:versionID="4b0ba60aaefef9ecb0049bc6e16f7070">
  <xsd:schema xmlns:xsd="http://www.w3.org/2001/XMLSchema" xmlns:xs="http://www.w3.org/2001/XMLSchema" xmlns:p="http://schemas.microsoft.com/office/2006/metadata/properties" xmlns:ns2="44217f18-5833-4f58-84fa-a3c31bbed2d9" xmlns:ns3="da8c9962-a875-4363-8741-ed508f5f7ab8" targetNamespace="http://schemas.microsoft.com/office/2006/metadata/properties" ma:root="true" ma:fieldsID="98e946a5bcf5fe6fe6a91ae9ec627c5b" ns2:_="" ns3:_="">
    <xsd:import namespace="44217f18-5833-4f58-84fa-a3c31bbed2d9"/>
    <xsd:import namespace="da8c9962-a875-4363-8741-ed508f5f7a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Favorit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17f18-5833-4f58-84fa-a3c31bbed2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f2ea7b5-195d-4d8c-b0b0-758818fb8c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avoriten" ma:index="24" nillable="true" ma:displayName="Favoriten" ma:format="Dropdown" ma:internalName="Favoriten">
      <xsd:simpleType>
        <xsd:restriction base="dms:Choice">
          <xsd:enumeration value="Auswahl 1"/>
          <xsd:enumeration value="Auswahl 2"/>
          <xsd:enumeration value="Auswahl 3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c9962-a875-4363-8741-ed508f5f7ab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be2ca5-b4bb-4bce-a17c-f237dd9dfe4b}" ma:internalName="TaxCatchAll" ma:showField="CatchAllData" ma:web="da8c9962-a875-4363-8741-ed508f5f7a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4217f18-5833-4f58-84fa-a3c31bbed2d9" xsi:nil="true"/>
    <TaxCatchAll xmlns="da8c9962-a875-4363-8741-ed508f5f7ab8" xsi:nil="true"/>
    <lcf76f155ced4ddcb4097134ff3c332f xmlns="44217f18-5833-4f58-84fa-a3c31bbed2d9">
      <Terms xmlns="http://schemas.microsoft.com/office/infopath/2007/PartnerControls"/>
    </lcf76f155ced4ddcb4097134ff3c332f>
    <Favoriten xmlns="44217f18-5833-4f58-84fa-a3c31bbed2d9" xsi:nil="true"/>
  </documentManagement>
</p:properties>
</file>

<file path=customXml/itemProps1.xml><?xml version="1.0" encoding="utf-8"?>
<ds:datastoreItem xmlns:ds="http://schemas.openxmlformats.org/officeDocument/2006/customXml" ds:itemID="{4BE9520F-30E4-465B-A3B7-78017E80FA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6FBBEA-FAB2-479F-9CDE-44BFB77C1487}"/>
</file>

<file path=customXml/itemProps3.xml><?xml version="1.0" encoding="utf-8"?>
<ds:datastoreItem xmlns:ds="http://schemas.openxmlformats.org/officeDocument/2006/customXml" ds:itemID="{AA15D985-06F9-44E9-936B-2CE30369A55B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98639a6f-0f3e-4184-8ef2-a58577293258"/>
    <ds:schemaRef ds:uri="http://purl.org/dc/elements/1.1/"/>
    <ds:schemaRef ds:uri="21502038-79d8-4ccf-9309-f4b7f2233e3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330</Words>
  <Application>Microsoft Office PowerPoint</Application>
  <PresentationFormat>Affichage à l'écran (16:9)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American Typewriter</vt:lpstr>
      <vt:lpstr>Arial</vt:lpstr>
      <vt:lpstr>Calibri</vt:lpstr>
      <vt:lpstr>Calibri Light</vt:lpstr>
      <vt:lpstr>Roboto</vt:lpstr>
      <vt:lpstr>System Font Regular</vt:lpstr>
      <vt:lpstr>Office Theme</vt:lpstr>
      <vt:lpstr>Présentation PowerPoint</vt:lpstr>
      <vt:lpstr>Présentation PowerPoint</vt:lpstr>
      <vt:lpstr>Multi-Agency Sector Initiative</vt:lpstr>
      <vt:lpstr>Aim</vt:lpstr>
      <vt:lpstr>sanihub.info</vt:lpstr>
      <vt:lpstr>Structure</vt:lpstr>
      <vt:lpstr>Integration of the Octopus Platform</vt:lpstr>
      <vt:lpstr>Integration of the Emergency Compendium</vt:lpstr>
      <vt:lpstr>Integration of other relevant platforms</vt:lpstr>
      <vt:lpstr>An Initiative from and for the Sector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Claire Papin-Stammose</cp:lastModifiedBy>
  <cp:revision>108</cp:revision>
  <cp:lastPrinted>2018-07-13T09:48:17Z</cp:lastPrinted>
  <dcterms:created xsi:type="dcterms:W3CDTF">2016-11-10T13:54:14Z</dcterms:created>
  <dcterms:modified xsi:type="dcterms:W3CDTF">2023-11-28T14:47:59Z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0x010100AE64B1FFE8D5F744856A0E641824783D</vt:lpwstr>
  </property>
  <property fmtid="{D5CDD505-2E9C-101B-9397-08002B2CF9AE}" pid="3" name="Order">
    <vt:r8>7545300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