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3" r:id="rId2"/>
    <p:sldId id="386" r:id="rId3"/>
    <p:sldId id="387" r:id="rId4"/>
    <p:sldId id="388" r:id="rId5"/>
    <p:sldId id="380" r:id="rId6"/>
    <p:sldId id="389" r:id="rId7"/>
    <p:sldId id="385" r:id="rId8"/>
    <p:sldId id="283" r:id="rId9"/>
    <p:sldId id="393" r:id="rId10"/>
    <p:sldId id="390" r:id="rId11"/>
    <p:sldId id="3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A65BB-0183-4DB6-A559-AAE20A83499A}"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4E17C-B764-4F2C-81CC-45C7CC7AF235}" type="slidenum">
              <a:rPr lang="en-US" smtClean="0"/>
              <a:t>‹#›</a:t>
            </a:fld>
            <a:endParaRPr lang="en-US"/>
          </a:p>
        </p:txBody>
      </p:sp>
    </p:spTree>
    <p:extLst>
      <p:ext uri="{BB962C8B-B14F-4D97-AF65-F5344CB8AC3E}">
        <p14:creationId xmlns:p14="http://schemas.microsoft.com/office/powerpoint/2010/main" val="39381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8B5D-8AC8-49F2-A9A1-B2F8A7490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6E261-DDF6-41B6-BC7A-1B8A3E36E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2365BA-DCA8-4A85-9D6D-9D3E36B19667}"/>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C74FE865-A3EF-4F22-94D7-9BF7591B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5B801-10C5-4B7B-B712-1216C44E3440}"/>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182205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A970-31C1-46DD-9BA4-B86E9DD60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34B99-21FF-4F79-B1D5-665A8D780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BFFA3-75B6-4B5B-AFB8-77DD3CD1B92E}"/>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06C26730-FF70-4EA8-BF28-0EC8354A5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378CA-B11A-4FCC-B467-3306A3EE91B3}"/>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55252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80552-9E46-42C6-9491-24721BA75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DD24AC-F693-4191-8945-62FEBDF28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AC5CA-85DA-4E5C-8C0F-19D5ABADEBF6}"/>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BE275988-B9F7-440D-8C8C-67B4EEB4D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1B831-E786-4E8D-A32F-F149DA51A171}"/>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8611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3187-360D-4880-BDD0-AC1081319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2AC94-E47C-4D9B-A5AF-24A5AD47A726}"/>
              </a:ext>
            </a:extLst>
          </p:cNvPr>
          <p:cNvSpPr>
            <a:spLocks noGrp="1"/>
          </p:cNvSpPr>
          <p:nvPr>
            <p:ph idx="1"/>
          </p:nvPr>
        </p:nvSpPr>
        <p:spPr>
          <a:xfrm>
            <a:off x="13446561" y="5730302"/>
            <a:ext cx="866657" cy="41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BD4D-58D3-4D06-BC9B-CB2DF8895601}"/>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8008FBDB-8F9A-45C4-9810-B0270DFC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B122D-EBC2-4A9D-A82B-07606534FCD0}"/>
              </a:ext>
            </a:extLst>
          </p:cNvPr>
          <p:cNvSpPr>
            <a:spLocks noGrp="1"/>
          </p:cNvSpPr>
          <p:nvPr>
            <p:ph type="sldNum" sz="quarter" idx="12"/>
          </p:nvPr>
        </p:nvSpPr>
        <p:spPr/>
        <p:txBody>
          <a:bodyPr/>
          <a:lstStyle/>
          <a:p>
            <a:fld id="{83E6B380-EF9C-4E8C-A13C-F805B1B99A70}" type="slidenum">
              <a:rPr lang="en-US" smtClean="0"/>
              <a:t>‹#›</a:t>
            </a:fld>
            <a:endParaRPr lang="en-US"/>
          </a:p>
        </p:txBody>
      </p:sp>
      <p:pic>
        <p:nvPicPr>
          <p:cNvPr id="7170" name="Picture 2" descr="Logos for print and digital use | Oxfam">
            <a:extLst>
              <a:ext uri="{FF2B5EF4-FFF2-40B4-BE49-F238E27FC236}">
                <a16:creationId xmlns:a16="http://schemas.microsoft.com/office/drawing/2014/main" id="{74401F9B-2FE1-47D5-9330-9228F3E583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3914" y="6167319"/>
            <a:ext cx="598718" cy="66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2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C322-F618-433B-B1B0-77C313A4A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4E2A9-A62A-4333-8914-4AFB351C4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D9148-BFD2-46D3-80BD-8468B7A0B43C}"/>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D2051AA6-4A1D-496D-9A96-5F488661C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AB8CC-6D20-4842-BA40-E5550298EF40}"/>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410773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A592-8F64-48F3-A1AF-17D4615D8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0052E-1B79-4273-8302-70C802E91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73C383-F5E4-4D5E-B45E-30E2566C6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0A0169-04EE-4206-979C-397DF46AC845}"/>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6" name="Footer Placeholder 5">
            <a:extLst>
              <a:ext uri="{FF2B5EF4-FFF2-40B4-BE49-F238E27FC236}">
                <a16:creationId xmlns:a16="http://schemas.microsoft.com/office/drawing/2014/main" id="{6AFD6D08-1D25-45B6-AB65-816FB1D30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E94C7-D583-43DE-993A-C59B6CB7CC5A}"/>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287698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291E-10E1-4C8B-84FD-2DE418FE8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FA40A1-17C4-4424-B802-341DA8497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44966-74E2-4C30-853A-A73CC4429B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FBC5A-F36B-401C-A096-B6FFCBD76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F8A41-3F0A-42E6-8F12-BB6163075E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B4A27-AAF6-492C-BAB9-BFB379F837BB}"/>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8" name="Footer Placeholder 7">
            <a:extLst>
              <a:ext uri="{FF2B5EF4-FFF2-40B4-BE49-F238E27FC236}">
                <a16:creationId xmlns:a16="http://schemas.microsoft.com/office/drawing/2014/main" id="{00B39A07-B082-4704-92AE-A594FF774F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A52782-5763-42B9-AAF4-FD08F0FF1086}"/>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12151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309D-07DF-4567-9176-AC0351196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E5645-AD2D-4B44-ADD8-F3262137BB6C}"/>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4" name="Footer Placeholder 3">
            <a:extLst>
              <a:ext uri="{FF2B5EF4-FFF2-40B4-BE49-F238E27FC236}">
                <a16:creationId xmlns:a16="http://schemas.microsoft.com/office/drawing/2014/main" id="{C3BD2F26-3447-4B1F-9B08-772AEC94F0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08C13-16B8-41E1-B1BA-958112748AAB}"/>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344742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50" name="Picture 2" descr="Logos for print and digital use | Oxfam">
            <a:extLst>
              <a:ext uri="{FF2B5EF4-FFF2-40B4-BE49-F238E27FC236}">
                <a16:creationId xmlns:a16="http://schemas.microsoft.com/office/drawing/2014/main" id="{99800199-1EA5-496D-8126-1998CDE868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46101" y="6356350"/>
            <a:ext cx="329797" cy="365126"/>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A6B07AE9-CFBE-4086-B56F-8FD713B0F53C}"/>
              </a:ext>
            </a:extLst>
          </p:cNvPr>
          <p:cNvSpPr>
            <a:spLocks noGrp="1"/>
          </p:cNvSpPr>
          <p:nvPr>
            <p:ph type="dt" sz="half" idx="10"/>
          </p:nvPr>
        </p:nvSpPr>
        <p:spPr/>
        <p:txBody>
          <a:bodyPr/>
          <a:lstStyle/>
          <a:p>
            <a:fld id="{BAC6604C-BE41-4F83-ABC8-9451784FD700}" type="datetimeFigureOut">
              <a:rPr lang="en-US" smtClean="0"/>
              <a:t>2/12/2024</a:t>
            </a:fld>
            <a:endParaRPr lang="en-US" dirty="0"/>
          </a:p>
        </p:txBody>
      </p:sp>
      <p:sp>
        <p:nvSpPr>
          <p:cNvPr id="9" name="Footer Placeholder 8">
            <a:extLst>
              <a:ext uri="{FF2B5EF4-FFF2-40B4-BE49-F238E27FC236}">
                <a16:creationId xmlns:a16="http://schemas.microsoft.com/office/drawing/2014/main" id="{233C9C21-11D8-4774-8AA4-6F6EF79C0A2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32A3442-D999-42D9-9DDD-661E5A4382B5}"/>
              </a:ext>
            </a:extLst>
          </p:cNvPr>
          <p:cNvSpPr>
            <a:spLocks noGrp="1"/>
          </p:cNvSpPr>
          <p:nvPr>
            <p:ph type="sldNum" sz="quarter" idx="12"/>
          </p:nvPr>
        </p:nvSpPr>
        <p:spPr/>
        <p:txBody>
          <a:bodyPr/>
          <a:lstStyle/>
          <a:p>
            <a:fld id="{83E6B380-EF9C-4E8C-A13C-F805B1B99A70}" type="slidenum">
              <a:rPr lang="en-US" smtClean="0"/>
              <a:t>‹#›</a:t>
            </a:fld>
            <a:endParaRPr lang="en-US" dirty="0"/>
          </a:p>
        </p:txBody>
      </p:sp>
    </p:spTree>
    <p:extLst>
      <p:ext uri="{BB962C8B-B14F-4D97-AF65-F5344CB8AC3E}">
        <p14:creationId xmlns:p14="http://schemas.microsoft.com/office/powerpoint/2010/main" val="396098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C47F-E9D2-41FD-830A-D05C9EE68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21B95-AE53-4CEE-8C92-847C3F256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90D8C9-B77E-4BBC-8F9E-3E96BEA13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5CB76-5D97-4484-A68D-5D9875DC42C5}"/>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6" name="Footer Placeholder 5">
            <a:extLst>
              <a:ext uri="{FF2B5EF4-FFF2-40B4-BE49-F238E27FC236}">
                <a16:creationId xmlns:a16="http://schemas.microsoft.com/office/drawing/2014/main" id="{48781F57-8A97-4E1D-B65F-312424E94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AC342-8A4A-4E43-969B-9C6651F35C9C}"/>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2501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D5F5-DDCA-484F-95A5-08B1FC564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F9416-1BB8-42FC-9E8B-93C166EF4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492FA2-3EBB-4332-B6A2-FCB4424F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34B36-A6C8-476E-AAE1-4220B64103E9}"/>
              </a:ext>
            </a:extLst>
          </p:cNvPr>
          <p:cNvSpPr>
            <a:spLocks noGrp="1"/>
          </p:cNvSpPr>
          <p:nvPr>
            <p:ph type="dt" sz="half" idx="10"/>
          </p:nvPr>
        </p:nvSpPr>
        <p:spPr/>
        <p:txBody>
          <a:bodyPr/>
          <a:lstStyle/>
          <a:p>
            <a:fld id="{BAC6604C-BE41-4F83-ABC8-9451784FD700}" type="datetimeFigureOut">
              <a:rPr lang="en-US" smtClean="0"/>
              <a:t>2/12/2024</a:t>
            </a:fld>
            <a:endParaRPr lang="en-US"/>
          </a:p>
        </p:txBody>
      </p:sp>
      <p:sp>
        <p:nvSpPr>
          <p:cNvPr id="6" name="Footer Placeholder 5">
            <a:extLst>
              <a:ext uri="{FF2B5EF4-FFF2-40B4-BE49-F238E27FC236}">
                <a16:creationId xmlns:a16="http://schemas.microsoft.com/office/drawing/2014/main" id="{D37531CB-4FBA-4B67-B0CE-C1E1EF5D0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1B271-ADC6-4A75-8B89-F21698DD1DA3}"/>
              </a:ext>
            </a:extLst>
          </p:cNvPr>
          <p:cNvSpPr>
            <a:spLocks noGrp="1"/>
          </p:cNvSpPr>
          <p:nvPr>
            <p:ph type="sldNum" sz="quarter" idx="12"/>
          </p:nvPr>
        </p:nvSpPr>
        <p:spPr/>
        <p:txBody>
          <a:bodyPr/>
          <a:lstStyle/>
          <a:p>
            <a:fld id="{83E6B380-EF9C-4E8C-A13C-F805B1B99A70}" type="slidenum">
              <a:rPr lang="en-US" smtClean="0"/>
              <a:t>‹#›</a:t>
            </a:fld>
            <a:endParaRPr lang="en-US"/>
          </a:p>
        </p:txBody>
      </p:sp>
    </p:spTree>
    <p:extLst>
      <p:ext uri="{BB962C8B-B14F-4D97-AF65-F5344CB8AC3E}">
        <p14:creationId xmlns:p14="http://schemas.microsoft.com/office/powerpoint/2010/main" val="371341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FACF9-9BD6-4EA6-B47C-988995CD5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ACCD04-3BCA-4DA8-82EA-443665E60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EF122-FAEB-4AC1-B52B-FA983E320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6604C-BE41-4F83-ABC8-9451784FD700}" type="datetimeFigureOut">
              <a:rPr lang="en-US" smtClean="0"/>
              <a:t>2/12/2024</a:t>
            </a:fld>
            <a:endParaRPr lang="en-US"/>
          </a:p>
        </p:txBody>
      </p:sp>
      <p:sp>
        <p:nvSpPr>
          <p:cNvPr id="5" name="Footer Placeholder 4">
            <a:extLst>
              <a:ext uri="{FF2B5EF4-FFF2-40B4-BE49-F238E27FC236}">
                <a16:creationId xmlns:a16="http://schemas.microsoft.com/office/drawing/2014/main" id="{EBBE5C20-0767-47B3-8E8E-6666E3B70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E8C8DE-DB2C-4692-A7EF-413BE4F90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6B380-EF9C-4E8C-A13C-F805B1B99A70}" type="slidenum">
              <a:rPr lang="en-US" smtClean="0"/>
              <a:t>‹#›</a:t>
            </a:fld>
            <a:endParaRPr lang="en-US"/>
          </a:p>
        </p:txBody>
      </p:sp>
    </p:spTree>
    <p:extLst>
      <p:ext uri="{BB962C8B-B14F-4D97-AF65-F5344CB8AC3E}">
        <p14:creationId xmlns:p14="http://schemas.microsoft.com/office/powerpoint/2010/main" val="150190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f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899" y="-91843"/>
            <a:ext cx="10515600" cy="1325563"/>
          </a:xfrm>
        </p:spPr>
        <p:txBody>
          <a:bodyPr/>
          <a:lstStyle/>
          <a:p>
            <a:r>
              <a:rPr lang="en-US" dirty="0"/>
              <a:t>PLANTED DRYING BED </a:t>
            </a:r>
          </a:p>
        </p:txBody>
      </p:sp>
      <p:sp>
        <p:nvSpPr>
          <p:cNvPr id="4" name="Slide Number Placeholder 3"/>
          <p:cNvSpPr>
            <a:spLocks noGrp="1"/>
          </p:cNvSpPr>
          <p:nvPr>
            <p:ph type="sldNum" sz="quarter" idx="12"/>
          </p:nvPr>
        </p:nvSpPr>
        <p:spPr/>
        <p:txBody>
          <a:bodyPr/>
          <a:lstStyle/>
          <a:p>
            <a:fld id="{7B0972FC-7426-4487-9B9E-420DB1CEAF4A}" type="slidenum">
              <a:rPr lang="en-US" smtClean="0"/>
              <a:t>1</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299" y="1403436"/>
            <a:ext cx="3986627" cy="2989970"/>
          </a:xfrm>
        </p:spPr>
      </p:pic>
      <p:sp>
        <p:nvSpPr>
          <p:cNvPr id="14" name="TextBox 13"/>
          <p:cNvSpPr txBox="1"/>
          <p:nvPr/>
        </p:nvSpPr>
        <p:spPr>
          <a:xfrm>
            <a:off x="2361460" y="6456683"/>
            <a:ext cx="7750206" cy="369332"/>
          </a:xfrm>
          <a:prstGeom prst="rect">
            <a:avLst/>
          </a:prstGeom>
          <a:noFill/>
        </p:spPr>
        <p:txBody>
          <a:bodyPr wrap="square" rtlCol="0">
            <a:spAutoFit/>
          </a:bodyPr>
          <a:lstStyle/>
          <a:p>
            <a:r>
              <a:rPr lang="en-US" dirty="0">
                <a:solidFill>
                  <a:srgbClr val="FF0000"/>
                </a:solidFill>
              </a:rPr>
              <a:t> Dewatering -Drying  -Mineralization - Sanitizing fecal sludge</a:t>
            </a:r>
          </a:p>
        </p:txBody>
      </p:sp>
      <p:pic>
        <p:nvPicPr>
          <p:cNvPr id="5" name="Picture 4" descr="A picture containing ground, outdoor, nature, dirt&#10;&#10;Description automatically generated">
            <a:extLst>
              <a:ext uri="{FF2B5EF4-FFF2-40B4-BE49-F238E27FC236}">
                <a16:creationId xmlns:a16="http://schemas.microsoft.com/office/drawing/2014/main" id="{EE9FE02E-6380-4005-870C-77B766F8C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752" y="1403436"/>
            <a:ext cx="3986627" cy="2989970"/>
          </a:xfrm>
          <a:prstGeom prst="rect">
            <a:avLst/>
          </a:prstGeom>
        </p:spPr>
      </p:pic>
      <p:sp>
        <p:nvSpPr>
          <p:cNvPr id="6" name="TextBox 5">
            <a:extLst>
              <a:ext uri="{FF2B5EF4-FFF2-40B4-BE49-F238E27FC236}">
                <a16:creationId xmlns:a16="http://schemas.microsoft.com/office/drawing/2014/main" id="{AEF02B8C-598C-4716-BD35-C38F22BD096D}"/>
              </a:ext>
            </a:extLst>
          </p:cNvPr>
          <p:cNvSpPr txBox="1"/>
          <p:nvPr/>
        </p:nvSpPr>
        <p:spPr>
          <a:xfrm>
            <a:off x="2361460" y="4563122"/>
            <a:ext cx="1713390" cy="369332"/>
          </a:xfrm>
          <a:prstGeom prst="rect">
            <a:avLst/>
          </a:prstGeom>
          <a:noFill/>
        </p:spPr>
        <p:txBody>
          <a:bodyPr wrap="square" rtlCol="0">
            <a:spAutoFit/>
          </a:bodyPr>
          <a:lstStyle/>
          <a:p>
            <a:r>
              <a:rPr lang="en-US" b="1" dirty="0"/>
              <a:t>2020 </a:t>
            </a:r>
          </a:p>
        </p:txBody>
      </p:sp>
      <p:sp>
        <p:nvSpPr>
          <p:cNvPr id="13" name="TextBox 12">
            <a:extLst>
              <a:ext uri="{FF2B5EF4-FFF2-40B4-BE49-F238E27FC236}">
                <a16:creationId xmlns:a16="http://schemas.microsoft.com/office/drawing/2014/main" id="{6FA62D8E-18D7-4EDA-8EF6-BCD5CCEE574A}"/>
              </a:ext>
            </a:extLst>
          </p:cNvPr>
          <p:cNvSpPr txBox="1"/>
          <p:nvPr/>
        </p:nvSpPr>
        <p:spPr>
          <a:xfrm>
            <a:off x="7411377" y="4519540"/>
            <a:ext cx="1713390" cy="369332"/>
          </a:xfrm>
          <a:prstGeom prst="rect">
            <a:avLst/>
          </a:prstGeom>
          <a:noFill/>
        </p:spPr>
        <p:txBody>
          <a:bodyPr wrap="square" rtlCol="0">
            <a:spAutoFit/>
          </a:bodyPr>
          <a:lstStyle/>
          <a:p>
            <a:r>
              <a:rPr lang="en-US" b="1" dirty="0"/>
              <a:t>2021 </a:t>
            </a:r>
          </a:p>
        </p:txBody>
      </p:sp>
      <p:sp>
        <p:nvSpPr>
          <p:cNvPr id="7" name="Arrow: Right 6">
            <a:extLst>
              <a:ext uri="{FF2B5EF4-FFF2-40B4-BE49-F238E27FC236}">
                <a16:creationId xmlns:a16="http://schemas.microsoft.com/office/drawing/2014/main" id="{E6BA7E80-91A1-4175-B41F-3FD823116205}"/>
              </a:ext>
            </a:extLst>
          </p:cNvPr>
          <p:cNvSpPr/>
          <p:nvPr/>
        </p:nvSpPr>
        <p:spPr>
          <a:xfrm>
            <a:off x="4363375" y="4536450"/>
            <a:ext cx="2210540" cy="326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0818A6EF-6B92-454D-AC2D-9BFB761CCD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A97B425A-FB9A-43DE-95C3-27612DD96F99}"/>
              </a:ext>
            </a:extLst>
          </p:cNvPr>
          <p:cNvSpPr txBox="1"/>
          <p:nvPr/>
        </p:nvSpPr>
        <p:spPr>
          <a:xfrm>
            <a:off x="3967089" y="5120640"/>
            <a:ext cx="3165231" cy="369332"/>
          </a:xfrm>
          <a:prstGeom prst="rect">
            <a:avLst/>
          </a:prstGeom>
          <a:noFill/>
        </p:spPr>
        <p:txBody>
          <a:bodyPr wrap="square" rtlCol="0">
            <a:spAutoFit/>
          </a:bodyPr>
          <a:lstStyle/>
          <a:p>
            <a:r>
              <a:rPr lang="en-US" dirty="0"/>
              <a:t>Camp 4 extension FSTP -1 </a:t>
            </a:r>
          </a:p>
        </p:txBody>
      </p:sp>
    </p:spTree>
    <p:extLst>
      <p:ext uri="{BB962C8B-B14F-4D97-AF65-F5344CB8AC3E}">
        <p14:creationId xmlns:p14="http://schemas.microsoft.com/office/powerpoint/2010/main" val="399299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868-F936-4867-B614-9FF41909EC23}"/>
              </a:ext>
            </a:extLst>
          </p:cNvPr>
          <p:cNvSpPr>
            <a:spLocks noGrp="1"/>
          </p:cNvSpPr>
          <p:nvPr>
            <p:ph type="title"/>
          </p:nvPr>
        </p:nvSpPr>
        <p:spPr>
          <a:xfrm>
            <a:off x="19152" y="1038225"/>
            <a:ext cx="11957538" cy="2223330"/>
          </a:xfrm>
        </p:spPr>
        <p:txBody>
          <a:bodyPr>
            <a:normAutofit fontScale="90000"/>
          </a:bodyPr>
          <a:lstStyle/>
          <a:p>
            <a:r>
              <a:rPr lang="en-GB" sz="4400" cap="none" spc="0" dirty="0">
                <a:solidFill>
                  <a:schemeClr val="tx1"/>
                </a:solidFill>
                <a:effectLst/>
              </a:rPr>
              <a:t>Challenges encountering from small scale FSTP’s  in terms of capacity , treatment , solid sludge handling. ( Interim solutions ) / Group discussion </a:t>
            </a:r>
            <a:br>
              <a:rPr lang="en-US" sz="4400" cap="none" spc="0" dirty="0">
                <a:solidFill>
                  <a:schemeClr val="tx1"/>
                </a:solidFill>
                <a:effectLst/>
              </a:rPr>
            </a:br>
            <a:endParaRPr lang="en-US" dirty="0"/>
          </a:p>
        </p:txBody>
      </p:sp>
      <p:sp>
        <p:nvSpPr>
          <p:cNvPr id="3" name="Content Placeholder 2">
            <a:extLst>
              <a:ext uri="{FF2B5EF4-FFF2-40B4-BE49-F238E27FC236}">
                <a16:creationId xmlns:a16="http://schemas.microsoft.com/office/drawing/2014/main" id="{3498C795-4329-4F44-B828-C1F12FBE9953}"/>
              </a:ext>
            </a:extLst>
          </p:cNvPr>
          <p:cNvSpPr>
            <a:spLocks noGrp="1"/>
          </p:cNvSpPr>
          <p:nvPr>
            <p:ph idx="1"/>
          </p:nvPr>
        </p:nvSpPr>
        <p:spPr/>
        <p:txBody>
          <a:bodyPr>
            <a:normAutofit fontScale="92500" lnSpcReduction="10000"/>
          </a:bodyPr>
          <a:lstStyle/>
          <a:p>
            <a:endParaRPr lang="en-US"/>
          </a:p>
        </p:txBody>
      </p:sp>
      <p:sp>
        <p:nvSpPr>
          <p:cNvPr id="4" name="TextBox 3">
            <a:extLst>
              <a:ext uri="{FF2B5EF4-FFF2-40B4-BE49-F238E27FC236}">
                <a16:creationId xmlns:a16="http://schemas.microsoft.com/office/drawing/2014/main" id="{8502F979-7F17-4B79-BB40-065E44F07031}"/>
              </a:ext>
            </a:extLst>
          </p:cNvPr>
          <p:cNvSpPr txBox="1"/>
          <p:nvPr/>
        </p:nvSpPr>
        <p:spPr>
          <a:xfrm>
            <a:off x="796705" y="3429000"/>
            <a:ext cx="10402432"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Capacity </a:t>
            </a:r>
          </a:p>
          <a:p>
            <a:pPr marL="457200" indent="-457200">
              <a:buFont typeface="Arial" panose="020B0604020202020204" pitchFamily="34" charset="0"/>
              <a:buChar char="•"/>
            </a:pPr>
            <a:r>
              <a:rPr lang="en-US" sz="3200" dirty="0"/>
              <a:t>Treatment Efficiency  </a:t>
            </a:r>
          </a:p>
          <a:p>
            <a:pPr marL="457200" indent="-457200">
              <a:buFont typeface="Arial" panose="020B0604020202020204" pitchFamily="34" charset="0"/>
              <a:buChar char="•"/>
            </a:pPr>
            <a:r>
              <a:rPr lang="en-US" sz="3200" dirty="0"/>
              <a:t>Solid sludge handling </a:t>
            </a:r>
          </a:p>
        </p:txBody>
      </p:sp>
    </p:spTree>
    <p:extLst>
      <p:ext uri="{BB962C8B-B14F-4D97-AF65-F5344CB8AC3E}">
        <p14:creationId xmlns:p14="http://schemas.microsoft.com/office/powerpoint/2010/main" val="154381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E3C8-249D-5A25-06A5-7E1CB069999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1A8DD6-201C-1E5C-2E46-42E6F0BDBBB3}"/>
              </a:ext>
            </a:extLst>
          </p:cNvPr>
          <p:cNvSpPr>
            <a:spLocks noGrp="1"/>
          </p:cNvSpPr>
          <p:nvPr>
            <p:ph idx="1"/>
          </p:nvPr>
        </p:nvSpPr>
        <p:spPr/>
        <p:txBody>
          <a:bodyPr>
            <a:normAutofit fontScale="92500" lnSpcReduction="10000"/>
          </a:bodyPr>
          <a:lstStyle/>
          <a:p>
            <a:endParaRPr lang="en-US"/>
          </a:p>
        </p:txBody>
      </p:sp>
      <p:sp>
        <p:nvSpPr>
          <p:cNvPr id="4" name="TextBox 3">
            <a:extLst>
              <a:ext uri="{FF2B5EF4-FFF2-40B4-BE49-F238E27FC236}">
                <a16:creationId xmlns:a16="http://schemas.microsoft.com/office/drawing/2014/main" id="{049FE480-98D9-4449-B417-58AB2D509513}"/>
              </a:ext>
            </a:extLst>
          </p:cNvPr>
          <p:cNvSpPr txBox="1"/>
          <p:nvPr/>
        </p:nvSpPr>
        <p:spPr>
          <a:xfrm>
            <a:off x="389299" y="3702867"/>
            <a:ext cx="6482281" cy="923330"/>
          </a:xfrm>
          <a:prstGeom prst="rect">
            <a:avLst/>
          </a:prstGeom>
          <a:noFill/>
        </p:spPr>
        <p:txBody>
          <a:bodyPr wrap="square" rtlCol="0">
            <a:spAutoFit/>
          </a:bodyPr>
          <a:lstStyle/>
          <a:p>
            <a:r>
              <a:rPr lang="en-US"/>
              <a:t>Contact - </a:t>
            </a:r>
            <a:endParaRPr lang="en-US" dirty="0"/>
          </a:p>
          <a:p>
            <a:r>
              <a:rPr lang="en-US" dirty="0"/>
              <a:t>Safwatul Haque Niloy </a:t>
            </a:r>
          </a:p>
          <a:p>
            <a:r>
              <a:rPr lang="en-US" dirty="0"/>
              <a:t>Email: sniloy@oxfam.org.uk</a:t>
            </a:r>
          </a:p>
        </p:txBody>
      </p:sp>
    </p:spTree>
    <p:extLst>
      <p:ext uri="{BB962C8B-B14F-4D97-AF65-F5344CB8AC3E}">
        <p14:creationId xmlns:p14="http://schemas.microsoft.com/office/powerpoint/2010/main" val="273082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After 8 years of operation humified and stabilized sludge need to be removed and can be used for solid fertilizer , </a:t>
            </a:r>
            <a:r>
              <a:rPr lang="en-US" sz="2000" dirty="0" err="1"/>
              <a:t>bioash</a:t>
            </a:r>
            <a:r>
              <a:rPr lang="en-US" sz="2000" dirty="0"/>
              <a:t>, briquets </a:t>
            </a:r>
            <a:r>
              <a:rPr lang="en-US" sz="2000" dirty="0" err="1"/>
              <a:t>etc</a:t>
            </a:r>
            <a:endParaRPr lang="en-US" sz="2000" dirty="0"/>
          </a:p>
        </p:txBody>
      </p:sp>
      <p:sp>
        <p:nvSpPr>
          <p:cNvPr id="4" name="Slide Number Placeholder 3"/>
          <p:cNvSpPr>
            <a:spLocks noGrp="1"/>
          </p:cNvSpPr>
          <p:nvPr>
            <p:ph type="sldNum" sz="quarter" idx="12"/>
          </p:nvPr>
        </p:nvSpPr>
        <p:spPr/>
        <p:txBody>
          <a:bodyPr/>
          <a:lstStyle/>
          <a:p>
            <a:fld id="{7B0972FC-7426-4487-9B9E-420DB1CEAF4A}" type="slidenum">
              <a:rPr lang="en-US" smtClean="0"/>
              <a:t>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539" y="1341716"/>
            <a:ext cx="7640509" cy="4878022"/>
          </a:xfrm>
          <a:prstGeom prst="rect">
            <a:avLst/>
          </a:prstGeom>
        </p:spPr>
      </p:pic>
      <p:sp>
        <p:nvSpPr>
          <p:cNvPr id="10" name="Footer Placeholder 9"/>
          <p:cNvSpPr>
            <a:spLocks noGrp="1"/>
          </p:cNvSpPr>
          <p:nvPr>
            <p:ph type="ftr" sz="quarter" idx="11"/>
          </p:nvPr>
        </p:nvSpPr>
        <p:spPr/>
        <p:txBody>
          <a:bodyPr/>
          <a:lstStyle/>
          <a:p>
            <a:r>
              <a:rPr lang="en-GB"/>
              <a:t>Source- Fecal sludge treatment technology (PDB_ - Andreas Schmidt, Michael blumberg</a:t>
            </a:r>
            <a:endParaRPr lang="en-US" dirty="0"/>
          </a:p>
        </p:txBody>
      </p:sp>
    </p:spTree>
    <p:extLst>
      <p:ext uri="{BB962C8B-B14F-4D97-AF65-F5344CB8AC3E}">
        <p14:creationId xmlns:p14="http://schemas.microsoft.com/office/powerpoint/2010/main" val="125677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C72A-9BB3-414F-AA81-05C0C87680D0}"/>
              </a:ext>
            </a:extLst>
          </p:cNvPr>
          <p:cNvSpPr>
            <a:spLocks noGrp="1"/>
          </p:cNvSpPr>
          <p:nvPr>
            <p:ph type="title"/>
          </p:nvPr>
        </p:nvSpPr>
        <p:spPr>
          <a:xfrm>
            <a:off x="138404" y="159851"/>
            <a:ext cx="6467669" cy="399985"/>
          </a:xfrm>
        </p:spPr>
        <p:txBody>
          <a:bodyPr>
            <a:noAutofit/>
          </a:bodyPr>
          <a:lstStyle/>
          <a:p>
            <a:r>
              <a:rPr lang="en-US" sz="1800" dirty="0"/>
              <a:t>Construction steps </a:t>
            </a:r>
          </a:p>
        </p:txBody>
      </p:sp>
      <p:sp>
        <p:nvSpPr>
          <p:cNvPr id="3" name="Content Placeholder 2">
            <a:extLst>
              <a:ext uri="{FF2B5EF4-FFF2-40B4-BE49-F238E27FC236}">
                <a16:creationId xmlns:a16="http://schemas.microsoft.com/office/drawing/2014/main" id="{947900E5-86AC-440F-BB1B-86FE6837B3A3}"/>
              </a:ext>
            </a:extLst>
          </p:cNvPr>
          <p:cNvSpPr>
            <a:spLocks noGrp="1"/>
          </p:cNvSpPr>
          <p:nvPr>
            <p:ph idx="1"/>
          </p:nvPr>
        </p:nvSpPr>
        <p:spPr>
          <a:xfrm>
            <a:off x="547456" y="2089230"/>
            <a:ext cx="4088044" cy="4102206"/>
          </a:xfrm>
        </p:spPr>
        <p:txBody>
          <a:bodyPr>
            <a:normAutofit fontScale="85000" lnSpcReduction="20000"/>
          </a:bodyPr>
          <a:lstStyle/>
          <a:p>
            <a:pPr marL="514350" indent="-514350">
              <a:buFont typeface="+mj-lt"/>
              <a:buAutoNum type="arabicPeriod"/>
            </a:pPr>
            <a:r>
              <a:rPr lang="en-US" dirty="0"/>
              <a:t>Excavation or construct containment , slope for drainage </a:t>
            </a:r>
          </a:p>
          <a:p>
            <a:pPr marL="514350" indent="-514350">
              <a:buFont typeface="+mj-lt"/>
              <a:buAutoNum type="arabicPeriod"/>
            </a:pPr>
            <a:r>
              <a:rPr lang="en-US" dirty="0"/>
              <a:t>Install one layer of  impermeable liner (1.5mm PE ) , Geotextile layer </a:t>
            </a:r>
          </a:p>
          <a:p>
            <a:pPr marL="514350" indent="-514350">
              <a:buFont typeface="+mj-lt"/>
              <a:buAutoNum type="arabicPeriod"/>
            </a:pPr>
            <a:endParaRPr lang="en-US" dirty="0"/>
          </a:p>
          <a:p>
            <a:pPr marL="514350" indent="-514350">
              <a:buFont typeface="+mj-lt"/>
              <a:buAutoNum type="arabicPeriod"/>
            </a:pPr>
            <a:r>
              <a:rPr lang="en-US" dirty="0"/>
              <a:t>Install perforated drainage collection pipe</a:t>
            </a:r>
          </a:p>
          <a:p>
            <a:pPr marL="514350" indent="-514350">
              <a:buFont typeface="+mj-lt"/>
              <a:buAutoNum type="arabicPeriod"/>
            </a:pPr>
            <a:r>
              <a:rPr lang="en-US" dirty="0"/>
              <a:t>Install filer media/ Selection of right specification , Washing  </a:t>
            </a:r>
          </a:p>
          <a:p>
            <a:pPr marL="514350" indent="-514350">
              <a:buFont typeface="+mj-lt"/>
              <a:buAutoNum type="arabicPeriod"/>
            </a:pPr>
            <a:r>
              <a:rPr lang="en-US" dirty="0"/>
              <a:t>Plantation </a:t>
            </a:r>
          </a:p>
          <a:p>
            <a:endParaRPr lang="en-US" dirty="0"/>
          </a:p>
        </p:txBody>
      </p:sp>
      <p:pic>
        <p:nvPicPr>
          <p:cNvPr id="7" name="Picture 6" descr="A picture containing sky, outdoor, ground, field&#10;&#10;Description automatically generated">
            <a:extLst>
              <a:ext uri="{FF2B5EF4-FFF2-40B4-BE49-F238E27FC236}">
                <a16:creationId xmlns:a16="http://schemas.microsoft.com/office/drawing/2014/main" id="{68BCD2C5-6939-41B4-BEE5-EA6C7773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073" y="1386273"/>
            <a:ext cx="3471333" cy="2603500"/>
          </a:xfrm>
          <a:prstGeom prst="rect">
            <a:avLst/>
          </a:prstGeom>
        </p:spPr>
      </p:pic>
      <p:pic>
        <p:nvPicPr>
          <p:cNvPr id="11" name="Picture 10" descr="A person holding an umbrella&#10;&#10;Description automatically generated with low confidence">
            <a:extLst>
              <a:ext uri="{FF2B5EF4-FFF2-40B4-BE49-F238E27FC236}">
                <a16:creationId xmlns:a16="http://schemas.microsoft.com/office/drawing/2014/main" id="{588A8351-CDE3-4C61-AC8E-993F1ADAF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623" y="3429000"/>
            <a:ext cx="5174740" cy="3881055"/>
          </a:xfrm>
          <a:prstGeom prst="rect">
            <a:avLst/>
          </a:prstGeom>
        </p:spPr>
      </p:pic>
      <p:pic>
        <p:nvPicPr>
          <p:cNvPr id="4" name="Picture 3">
            <a:extLst>
              <a:ext uri="{FF2B5EF4-FFF2-40B4-BE49-F238E27FC236}">
                <a16:creationId xmlns:a16="http://schemas.microsoft.com/office/drawing/2014/main" id="{E913AE7D-3F7E-423B-9190-E0192508B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440" y="-112433"/>
            <a:ext cx="3302494" cy="4403325"/>
          </a:xfrm>
          <a:prstGeom prst="rect">
            <a:avLst/>
          </a:prstGeom>
        </p:spPr>
      </p:pic>
      <p:pic>
        <p:nvPicPr>
          <p:cNvPr id="13" name="Picture 12" descr="A picture containing tree, outdoor, plant, vegetable&#10;&#10;Description automatically generated">
            <a:extLst>
              <a:ext uri="{FF2B5EF4-FFF2-40B4-BE49-F238E27FC236}">
                <a16:creationId xmlns:a16="http://schemas.microsoft.com/office/drawing/2014/main" id="{0FD29357-1EF8-40D7-9A68-016107471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94" y="2999281"/>
            <a:ext cx="5173491" cy="3880118"/>
          </a:xfrm>
          <a:prstGeom prst="rect">
            <a:avLst/>
          </a:prstGeom>
        </p:spPr>
      </p:pic>
      <p:pic>
        <p:nvPicPr>
          <p:cNvPr id="15" name="Picture 14" descr="A picture containing ground, outdoor, shore&#10;&#10;Description automatically generated">
            <a:extLst>
              <a:ext uri="{FF2B5EF4-FFF2-40B4-BE49-F238E27FC236}">
                <a16:creationId xmlns:a16="http://schemas.microsoft.com/office/drawing/2014/main" id="{E6BE64A8-17AF-4E6D-BF3B-7DE1B16E6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0722" y="782277"/>
            <a:ext cx="4953000" cy="2343150"/>
          </a:xfrm>
          <a:prstGeom prst="rect">
            <a:avLst/>
          </a:prstGeom>
        </p:spPr>
      </p:pic>
    </p:spTree>
    <p:extLst>
      <p:ext uri="{BB962C8B-B14F-4D97-AF65-F5344CB8AC3E}">
        <p14:creationId xmlns:p14="http://schemas.microsoft.com/office/powerpoint/2010/main" val="10574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arn(inVertical)">
                                      <p:cBhvr>
                                        <p:cTn id="49" dur="500"/>
                                        <p:tgtEl>
                                          <p:spTgt spid="3">
                                            <p:txEl>
                                              <p:pRg st="5" end="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0516-D59E-4E72-BD48-4A8ACF1A92C9}"/>
              </a:ext>
            </a:extLst>
          </p:cNvPr>
          <p:cNvSpPr>
            <a:spLocks noGrp="1"/>
          </p:cNvSpPr>
          <p:nvPr>
            <p:ph type="title"/>
          </p:nvPr>
        </p:nvSpPr>
        <p:spPr>
          <a:xfrm>
            <a:off x="154619" y="-113707"/>
            <a:ext cx="10515600" cy="1325563"/>
          </a:xfrm>
        </p:spPr>
        <p:txBody>
          <a:bodyPr/>
          <a:lstStyle/>
          <a:p>
            <a:r>
              <a:rPr lang="en-US" dirty="0"/>
              <a:t>Function of plants </a:t>
            </a:r>
          </a:p>
        </p:txBody>
      </p:sp>
      <p:sp>
        <p:nvSpPr>
          <p:cNvPr id="3" name="Content Placeholder 2">
            <a:extLst>
              <a:ext uri="{FF2B5EF4-FFF2-40B4-BE49-F238E27FC236}">
                <a16:creationId xmlns:a16="http://schemas.microsoft.com/office/drawing/2014/main" id="{F9566167-A273-4B4F-A9D6-D365074DBF32}"/>
              </a:ext>
            </a:extLst>
          </p:cNvPr>
          <p:cNvSpPr>
            <a:spLocks noGrp="1"/>
          </p:cNvSpPr>
          <p:nvPr>
            <p:ph idx="1"/>
          </p:nvPr>
        </p:nvSpPr>
        <p:spPr>
          <a:xfrm>
            <a:off x="154619" y="1125375"/>
            <a:ext cx="4799120" cy="3527610"/>
          </a:xfrm>
          <a:ln>
            <a:solidFill>
              <a:schemeClr val="tx1"/>
            </a:solidFill>
          </a:ln>
        </p:spPr>
        <p:txBody>
          <a:bodyPr>
            <a:normAutofit fontScale="92500" lnSpcReduction="10000"/>
          </a:bodyPr>
          <a:lstStyle/>
          <a:p>
            <a:pPr marL="0" indent="0" algn="l">
              <a:buNone/>
            </a:pPr>
            <a:r>
              <a:rPr lang="en-GB" sz="1800" b="0" i="0" u="none" strike="noStrike" baseline="0" dirty="0">
                <a:latin typeface="DTLDocumenta-Regular"/>
              </a:rPr>
              <a:t>A macrophyte that is to be used in PDBs should have the following characteristics (De </a:t>
            </a:r>
            <a:r>
              <a:rPr lang="en-GB" sz="1800" b="0" i="0" u="none" strike="noStrike" baseline="0" dirty="0" err="1">
                <a:latin typeface="DTLDocumenta-Regular"/>
              </a:rPr>
              <a:t>Maeseneer</a:t>
            </a:r>
            <a:r>
              <a:rPr lang="en-GB" sz="1800" b="0" i="0" u="none" strike="noStrike" baseline="0" dirty="0">
                <a:latin typeface="DTLDocumenta-Regular"/>
              </a:rPr>
              <a:t>,</a:t>
            </a:r>
            <a:r>
              <a:rPr lang="en-US" sz="1800" b="0" i="0" u="none" strike="noStrike" baseline="0" dirty="0">
                <a:latin typeface="DTLDocumenta-Regular"/>
              </a:rPr>
              <a:t>1997):</a:t>
            </a:r>
          </a:p>
          <a:p>
            <a:pPr marL="0" indent="0" algn="l">
              <a:buNone/>
            </a:pPr>
            <a:r>
              <a:rPr lang="en-GB" sz="1800" b="0" i="0" u="none" strike="noStrike" baseline="0" dirty="0">
                <a:latin typeface="DTLDocumenta-Regular"/>
              </a:rPr>
              <a:t>• fast growing under diverse conditions;</a:t>
            </a:r>
          </a:p>
          <a:p>
            <a:pPr marL="0" indent="0" algn="l">
              <a:buNone/>
            </a:pPr>
            <a:r>
              <a:rPr lang="en-US" sz="1800" b="0" i="0" u="none" strike="noStrike" baseline="0" dirty="0">
                <a:latin typeface="DTLDocumenta-Regular"/>
              </a:rPr>
              <a:t>• high transpiration capacity;</a:t>
            </a:r>
          </a:p>
          <a:p>
            <a:pPr marL="0" indent="0" algn="l">
              <a:buNone/>
            </a:pPr>
            <a:r>
              <a:rPr lang="en-GB" sz="1800" b="0" i="0" u="none" strike="noStrike" baseline="0" dirty="0">
                <a:latin typeface="DTLDocumenta-Regular"/>
              </a:rPr>
              <a:t>• tolerance to different water levels and drought conditions;</a:t>
            </a:r>
          </a:p>
          <a:p>
            <a:pPr marL="0" indent="0" algn="l">
              <a:buNone/>
            </a:pPr>
            <a:r>
              <a:rPr lang="en-GB" sz="1800" b="0" i="0" u="none" strike="noStrike" baseline="0" dirty="0">
                <a:latin typeface="DTLDocumenta-Regular"/>
              </a:rPr>
              <a:t>• tolerance to extremes of pH and salinity;</a:t>
            </a:r>
          </a:p>
          <a:p>
            <a:pPr marL="0" indent="0" algn="l">
              <a:buNone/>
            </a:pPr>
            <a:r>
              <a:rPr lang="en-GB" sz="1800" b="0" i="0" u="none" strike="noStrike" baseline="0" dirty="0">
                <a:latin typeface="DTLDocumenta-Regular"/>
              </a:rPr>
              <a:t>• deep growing rhizome and root system;</a:t>
            </a:r>
          </a:p>
          <a:p>
            <a:pPr marL="0" indent="0" algn="l">
              <a:buNone/>
            </a:pPr>
            <a:r>
              <a:rPr lang="en-GB" sz="1800" b="0" i="0" u="none" strike="noStrike" baseline="0" dirty="0">
                <a:latin typeface="DTLDocumenta-Regular"/>
              </a:rPr>
              <a:t>• ability to build new roots on the nodes when they become encased in sludge; and</a:t>
            </a:r>
          </a:p>
          <a:p>
            <a:pPr marL="0" indent="0" algn="l">
              <a:buNone/>
            </a:pPr>
            <a:r>
              <a:rPr lang="en-GB" sz="1800" b="0" i="0" u="none" strike="noStrike" baseline="0" dirty="0">
                <a:latin typeface="DTLDocumenta-Regular"/>
              </a:rPr>
              <a:t>• readily available, indigenous and non-invasive</a:t>
            </a:r>
            <a:endParaRPr lang="en-US" dirty="0"/>
          </a:p>
        </p:txBody>
      </p:sp>
      <p:sp>
        <p:nvSpPr>
          <p:cNvPr id="5" name="TextBox 4">
            <a:extLst>
              <a:ext uri="{FF2B5EF4-FFF2-40B4-BE49-F238E27FC236}">
                <a16:creationId xmlns:a16="http://schemas.microsoft.com/office/drawing/2014/main" id="{570EF965-03DB-48F3-903C-7B3E4A0B2E46}"/>
              </a:ext>
            </a:extLst>
          </p:cNvPr>
          <p:cNvSpPr txBox="1"/>
          <p:nvPr/>
        </p:nvSpPr>
        <p:spPr>
          <a:xfrm>
            <a:off x="5825230" y="3017350"/>
            <a:ext cx="6212151" cy="3139321"/>
          </a:xfrm>
          <a:prstGeom prst="rect">
            <a:avLst/>
          </a:prstGeom>
          <a:noFill/>
          <a:ln>
            <a:solidFill>
              <a:schemeClr val="tx2"/>
            </a:solidFill>
          </a:ln>
        </p:spPr>
        <p:txBody>
          <a:bodyPr wrap="square">
            <a:spAutoFit/>
          </a:bodyPr>
          <a:lstStyle/>
          <a:p>
            <a:pPr algn="l"/>
            <a:r>
              <a:rPr lang="en-US" sz="1800" b="0" i="0" u="none" strike="noStrike" baseline="0" dirty="0">
                <a:latin typeface="DTLDocumenta-Regular"/>
              </a:rPr>
              <a:t>Macrophytes therefore play  </a:t>
            </a:r>
            <a:r>
              <a:rPr lang="en-GB" sz="1800" b="0" i="0" u="none" strike="noStrike" baseline="0" dirty="0">
                <a:latin typeface="DTLDocumenta-Regular"/>
              </a:rPr>
              <a:t>an essential role in the following:</a:t>
            </a:r>
          </a:p>
          <a:p>
            <a:pPr algn="l"/>
            <a:r>
              <a:rPr lang="en-GB" sz="1800" b="0" i="0" u="none" strike="noStrike" baseline="0" dirty="0">
                <a:latin typeface="DTLDocumenta-Regular"/>
              </a:rPr>
              <a:t>• Stabilising the beds to prevent media erosion and clogging, and improving the drainage;</a:t>
            </a:r>
          </a:p>
          <a:p>
            <a:pPr algn="l"/>
            <a:r>
              <a:rPr lang="en-GB" sz="1800" b="0" i="0" u="none" strike="noStrike" baseline="0" dirty="0">
                <a:latin typeface="DTLDocumenta-Regular"/>
              </a:rPr>
              <a:t>• Increasing moisture loss (through evapotranspiration, in contrast to only evaporation in unplanted</a:t>
            </a:r>
          </a:p>
          <a:p>
            <a:pPr algn="l"/>
            <a:r>
              <a:rPr lang="en-US" sz="1800" b="0" i="0" u="none" strike="noStrike" baseline="0" dirty="0">
                <a:latin typeface="DTLDocumenta-Regular"/>
              </a:rPr>
              <a:t>drying beds);</a:t>
            </a:r>
          </a:p>
          <a:p>
            <a:pPr algn="l"/>
            <a:r>
              <a:rPr lang="en-GB" sz="1800" b="0" i="0" u="none" strike="noStrike" baseline="0" dirty="0">
                <a:latin typeface="DTLDocumenta-Regular"/>
              </a:rPr>
              <a:t>• Providing a surface area for microbial growth within the sludge layer;</a:t>
            </a:r>
          </a:p>
          <a:p>
            <a:pPr algn="l"/>
            <a:r>
              <a:rPr lang="en-GB" sz="1800" b="0" i="0" u="none" strike="noStrike" baseline="0" dirty="0">
                <a:latin typeface="DTLDocumenta-Regular"/>
              </a:rPr>
              <a:t>• Transferring oxygen to the sludge layer (i.e. within the rhizosphere); and</a:t>
            </a:r>
          </a:p>
          <a:p>
            <a:pPr algn="l"/>
            <a:r>
              <a:rPr lang="en-GB" sz="1800" b="0" i="0" u="none" strike="noStrike" baseline="0" dirty="0">
                <a:latin typeface="DTLDocumenta-Regular"/>
              </a:rPr>
              <a:t>• Absorbing heavy metals and nutrients</a:t>
            </a:r>
            <a:endParaRPr lang="en-US" dirty="0"/>
          </a:p>
        </p:txBody>
      </p:sp>
      <p:sp>
        <p:nvSpPr>
          <p:cNvPr id="7" name="TextBox 6">
            <a:extLst>
              <a:ext uri="{FF2B5EF4-FFF2-40B4-BE49-F238E27FC236}">
                <a16:creationId xmlns:a16="http://schemas.microsoft.com/office/drawing/2014/main" id="{F891C091-788C-4707-8C6B-916D099CC189}"/>
              </a:ext>
            </a:extLst>
          </p:cNvPr>
          <p:cNvSpPr txBox="1"/>
          <p:nvPr/>
        </p:nvSpPr>
        <p:spPr>
          <a:xfrm>
            <a:off x="1054963" y="6458479"/>
            <a:ext cx="10946907" cy="646331"/>
          </a:xfrm>
          <a:prstGeom prst="rect">
            <a:avLst/>
          </a:prstGeom>
          <a:noFill/>
        </p:spPr>
        <p:txBody>
          <a:bodyPr wrap="square">
            <a:spAutoFit/>
          </a:bodyPr>
          <a:lstStyle/>
          <a:p>
            <a:r>
              <a:rPr lang="en-US" sz="1800" dirty="0">
                <a:solidFill>
                  <a:schemeClr val="accent1"/>
                </a:solidFill>
                <a:latin typeface="Arial Narrow" panose="020B0606020202030204" pitchFamily="34" charset="0"/>
              </a:rPr>
              <a:t> The treatment of sludge in PDBs is achieved through a combination of physical and biochemical processes</a:t>
            </a:r>
            <a:br>
              <a:rPr lang="en-US" dirty="0">
                <a:solidFill>
                  <a:schemeClr val="accent1"/>
                </a:solidFill>
                <a:latin typeface="Arial Narrow" panose="020B0606020202030204" pitchFamily="34" charset="0"/>
              </a:rPr>
            </a:br>
            <a:endParaRPr lang="en-US" dirty="0">
              <a:solidFill>
                <a:schemeClr val="accent1"/>
              </a:solidFill>
              <a:latin typeface="Arial Narrow" panose="020B0606020202030204" pitchFamily="34" charset="0"/>
            </a:endParaRPr>
          </a:p>
        </p:txBody>
      </p:sp>
      <p:pic>
        <p:nvPicPr>
          <p:cNvPr id="9" name="Picture 8">
            <a:extLst>
              <a:ext uri="{FF2B5EF4-FFF2-40B4-BE49-F238E27FC236}">
                <a16:creationId xmlns:a16="http://schemas.microsoft.com/office/drawing/2014/main" id="{1598D758-2187-4682-A047-B185EDD00487}"/>
              </a:ext>
            </a:extLst>
          </p:cNvPr>
          <p:cNvPicPr>
            <a:picLocks noChangeAspect="1"/>
          </p:cNvPicPr>
          <p:nvPr/>
        </p:nvPicPr>
        <p:blipFill rotWithShape="1">
          <a:blip r:embed="rId2"/>
          <a:srcRect b="12849"/>
          <a:stretch/>
        </p:blipFill>
        <p:spPr>
          <a:xfrm>
            <a:off x="8704925" y="180742"/>
            <a:ext cx="3487075" cy="2323307"/>
          </a:xfrm>
          <a:prstGeom prst="rect">
            <a:avLst/>
          </a:prstGeom>
        </p:spPr>
      </p:pic>
      <p:sp>
        <p:nvSpPr>
          <p:cNvPr id="4" name="TextBox 3">
            <a:extLst>
              <a:ext uri="{FF2B5EF4-FFF2-40B4-BE49-F238E27FC236}">
                <a16:creationId xmlns:a16="http://schemas.microsoft.com/office/drawing/2014/main" id="{B91074BC-6B7D-46B6-ADAE-D60700FCFC8D}"/>
              </a:ext>
            </a:extLst>
          </p:cNvPr>
          <p:cNvSpPr txBox="1"/>
          <p:nvPr/>
        </p:nvSpPr>
        <p:spPr>
          <a:xfrm>
            <a:off x="9242474" y="2546252"/>
            <a:ext cx="2949526" cy="307777"/>
          </a:xfrm>
          <a:prstGeom prst="rect">
            <a:avLst/>
          </a:prstGeom>
          <a:noFill/>
        </p:spPr>
        <p:txBody>
          <a:bodyPr wrap="square" rtlCol="0">
            <a:spAutoFit/>
          </a:bodyPr>
          <a:lstStyle/>
          <a:p>
            <a:r>
              <a:rPr lang="en-US" sz="1400" b="1" u="sng" dirty="0"/>
              <a:t>Root System Cana Indica </a:t>
            </a:r>
          </a:p>
        </p:txBody>
      </p:sp>
    </p:spTree>
    <p:extLst>
      <p:ext uri="{BB962C8B-B14F-4D97-AF65-F5344CB8AC3E}">
        <p14:creationId xmlns:p14="http://schemas.microsoft.com/office/powerpoint/2010/main" val="376496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Effect transition="in" filter="fade">
                                      <p:cBhvr>
                                        <p:cTn id="76" dur="1000"/>
                                        <p:tgtEl>
                                          <p:spTgt spid="5">
                                            <p:txEl>
                                              <p:pRg st="0" end="0"/>
                                            </p:txEl>
                                          </p:spTgt>
                                        </p:tgtEl>
                                      </p:cBhvr>
                                    </p:animEffect>
                                    <p:anim calcmode="lin" valueType="num">
                                      <p:cBhvr>
                                        <p:cTn id="7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animEffect transition="in" filter="fade">
                                      <p:cBhvr>
                                        <p:cTn id="83" dur="1000"/>
                                        <p:tgtEl>
                                          <p:spTgt spid="5">
                                            <p:txEl>
                                              <p:pRg st="1" end="1"/>
                                            </p:txEl>
                                          </p:spTgt>
                                        </p:tgtEl>
                                      </p:cBhvr>
                                    </p:animEffect>
                                    <p:anim calcmode="lin" valueType="num">
                                      <p:cBhvr>
                                        <p:cTn id="8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xEl>
                                              <p:pRg st="2" end="2"/>
                                            </p:txEl>
                                          </p:spTgt>
                                        </p:tgtEl>
                                        <p:attrNameLst>
                                          <p:attrName>style.visibility</p:attrName>
                                        </p:attrNameLst>
                                      </p:cBhvr>
                                      <p:to>
                                        <p:strVal val="visible"/>
                                      </p:to>
                                    </p:set>
                                    <p:animEffect transition="in" filter="fade">
                                      <p:cBhvr>
                                        <p:cTn id="90" dur="1000"/>
                                        <p:tgtEl>
                                          <p:spTgt spid="5">
                                            <p:txEl>
                                              <p:pRg st="2" end="2"/>
                                            </p:txEl>
                                          </p:spTgt>
                                        </p:tgtEl>
                                      </p:cBhvr>
                                    </p:animEffect>
                                    <p:anim calcmode="lin" valueType="num">
                                      <p:cBhvr>
                                        <p:cTn id="9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
                                            <p:txEl>
                                              <p:pRg st="3" end="3"/>
                                            </p:txEl>
                                          </p:spTgt>
                                        </p:tgtEl>
                                        <p:attrNameLst>
                                          <p:attrName>style.visibility</p:attrName>
                                        </p:attrNameLst>
                                      </p:cBhvr>
                                      <p:to>
                                        <p:strVal val="visible"/>
                                      </p:to>
                                    </p:set>
                                    <p:animEffect transition="in" filter="fade">
                                      <p:cBhvr>
                                        <p:cTn id="97" dur="1000"/>
                                        <p:tgtEl>
                                          <p:spTgt spid="5">
                                            <p:txEl>
                                              <p:pRg st="3" end="3"/>
                                            </p:txEl>
                                          </p:spTgt>
                                        </p:tgtEl>
                                      </p:cBhvr>
                                    </p:animEffect>
                                    <p:anim calcmode="lin" valueType="num">
                                      <p:cBhvr>
                                        <p:cTn id="9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5">
                                            <p:txEl>
                                              <p:pRg st="4" end="4"/>
                                            </p:txEl>
                                          </p:spTgt>
                                        </p:tgtEl>
                                        <p:attrNameLst>
                                          <p:attrName>style.visibility</p:attrName>
                                        </p:attrNameLst>
                                      </p:cBhvr>
                                      <p:to>
                                        <p:strVal val="visible"/>
                                      </p:to>
                                    </p:set>
                                    <p:animEffect transition="in" filter="fade">
                                      <p:cBhvr>
                                        <p:cTn id="104" dur="1000"/>
                                        <p:tgtEl>
                                          <p:spTgt spid="5">
                                            <p:txEl>
                                              <p:pRg st="4" end="4"/>
                                            </p:txEl>
                                          </p:spTgt>
                                        </p:tgtEl>
                                      </p:cBhvr>
                                    </p:animEffect>
                                    <p:anim calcmode="lin" valueType="num">
                                      <p:cBhvr>
                                        <p:cTn id="10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0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
                                            <p:txEl>
                                              <p:pRg st="5" end="5"/>
                                            </p:txEl>
                                          </p:spTgt>
                                        </p:tgtEl>
                                        <p:attrNameLst>
                                          <p:attrName>style.visibility</p:attrName>
                                        </p:attrNameLst>
                                      </p:cBhvr>
                                      <p:to>
                                        <p:strVal val="visible"/>
                                      </p:to>
                                    </p:set>
                                    <p:animEffect transition="in" filter="fade">
                                      <p:cBhvr>
                                        <p:cTn id="111" dur="1000"/>
                                        <p:tgtEl>
                                          <p:spTgt spid="5">
                                            <p:txEl>
                                              <p:pRg st="5" end="5"/>
                                            </p:txEl>
                                          </p:spTgt>
                                        </p:tgtEl>
                                      </p:cBhvr>
                                    </p:animEffect>
                                    <p:anim calcmode="lin" valueType="num">
                                      <p:cBhvr>
                                        <p:cTn id="11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1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5">
                                            <p:txEl>
                                              <p:pRg st="6" end="6"/>
                                            </p:txEl>
                                          </p:spTgt>
                                        </p:tgtEl>
                                        <p:attrNameLst>
                                          <p:attrName>style.visibility</p:attrName>
                                        </p:attrNameLst>
                                      </p:cBhvr>
                                      <p:to>
                                        <p:strVal val="visible"/>
                                      </p:to>
                                    </p:set>
                                    <p:animEffect transition="in" filter="fade">
                                      <p:cBhvr>
                                        <p:cTn id="118" dur="1000"/>
                                        <p:tgtEl>
                                          <p:spTgt spid="5">
                                            <p:txEl>
                                              <p:pRg st="6" end="6"/>
                                            </p:txEl>
                                          </p:spTgt>
                                        </p:tgtEl>
                                      </p:cBhvr>
                                    </p:animEffect>
                                    <p:anim calcmode="lin" valueType="num">
                                      <p:cBhvr>
                                        <p:cTn id="11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2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 The treatment of sludge in PDBs is achieved through a combination of physical and biochemical processes</a:t>
            </a:r>
            <a:br>
              <a:rPr lang="en-US" dirty="0"/>
            </a:br>
            <a:endParaRPr lang="en-US" dirty="0"/>
          </a:p>
        </p:txBody>
      </p:sp>
      <p:sp>
        <p:nvSpPr>
          <p:cNvPr id="4" name="Slide Number Placeholder 3"/>
          <p:cNvSpPr>
            <a:spLocks noGrp="1"/>
          </p:cNvSpPr>
          <p:nvPr>
            <p:ph type="sldNum" sz="quarter" idx="12"/>
          </p:nvPr>
        </p:nvSpPr>
        <p:spPr/>
        <p:txBody>
          <a:bodyPr/>
          <a:lstStyle/>
          <a:p>
            <a:fld id="{7B0972FC-7426-4487-9B9E-420DB1CEAF4A}" type="slidenum">
              <a:rPr lang="en-US" smtClean="0"/>
              <a:t>5</a:t>
            </a:fld>
            <a:endParaRPr lang="en-US"/>
          </a:p>
        </p:txBody>
      </p:sp>
      <p:sp>
        <p:nvSpPr>
          <p:cNvPr id="8" name="Content Placeholder 7">
            <a:extLst>
              <a:ext uri="{FF2B5EF4-FFF2-40B4-BE49-F238E27FC236}">
                <a16:creationId xmlns:a16="http://schemas.microsoft.com/office/drawing/2014/main" id="{FAAF5188-E558-46AC-8F2F-77E175A465CC}"/>
              </a:ext>
            </a:extLst>
          </p:cNvPr>
          <p:cNvSpPr>
            <a:spLocks noGrp="1"/>
          </p:cNvSpPr>
          <p:nvPr>
            <p:ph idx="1"/>
          </p:nvPr>
        </p:nvSpPr>
        <p:spPr/>
        <p:txBody>
          <a:bodyPr>
            <a:normAutofit fontScale="92500" lnSpcReduction="10000"/>
          </a:bodyPr>
          <a:lstStyle/>
          <a:p>
            <a:endParaRPr lang="en-US"/>
          </a:p>
        </p:txBody>
      </p:sp>
      <p:pic>
        <p:nvPicPr>
          <p:cNvPr id="7" name="Picture 6">
            <a:extLst>
              <a:ext uri="{FF2B5EF4-FFF2-40B4-BE49-F238E27FC236}">
                <a16:creationId xmlns:a16="http://schemas.microsoft.com/office/drawing/2014/main" id="{1B9A44E3-A56A-417B-99B5-CCF1E59E9213}"/>
              </a:ext>
            </a:extLst>
          </p:cNvPr>
          <p:cNvPicPr>
            <a:picLocks noChangeAspect="1"/>
          </p:cNvPicPr>
          <p:nvPr/>
        </p:nvPicPr>
        <p:blipFill>
          <a:blip r:embed="rId2"/>
          <a:stretch>
            <a:fillRect/>
          </a:stretch>
        </p:blipFill>
        <p:spPr>
          <a:xfrm>
            <a:off x="411324" y="1581128"/>
            <a:ext cx="10410710" cy="2330471"/>
          </a:xfrm>
          <a:prstGeom prst="rect">
            <a:avLst/>
          </a:prstGeom>
        </p:spPr>
      </p:pic>
      <p:pic>
        <p:nvPicPr>
          <p:cNvPr id="9" name="Picture 8">
            <a:extLst>
              <a:ext uri="{FF2B5EF4-FFF2-40B4-BE49-F238E27FC236}">
                <a16:creationId xmlns:a16="http://schemas.microsoft.com/office/drawing/2014/main" id="{16E9160B-A31A-4380-BEEF-9057BF94A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12" y="4254180"/>
            <a:ext cx="10051133" cy="2103725"/>
          </a:xfrm>
          <a:prstGeom prst="rect">
            <a:avLst/>
          </a:prstGeom>
        </p:spPr>
      </p:pic>
    </p:spTree>
    <p:extLst>
      <p:ext uri="{BB962C8B-B14F-4D97-AF65-F5344CB8AC3E}">
        <p14:creationId xmlns:p14="http://schemas.microsoft.com/office/powerpoint/2010/main" val="94588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7884-11B7-4C69-954A-897F55437638}"/>
              </a:ext>
            </a:extLst>
          </p:cNvPr>
          <p:cNvSpPr>
            <a:spLocks noGrp="1"/>
          </p:cNvSpPr>
          <p:nvPr>
            <p:ph type="title"/>
          </p:nvPr>
        </p:nvSpPr>
        <p:spPr>
          <a:xfrm>
            <a:off x="1993692" y="-367338"/>
            <a:ext cx="10515600" cy="1325563"/>
          </a:xfrm>
        </p:spPr>
        <p:txBody>
          <a:bodyPr>
            <a:normAutofit/>
          </a:bodyPr>
          <a:lstStyle/>
          <a:p>
            <a:r>
              <a:rPr lang="en-US" sz="3200" dirty="0"/>
              <a:t>  efficiency of Planted Drying bed </a:t>
            </a:r>
          </a:p>
        </p:txBody>
      </p:sp>
      <p:pic>
        <p:nvPicPr>
          <p:cNvPr id="5" name="Content Placeholder 4">
            <a:extLst>
              <a:ext uri="{FF2B5EF4-FFF2-40B4-BE49-F238E27FC236}">
                <a16:creationId xmlns:a16="http://schemas.microsoft.com/office/drawing/2014/main" id="{C19DCF0D-9D9B-4803-9861-F884278B075D}"/>
              </a:ext>
            </a:extLst>
          </p:cNvPr>
          <p:cNvPicPr>
            <a:picLocks noGrp="1" noChangeAspect="1"/>
          </p:cNvPicPr>
          <p:nvPr>
            <p:ph idx="1"/>
          </p:nvPr>
        </p:nvPicPr>
        <p:blipFill>
          <a:blip r:embed="rId2"/>
          <a:stretch>
            <a:fillRect/>
          </a:stretch>
        </p:blipFill>
        <p:spPr>
          <a:xfrm>
            <a:off x="3591559" y="3960443"/>
            <a:ext cx="3705276" cy="2728745"/>
          </a:xfrm>
        </p:spPr>
      </p:pic>
      <p:pic>
        <p:nvPicPr>
          <p:cNvPr id="4" name="Picture 3">
            <a:extLst>
              <a:ext uri="{FF2B5EF4-FFF2-40B4-BE49-F238E27FC236}">
                <a16:creationId xmlns:a16="http://schemas.microsoft.com/office/drawing/2014/main" id="{9D27BCA2-8E91-435C-8A11-3E736F9CDE70}"/>
              </a:ext>
            </a:extLst>
          </p:cNvPr>
          <p:cNvPicPr>
            <a:picLocks noChangeAspect="1"/>
          </p:cNvPicPr>
          <p:nvPr/>
        </p:nvPicPr>
        <p:blipFill>
          <a:blip r:embed="rId3"/>
          <a:stretch>
            <a:fillRect/>
          </a:stretch>
        </p:blipFill>
        <p:spPr>
          <a:xfrm>
            <a:off x="1617785" y="609907"/>
            <a:ext cx="8246233" cy="2653632"/>
          </a:xfrm>
          <a:prstGeom prst="rect">
            <a:avLst/>
          </a:prstGeom>
        </p:spPr>
      </p:pic>
      <p:sp>
        <p:nvSpPr>
          <p:cNvPr id="6" name="TextBox 5">
            <a:extLst>
              <a:ext uri="{FF2B5EF4-FFF2-40B4-BE49-F238E27FC236}">
                <a16:creationId xmlns:a16="http://schemas.microsoft.com/office/drawing/2014/main" id="{C7C3B737-2BB0-4B72-92BE-525E9EACC67B}"/>
              </a:ext>
            </a:extLst>
          </p:cNvPr>
          <p:cNvSpPr txBox="1"/>
          <p:nvPr/>
        </p:nvSpPr>
        <p:spPr>
          <a:xfrm>
            <a:off x="2616591" y="3327065"/>
            <a:ext cx="5655212" cy="369332"/>
          </a:xfrm>
          <a:prstGeom prst="rect">
            <a:avLst/>
          </a:prstGeom>
          <a:noFill/>
        </p:spPr>
        <p:txBody>
          <a:bodyPr wrap="square" rtlCol="0">
            <a:spAutoFit/>
          </a:bodyPr>
          <a:lstStyle/>
          <a:p>
            <a:r>
              <a:rPr lang="en-US" dirty="0"/>
              <a:t>FSTP -1 ( Camp 4 extension ) 2021 performance data  </a:t>
            </a:r>
          </a:p>
        </p:txBody>
      </p:sp>
    </p:spTree>
    <p:extLst>
      <p:ext uri="{BB962C8B-B14F-4D97-AF65-F5344CB8AC3E}">
        <p14:creationId xmlns:p14="http://schemas.microsoft.com/office/powerpoint/2010/main" val="83275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Main challenge to PDB is finding the locally available  macrophytes  which can  survive and tolerate high and highly variable nutrient and organic levels also able to withstand the shocks associated with sludge loading and drying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44" y="2147443"/>
            <a:ext cx="3663757" cy="2739231"/>
          </a:xfrm>
        </p:spPr>
      </p:pic>
      <p:sp>
        <p:nvSpPr>
          <p:cNvPr id="4" name="Slide Number Placeholder 3"/>
          <p:cNvSpPr>
            <a:spLocks noGrp="1"/>
          </p:cNvSpPr>
          <p:nvPr>
            <p:ph type="sldNum" sz="quarter" idx="12"/>
          </p:nvPr>
        </p:nvSpPr>
        <p:spPr/>
        <p:txBody>
          <a:bodyPr/>
          <a:lstStyle/>
          <a:p>
            <a:fld id="{7B0972FC-7426-4487-9B9E-420DB1CEAF4A}" type="slidenum">
              <a:rPr lang="en-US" smtClean="0"/>
              <a:t>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13" y="2028910"/>
            <a:ext cx="1786651" cy="23822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755" y="4509621"/>
            <a:ext cx="2529154" cy="189686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203" y="1930400"/>
            <a:ext cx="1662904" cy="2956274"/>
          </a:xfrm>
          <a:prstGeom prst="rect">
            <a:avLst/>
          </a:prstGeom>
        </p:spPr>
      </p:pic>
      <p:sp>
        <p:nvSpPr>
          <p:cNvPr id="13" name="TextBox 12"/>
          <p:cNvSpPr txBox="1"/>
          <p:nvPr/>
        </p:nvSpPr>
        <p:spPr>
          <a:xfrm>
            <a:off x="868218" y="5246255"/>
            <a:ext cx="1967346" cy="646331"/>
          </a:xfrm>
          <a:prstGeom prst="rect">
            <a:avLst/>
          </a:prstGeom>
          <a:noFill/>
        </p:spPr>
        <p:txBody>
          <a:bodyPr wrap="square" rtlCol="0">
            <a:spAutoFit/>
          </a:bodyPr>
          <a:lstStyle/>
          <a:p>
            <a:r>
              <a:rPr lang="en-US" sz="1200" dirty="0"/>
              <a:t>Trial with Canna Indica ( Locally known as - </a:t>
            </a:r>
            <a:r>
              <a:rPr lang="en-US" sz="1200" dirty="0" err="1"/>
              <a:t>Kolaboti</a:t>
            </a:r>
            <a:r>
              <a:rPr lang="en-US" sz="1200" dirty="0"/>
              <a:t> ) </a:t>
            </a:r>
          </a:p>
        </p:txBody>
      </p:sp>
      <p:sp>
        <p:nvSpPr>
          <p:cNvPr id="14" name="TextBox 13"/>
          <p:cNvSpPr txBox="1"/>
          <p:nvPr/>
        </p:nvSpPr>
        <p:spPr>
          <a:xfrm>
            <a:off x="5324982" y="5773580"/>
            <a:ext cx="1967346" cy="461665"/>
          </a:xfrm>
          <a:prstGeom prst="rect">
            <a:avLst/>
          </a:prstGeom>
          <a:noFill/>
        </p:spPr>
        <p:txBody>
          <a:bodyPr wrap="square" rtlCol="0">
            <a:spAutoFit/>
          </a:bodyPr>
          <a:lstStyle/>
          <a:p>
            <a:r>
              <a:rPr lang="en-US" sz="1200" dirty="0"/>
              <a:t>Trial with </a:t>
            </a:r>
            <a:r>
              <a:rPr lang="en-US" sz="1200" dirty="0" err="1"/>
              <a:t>Packchong</a:t>
            </a:r>
            <a:r>
              <a:rPr lang="en-US" sz="1200" dirty="0"/>
              <a:t> -1 grass Origin-Thailand  ) </a:t>
            </a:r>
          </a:p>
        </p:txBody>
      </p:sp>
      <p:sp>
        <p:nvSpPr>
          <p:cNvPr id="15" name="Rectangle 14"/>
          <p:cNvSpPr/>
          <p:nvPr/>
        </p:nvSpPr>
        <p:spPr>
          <a:xfrm>
            <a:off x="221942" y="1828800"/>
            <a:ext cx="4350058" cy="4305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75668" y="1748901"/>
            <a:ext cx="5846212" cy="4962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4FC8F7D-A5F3-4378-A580-0B56FC485CCD}"/>
              </a:ext>
            </a:extLst>
          </p:cNvPr>
          <p:cNvPicPr>
            <a:picLocks noChangeAspect="1"/>
          </p:cNvPicPr>
          <p:nvPr/>
        </p:nvPicPr>
        <p:blipFill>
          <a:blip r:embed="rId6"/>
          <a:stretch>
            <a:fillRect/>
          </a:stretch>
        </p:blipFill>
        <p:spPr>
          <a:xfrm>
            <a:off x="2632238" y="1252537"/>
            <a:ext cx="5172075" cy="4352925"/>
          </a:xfrm>
          <a:prstGeom prst="rect">
            <a:avLst/>
          </a:prstGeom>
        </p:spPr>
      </p:pic>
    </p:spTree>
    <p:extLst>
      <p:ext uri="{BB962C8B-B14F-4D97-AF65-F5344CB8AC3E}">
        <p14:creationId xmlns:p14="http://schemas.microsoft.com/office/powerpoint/2010/main" val="10186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AE59-6417-48AF-AF01-BFD7A77FA1AC}"/>
              </a:ext>
            </a:extLst>
          </p:cNvPr>
          <p:cNvSpPr>
            <a:spLocks noGrp="1"/>
          </p:cNvSpPr>
          <p:nvPr>
            <p:ph type="title"/>
          </p:nvPr>
        </p:nvSpPr>
        <p:spPr>
          <a:xfrm>
            <a:off x="4000500" y="84454"/>
            <a:ext cx="10515600" cy="1325563"/>
          </a:xfrm>
        </p:spPr>
        <p:txBody>
          <a:bodyPr/>
          <a:lstStyle/>
          <a:p>
            <a:r>
              <a:rPr lang="en-US" dirty="0"/>
              <a:t>Challenges </a:t>
            </a:r>
          </a:p>
        </p:txBody>
      </p:sp>
      <p:pic>
        <p:nvPicPr>
          <p:cNvPr id="13" name="Content Placeholder 12" descr="A picture containing grass, outdoor, plant, green&#10;&#10;Description automatically generated">
            <a:extLst>
              <a:ext uri="{FF2B5EF4-FFF2-40B4-BE49-F238E27FC236}">
                <a16:creationId xmlns:a16="http://schemas.microsoft.com/office/drawing/2014/main" id="{9A2FE074-8F39-45B7-8C7E-C652F09D2E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51" y="1988343"/>
            <a:ext cx="3841749" cy="2881312"/>
          </a:xfrm>
        </p:spPr>
      </p:pic>
      <p:pic>
        <p:nvPicPr>
          <p:cNvPr id="7" name="Picture 6">
            <a:extLst>
              <a:ext uri="{FF2B5EF4-FFF2-40B4-BE49-F238E27FC236}">
                <a16:creationId xmlns:a16="http://schemas.microsoft.com/office/drawing/2014/main" id="{A79F7E00-3225-4B3E-90F2-1152B25B7033}"/>
              </a:ext>
            </a:extLst>
          </p:cNvPr>
          <p:cNvPicPr>
            <a:picLocks noChangeAspect="1"/>
          </p:cNvPicPr>
          <p:nvPr/>
        </p:nvPicPr>
        <p:blipFill>
          <a:blip r:embed="rId3"/>
          <a:stretch>
            <a:fillRect/>
          </a:stretch>
        </p:blipFill>
        <p:spPr>
          <a:xfrm>
            <a:off x="4000500" y="1643062"/>
            <a:ext cx="4191000" cy="3571875"/>
          </a:xfrm>
          <a:prstGeom prst="rect">
            <a:avLst/>
          </a:prstGeom>
        </p:spPr>
      </p:pic>
      <p:pic>
        <p:nvPicPr>
          <p:cNvPr id="9" name="Picture 8">
            <a:extLst>
              <a:ext uri="{FF2B5EF4-FFF2-40B4-BE49-F238E27FC236}">
                <a16:creationId xmlns:a16="http://schemas.microsoft.com/office/drawing/2014/main" id="{F2C70A00-11E4-4DDA-BCAC-A2BC5AADB127}"/>
              </a:ext>
            </a:extLst>
          </p:cNvPr>
          <p:cNvPicPr>
            <a:picLocks noChangeAspect="1"/>
          </p:cNvPicPr>
          <p:nvPr/>
        </p:nvPicPr>
        <p:blipFill rotWithShape="1">
          <a:blip r:embed="rId4"/>
          <a:srcRect b="4337"/>
          <a:stretch/>
        </p:blipFill>
        <p:spPr>
          <a:xfrm>
            <a:off x="8191500" y="1643062"/>
            <a:ext cx="3886200" cy="3571875"/>
          </a:xfrm>
          <a:prstGeom prst="rect">
            <a:avLst/>
          </a:prstGeom>
        </p:spPr>
      </p:pic>
      <p:sp>
        <p:nvSpPr>
          <p:cNvPr id="10" name="AutoShape 2">
            <a:extLst>
              <a:ext uri="{FF2B5EF4-FFF2-40B4-BE49-F238E27FC236}">
                <a16:creationId xmlns:a16="http://schemas.microsoft.com/office/drawing/2014/main" id="{EEA6AB14-CB1B-4FC9-BC7E-415DB7B2D1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6E2532AA-26F8-4DDF-BCC7-BE9DBBBABF2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57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57DE-2E4B-46AA-8FBF-66A16BEEBB2E}"/>
              </a:ext>
            </a:extLst>
          </p:cNvPr>
          <p:cNvSpPr>
            <a:spLocks noGrp="1"/>
          </p:cNvSpPr>
          <p:nvPr>
            <p:ph type="title"/>
          </p:nvPr>
        </p:nvSpPr>
        <p:spPr/>
        <p:txBody>
          <a:bodyPr/>
          <a:lstStyle/>
          <a:p>
            <a:endParaRPr lang="en-US"/>
          </a:p>
        </p:txBody>
      </p:sp>
      <p:pic>
        <p:nvPicPr>
          <p:cNvPr id="5" name="Content Placeholder 4" descr="A picture containing outdoor, plant, grass, garden&#10;&#10;Description automatically generated">
            <a:extLst>
              <a:ext uri="{FF2B5EF4-FFF2-40B4-BE49-F238E27FC236}">
                <a16:creationId xmlns:a16="http://schemas.microsoft.com/office/drawing/2014/main" id="{2263A391-D14C-4FFD-97F3-6284CC5E4E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230" y="2327222"/>
            <a:ext cx="4356630" cy="3267473"/>
          </a:xfrm>
        </p:spPr>
      </p:pic>
      <p:pic>
        <p:nvPicPr>
          <p:cNvPr id="4" name="Picture 3">
            <a:extLst>
              <a:ext uri="{FF2B5EF4-FFF2-40B4-BE49-F238E27FC236}">
                <a16:creationId xmlns:a16="http://schemas.microsoft.com/office/drawing/2014/main" id="{970CCF3F-CCB2-4162-BAD6-1D5C6A023D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95570" y="2227897"/>
            <a:ext cx="2288442" cy="3366798"/>
          </a:xfrm>
          <a:prstGeom prst="rect">
            <a:avLst/>
          </a:prstGeom>
          <a:noFill/>
          <a:ln>
            <a:noFill/>
          </a:ln>
        </p:spPr>
      </p:pic>
      <p:pic>
        <p:nvPicPr>
          <p:cNvPr id="6" name="Picture 5">
            <a:extLst>
              <a:ext uri="{FF2B5EF4-FFF2-40B4-BE49-F238E27FC236}">
                <a16:creationId xmlns:a16="http://schemas.microsoft.com/office/drawing/2014/main" id="{3F1F3229-28A3-4728-BB95-D4878017DAC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03722" y="2227897"/>
            <a:ext cx="3240943" cy="3366798"/>
          </a:xfrm>
          <a:prstGeom prst="rect">
            <a:avLst/>
          </a:prstGeom>
        </p:spPr>
      </p:pic>
    </p:spTree>
    <p:extLst>
      <p:ext uri="{BB962C8B-B14F-4D97-AF65-F5344CB8AC3E}">
        <p14:creationId xmlns:p14="http://schemas.microsoft.com/office/powerpoint/2010/main" val="20111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xfam TSTAR PRO Headline"/>
        <a:ea typeface=""/>
        <a:cs typeface=""/>
      </a:majorFont>
      <a:minorFont>
        <a:latin typeface="Oxfam TSTAR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64B1FFE8D5F744856A0E641824783D" ma:contentTypeVersion="15" ma:contentTypeDescription="Ein neues Dokument erstellen." ma:contentTypeScope="" ma:versionID="577b4b5e9f8eece832489a6140759c27">
  <xsd:schema xmlns:xsd="http://www.w3.org/2001/XMLSchema" xmlns:xs="http://www.w3.org/2001/XMLSchema" xmlns:p="http://schemas.microsoft.com/office/2006/metadata/properties" xmlns:ns2="21502038-79d8-4ccf-9309-f4b7f2233e3d" xmlns:ns3="98639a6f-0f3e-4184-8ef2-a58577293258" targetNamespace="http://schemas.microsoft.com/office/2006/metadata/properties" ma:root="true" ma:fieldsID="4e7f6d2165e5e50885e98abae74277b6" ns2:_="" ns3:_="">
    <xsd:import namespace="21502038-79d8-4ccf-9309-f4b7f2233e3d"/>
    <xsd:import namespace="98639a6f-0f3e-4184-8ef2-a585772932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02038-79d8-4ccf-9309-f4b7f2233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4f2ea7b5-195d-4d8c-b0b0-758818fb8c3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639a6f-0f3e-4184-8ef2-a5857729325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f66031-122c-45be-afeb-abdbd9096eee}" ma:internalName="TaxCatchAll" ma:showField="CatchAllData" ma:web="98639a6f-0f3e-4184-8ef2-a5857729325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044A4B-23D5-4FCC-9AAE-86E3DB0E97B8}"/>
</file>

<file path=customXml/itemProps2.xml><?xml version="1.0" encoding="utf-8"?>
<ds:datastoreItem xmlns:ds="http://schemas.openxmlformats.org/officeDocument/2006/customXml" ds:itemID="{EDE0C06B-27E3-4BEE-B17A-655F7C547FD0}"/>
</file>

<file path=docProps/app.xml><?xml version="1.0" encoding="utf-8"?>
<Properties xmlns="http://schemas.openxmlformats.org/officeDocument/2006/extended-properties" xmlns:vt="http://schemas.openxmlformats.org/officeDocument/2006/docPropsVTypes">
  <TotalTime>462</TotalTime>
  <Words>426</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DTLDocumenta-Regular</vt:lpstr>
      <vt:lpstr>Oxfam TSTAR PRO Headline</vt:lpstr>
      <vt:lpstr>Oxfam TSTAR PRO Light</vt:lpstr>
      <vt:lpstr>Office Theme</vt:lpstr>
      <vt:lpstr>PLANTED DRYING BED </vt:lpstr>
      <vt:lpstr>After 8 years of operation humified and stabilized sludge need to be removed and can be used for solid fertilizer , bioash, briquets etc</vt:lpstr>
      <vt:lpstr>Construction steps </vt:lpstr>
      <vt:lpstr>Function of plants </vt:lpstr>
      <vt:lpstr> The treatment of sludge in PDBs is achieved through a combination of physical and biochemical processes </vt:lpstr>
      <vt:lpstr>  efficiency of Planted Drying bed </vt:lpstr>
      <vt:lpstr>Main challenge to PDB is finding the locally available  macrophytes  which can  survive and tolerate high and highly variable nutrient and organic levels also able to withstand the shocks associated with sludge loading and drying</vt:lpstr>
      <vt:lpstr>Challenges </vt:lpstr>
      <vt:lpstr>PowerPoint Presentation</vt:lpstr>
      <vt:lpstr>Challenges encountering from small scale FSTP’s  in terms of capacity , treatment , solid sludge handling. ( Interim solutions ) / Group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Safwatul Niloy</dc:creator>
  <cp:lastModifiedBy>Safwatul Niloy</cp:lastModifiedBy>
  <cp:revision>162</cp:revision>
  <dcterms:created xsi:type="dcterms:W3CDTF">2022-06-06T07:13:59Z</dcterms:created>
  <dcterms:modified xsi:type="dcterms:W3CDTF">2024-02-12T05:36:18Z</dcterms:modified>
</cp:coreProperties>
</file>