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1" r:id="rId3"/>
    <p:sldId id="268" r:id="rId4"/>
    <p:sldId id="270" r:id="rId5"/>
    <p:sldId id="272" r:id="rId6"/>
    <p:sldId id="269" r:id="rId7"/>
    <p:sldId id="258" r:id="rId8"/>
    <p:sldId id="273" r:id="rId9"/>
    <p:sldId id="266" r:id="rId10"/>
    <p:sldId id="326" r:id="rId11"/>
    <p:sldId id="2627" r:id="rId12"/>
    <p:sldId id="264" r:id="rId13"/>
    <p:sldId id="2711" r:id="rId14"/>
    <p:sldId id="265" r:id="rId15"/>
    <p:sldId id="2716" r:id="rId16"/>
    <p:sldId id="277" r:id="rId17"/>
    <p:sldId id="257" r:id="rId18"/>
    <p:sldId id="2718" r:id="rId19"/>
    <p:sldId id="278" r:id="rId20"/>
    <p:sldId id="260" r:id="rId21"/>
    <p:sldId id="327" r:id="rId22"/>
    <p:sldId id="276" r:id="rId23"/>
    <p:sldId id="2714" r:id="rId24"/>
    <p:sldId id="263" r:id="rId25"/>
    <p:sldId id="2713" r:id="rId26"/>
    <p:sldId id="271" r:id="rId27"/>
    <p:sldId id="279" r:id="rId28"/>
    <p:sldId id="282" r:id="rId29"/>
    <p:sldId id="280" r:id="rId30"/>
    <p:sldId id="281" r:id="rId31"/>
    <p:sldId id="283" r:id="rId32"/>
    <p:sldId id="2715" r:id="rId33"/>
    <p:sldId id="271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8CCA43-35B1-41C0-8101-2B24FAE5E50C}" type="doc">
      <dgm:prSet loTypeId="urn:microsoft.com/office/officeart/2005/8/layout/hierarchy3" loCatId="hierarchy" qsTypeId="urn:microsoft.com/office/officeart/2005/8/quickstyle/simple1" qsCatId="simple" csTypeId="urn:microsoft.com/office/officeart/2005/8/colors/accent0_2" csCatId="mainScheme" phldr="1"/>
      <dgm:spPr/>
      <dgm:t>
        <a:bodyPr/>
        <a:lstStyle/>
        <a:p>
          <a:endParaRPr lang="en-US"/>
        </a:p>
      </dgm:t>
    </dgm:pt>
    <dgm:pt modelId="{1BF60124-CDBD-43F5-A37A-ED399843A234}">
      <dgm:prSet phldrT="[Text]"/>
      <dgm:spPr/>
      <dgm:t>
        <a:bodyPr/>
        <a:lstStyle/>
        <a:p>
          <a:r>
            <a:rPr lang="en-US" dirty="0"/>
            <a:t>Excreta 	</a:t>
          </a:r>
        </a:p>
      </dgm:t>
    </dgm:pt>
    <dgm:pt modelId="{8A56F49D-0EBF-4184-88C5-42214AFD8B70}" type="parTrans" cxnId="{98C4488F-D885-4567-A388-A1FC45C4B7AC}">
      <dgm:prSet/>
      <dgm:spPr/>
      <dgm:t>
        <a:bodyPr/>
        <a:lstStyle/>
        <a:p>
          <a:endParaRPr lang="en-US"/>
        </a:p>
      </dgm:t>
    </dgm:pt>
    <dgm:pt modelId="{C4C2C922-7B59-415A-964B-35AC4F41764B}" type="sibTrans" cxnId="{98C4488F-D885-4567-A388-A1FC45C4B7AC}">
      <dgm:prSet/>
      <dgm:spPr/>
      <dgm:t>
        <a:bodyPr/>
        <a:lstStyle/>
        <a:p>
          <a:endParaRPr lang="en-US"/>
        </a:p>
      </dgm:t>
    </dgm:pt>
    <dgm:pt modelId="{FD00F7C9-5CE2-4412-8697-2868C88FA3BB}">
      <dgm:prSet phldrT="[Text]"/>
      <dgm:spPr/>
      <dgm:t>
        <a:bodyPr/>
        <a:lstStyle/>
        <a:p>
          <a:r>
            <a:rPr lang="en-US" dirty="0"/>
            <a:t>Fecal Sludge </a:t>
          </a:r>
        </a:p>
      </dgm:t>
    </dgm:pt>
    <dgm:pt modelId="{D3DFB922-DA9F-49AA-A39D-E6235B70E264}" type="parTrans" cxnId="{B5DD4DB5-D431-4785-A0DA-43D27616582B}">
      <dgm:prSet/>
      <dgm:spPr/>
      <dgm:t>
        <a:bodyPr/>
        <a:lstStyle/>
        <a:p>
          <a:endParaRPr lang="en-US"/>
        </a:p>
      </dgm:t>
    </dgm:pt>
    <dgm:pt modelId="{00398030-AA62-4060-B317-573C3C78D5DA}" type="sibTrans" cxnId="{B5DD4DB5-D431-4785-A0DA-43D27616582B}">
      <dgm:prSet/>
      <dgm:spPr/>
      <dgm:t>
        <a:bodyPr/>
        <a:lstStyle/>
        <a:p>
          <a:endParaRPr lang="en-US"/>
        </a:p>
      </dgm:t>
    </dgm:pt>
    <dgm:pt modelId="{1B96E7C6-8F02-4854-8A2E-E1E0BCCFC873}">
      <dgm:prSet phldrT="[Text]"/>
      <dgm:spPr/>
      <dgm:t>
        <a:bodyPr/>
        <a:lstStyle/>
        <a:p>
          <a:r>
            <a:rPr lang="en-US" dirty="0"/>
            <a:t>Urine + </a:t>
          </a:r>
          <a:r>
            <a:rPr lang="en-US" dirty="0" err="1"/>
            <a:t>Faeces</a:t>
          </a:r>
          <a:endParaRPr lang="en-US" dirty="0"/>
        </a:p>
      </dgm:t>
    </dgm:pt>
    <dgm:pt modelId="{4DD6FEA9-2A75-4CDC-AD32-25F9639F5378}" type="parTrans" cxnId="{BE51C87F-5880-41F1-AD5F-8967AC64565E}">
      <dgm:prSet/>
      <dgm:spPr/>
      <dgm:t>
        <a:bodyPr/>
        <a:lstStyle/>
        <a:p>
          <a:endParaRPr lang="en-US"/>
        </a:p>
      </dgm:t>
    </dgm:pt>
    <dgm:pt modelId="{C00151BB-E80B-42C5-864C-1EDE057437A4}" type="sibTrans" cxnId="{BE51C87F-5880-41F1-AD5F-8967AC64565E}">
      <dgm:prSet/>
      <dgm:spPr/>
      <dgm:t>
        <a:bodyPr/>
        <a:lstStyle/>
        <a:p>
          <a:endParaRPr lang="en-US"/>
        </a:p>
      </dgm:t>
    </dgm:pt>
    <dgm:pt modelId="{ADA06159-3F3A-4001-AC41-8A4B00ED37BD}">
      <dgm:prSet phldrT="[Text]"/>
      <dgm:spPr/>
      <dgm:t>
        <a:bodyPr/>
        <a:lstStyle/>
        <a:p>
          <a:r>
            <a:rPr lang="en-US" dirty="0"/>
            <a:t>Excreta + Additional Input  </a:t>
          </a:r>
        </a:p>
      </dgm:t>
    </dgm:pt>
    <dgm:pt modelId="{2A5B77AF-F7B3-4A77-BC87-9DD3F7DA5200}" type="parTrans" cxnId="{F3470CC2-79C7-45B3-9CC9-D6FB897DD168}">
      <dgm:prSet/>
      <dgm:spPr/>
      <dgm:t>
        <a:bodyPr/>
        <a:lstStyle/>
        <a:p>
          <a:endParaRPr lang="en-US"/>
        </a:p>
      </dgm:t>
    </dgm:pt>
    <dgm:pt modelId="{83ACDB25-25CC-4692-9B5E-C6B7B99B5256}" type="sibTrans" cxnId="{F3470CC2-79C7-45B3-9CC9-D6FB897DD168}">
      <dgm:prSet/>
      <dgm:spPr/>
      <dgm:t>
        <a:bodyPr/>
        <a:lstStyle/>
        <a:p>
          <a:endParaRPr lang="en-US"/>
        </a:p>
      </dgm:t>
    </dgm:pt>
    <dgm:pt modelId="{6FEC1924-1132-409B-81BF-A88C6E4594A8}">
      <dgm:prSet phldrT="[Text]"/>
      <dgm:spPr/>
      <dgm:t>
        <a:bodyPr/>
        <a:lstStyle/>
        <a:p>
          <a:r>
            <a:rPr lang="en-US" dirty="0"/>
            <a:t>Onsite containment </a:t>
          </a:r>
        </a:p>
      </dgm:t>
    </dgm:pt>
    <dgm:pt modelId="{26B650FB-7B53-4646-A280-F215DFD8D64D}" type="parTrans" cxnId="{DC9C2AFB-9BFC-4C41-B156-FAAB3DA76BA9}">
      <dgm:prSet/>
      <dgm:spPr/>
      <dgm:t>
        <a:bodyPr/>
        <a:lstStyle/>
        <a:p>
          <a:endParaRPr lang="en-US"/>
        </a:p>
      </dgm:t>
    </dgm:pt>
    <dgm:pt modelId="{6A82E90E-4E13-417E-9738-B1AB85255469}" type="sibTrans" cxnId="{DC9C2AFB-9BFC-4C41-B156-FAAB3DA76BA9}">
      <dgm:prSet/>
      <dgm:spPr/>
      <dgm:t>
        <a:bodyPr/>
        <a:lstStyle/>
        <a:p>
          <a:endParaRPr lang="en-US"/>
        </a:p>
      </dgm:t>
    </dgm:pt>
    <dgm:pt modelId="{85589781-EDA4-4C68-B6B2-E13E4ADF7DAC}">
      <dgm:prSet phldrT="[Text]"/>
      <dgm:spPr/>
      <dgm:t>
        <a:bodyPr/>
        <a:lstStyle/>
        <a:p>
          <a:r>
            <a:rPr lang="en-US" dirty="0"/>
            <a:t>Collection</a:t>
          </a:r>
        </a:p>
      </dgm:t>
    </dgm:pt>
    <dgm:pt modelId="{A5828A58-6067-413C-93E2-1D9B86732270}" type="parTrans" cxnId="{9DC750C8-894D-4A4E-BBA6-ED004C630B1E}">
      <dgm:prSet/>
      <dgm:spPr/>
      <dgm:t>
        <a:bodyPr/>
        <a:lstStyle/>
        <a:p>
          <a:endParaRPr lang="en-US"/>
        </a:p>
      </dgm:t>
    </dgm:pt>
    <dgm:pt modelId="{595B6514-59C1-46F5-8FDC-B4F6310773E3}" type="sibTrans" cxnId="{9DC750C8-894D-4A4E-BBA6-ED004C630B1E}">
      <dgm:prSet/>
      <dgm:spPr/>
      <dgm:t>
        <a:bodyPr/>
        <a:lstStyle/>
        <a:p>
          <a:endParaRPr lang="en-US"/>
        </a:p>
      </dgm:t>
    </dgm:pt>
    <dgm:pt modelId="{A2B6ECC7-B1E1-4BF7-B6A1-7FB565C014CD}">
      <dgm:prSet phldrT="[Text]"/>
      <dgm:spPr/>
      <dgm:t>
        <a:bodyPr/>
        <a:lstStyle/>
        <a:p>
          <a:r>
            <a:rPr lang="en-US" dirty="0"/>
            <a:t>Transportation</a:t>
          </a:r>
        </a:p>
      </dgm:t>
    </dgm:pt>
    <dgm:pt modelId="{3523555A-B755-4F1D-A772-62755F92788A}" type="parTrans" cxnId="{4155201E-310A-4DCA-B851-706B9E276607}">
      <dgm:prSet/>
      <dgm:spPr/>
      <dgm:t>
        <a:bodyPr/>
        <a:lstStyle/>
        <a:p>
          <a:endParaRPr lang="en-US"/>
        </a:p>
      </dgm:t>
    </dgm:pt>
    <dgm:pt modelId="{1F820F70-C5D0-42A6-BCE0-47973E75A105}" type="sibTrans" cxnId="{4155201E-310A-4DCA-B851-706B9E276607}">
      <dgm:prSet/>
      <dgm:spPr/>
      <dgm:t>
        <a:bodyPr/>
        <a:lstStyle/>
        <a:p>
          <a:endParaRPr lang="en-US"/>
        </a:p>
      </dgm:t>
    </dgm:pt>
    <dgm:pt modelId="{713C3485-D6F3-46B8-BADC-7DA39E182B78}">
      <dgm:prSet phldrT="[Text]"/>
      <dgm:spPr/>
      <dgm:t>
        <a:bodyPr/>
        <a:lstStyle/>
        <a:p>
          <a:r>
            <a:rPr lang="en-US" dirty="0"/>
            <a:t>Waste water</a:t>
          </a:r>
        </a:p>
      </dgm:t>
    </dgm:pt>
    <dgm:pt modelId="{2864BC9F-3A10-4F15-8F9C-866EECA9C620}" type="parTrans" cxnId="{F103FBF9-5C9F-4CEC-BC94-C8B17BCB8664}">
      <dgm:prSet/>
      <dgm:spPr/>
      <dgm:t>
        <a:bodyPr/>
        <a:lstStyle/>
        <a:p>
          <a:endParaRPr lang="en-US"/>
        </a:p>
      </dgm:t>
    </dgm:pt>
    <dgm:pt modelId="{0D1A90A9-213C-43D7-A37E-4525B84ECCC4}" type="sibTrans" cxnId="{F103FBF9-5C9F-4CEC-BC94-C8B17BCB8664}">
      <dgm:prSet/>
      <dgm:spPr/>
      <dgm:t>
        <a:bodyPr/>
        <a:lstStyle/>
        <a:p>
          <a:endParaRPr lang="en-US"/>
        </a:p>
      </dgm:t>
    </dgm:pt>
    <dgm:pt modelId="{AAD0196D-FD35-4C4C-BBE0-64DA8AA49B48}">
      <dgm:prSet phldrT="[Text]"/>
      <dgm:spPr/>
      <dgm:t>
        <a:bodyPr/>
        <a:lstStyle/>
        <a:p>
          <a:r>
            <a:rPr lang="en-US" dirty="0"/>
            <a:t>Treatment </a:t>
          </a:r>
        </a:p>
      </dgm:t>
    </dgm:pt>
    <dgm:pt modelId="{9297185A-5D3A-42B1-A9A3-9100770ED456}" type="parTrans" cxnId="{25C034F9-FDB5-46F7-B9C7-14987CC383E2}">
      <dgm:prSet/>
      <dgm:spPr/>
      <dgm:t>
        <a:bodyPr/>
        <a:lstStyle/>
        <a:p>
          <a:endParaRPr lang="en-US"/>
        </a:p>
      </dgm:t>
    </dgm:pt>
    <dgm:pt modelId="{8448CFD3-B45C-48B8-A000-05369EC6E7F8}" type="sibTrans" cxnId="{25C034F9-FDB5-46F7-B9C7-14987CC383E2}">
      <dgm:prSet/>
      <dgm:spPr/>
      <dgm:t>
        <a:bodyPr/>
        <a:lstStyle/>
        <a:p>
          <a:endParaRPr lang="en-US"/>
        </a:p>
      </dgm:t>
    </dgm:pt>
    <dgm:pt modelId="{24EA8C5B-3E86-4817-8FCD-01AAA114CBC2}">
      <dgm:prSet phldrT="[Text]"/>
      <dgm:spPr/>
      <dgm:t>
        <a:bodyPr/>
        <a:lstStyle/>
        <a:p>
          <a:r>
            <a:rPr lang="en-US" dirty="0"/>
            <a:t>Excreta+ Additional input</a:t>
          </a:r>
        </a:p>
      </dgm:t>
    </dgm:pt>
    <dgm:pt modelId="{36D7D0D1-F79A-41BC-8024-7FC3A3BDEF2A}" type="parTrans" cxnId="{167ABA4F-CBE0-45E4-8600-9D2D6EF714CC}">
      <dgm:prSet/>
      <dgm:spPr/>
      <dgm:t>
        <a:bodyPr/>
        <a:lstStyle/>
        <a:p>
          <a:endParaRPr lang="en-US"/>
        </a:p>
      </dgm:t>
    </dgm:pt>
    <dgm:pt modelId="{668FB4F7-CE50-4D2D-952E-9B95FA654A3D}" type="sibTrans" cxnId="{167ABA4F-CBE0-45E4-8600-9D2D6EF714CC}">
      <dgm:prSet/>
      <dgm:spPr/>
      <dgm:t>
        <a:bodyPr/>
        <a:lstStyle/>
        <a:p>
          <a:endParaRPr lang="en-US"/>
        </a:p>
      </dgm:t>
    </dgm:pt>
    <dgm:pt modelId="{51188EDF-C92C-4375-8175-BE9C027CA966}">
      <dgm:prSet phldrT="[Text]"/>
      <dgm:spPr/>
      <dgm:t>
        <a:bodyPr/>
        <a:lstStyle/>
        <a:p>
          <a:r>
            <a:rPr lang="en-US" dirty="0"/>
            <a:t>Sewer</a:t>
          </a:r>
        </a:p>
      </dgm:t>
    </dgm:pt>
    <dgm:pt modelId="{10819D6D-C116-432D-BEA1-2954BFF06C28}" type="parTrans" cxnId="{631D24DF-E337-43C2-A9D6-6F6DF174CE8E}">
      <dgm:prSet/>
      <dgm:spPr/>
      <dgm:t>
        <a:bodyPr/>
        <a:lstStyle/>
        <a:p>
          <a:endParaRPr lang="en-US"/>
        </a:p>
      </dgm:t>
    </dgm:pt>
    <dgm:pt modelId="{E4AD3896-DF27-41ED-9A40-4A1E4B12F3A1}" type="sibTrans" cxnId="{631D24DF-E337-43C2-A9D6-6F6DF174CE8E}">
      <dgm:prSet/>
      <dgm:spPr/>
      <dgm:t>
        <a:bodyPr/>
        <a:lstStyle/>
        <a:p>
          <a:endParaRPr lang="en-US"/>
        </a:p>
      </dgm:t>
    </dgm:pt>
    <dgm:pt modelId="{AD6B0351-FBA0-47E9-B7C4-A6960D717645}">
      <dgm:prSet phldrT="[Text]"/>
      <dgm:spPr/>
      <dgm:t>
        <a:bodyPr/>
        <a:lstStyle/>
        <a:p>
          <a:r>
            <a:rPr lang="en-US" dirty="0"/>
            <a:t>Treatment </a:t>
          </a:r>
        </a:p>
      </dgm:t>
    </dgm:pt>
    <dgm:pt modelId="{C0BABE3F-B9C2-48FB-872F-63B5D7A217F3}" type="parTrans" cxnId="{CB2FDB9E-7370-4A6E-9176-87E083568AE2}">
      <dgm:prSet/>
      <dgm:spPr/>
      <dgm:t>
        <a:bodyPr/>
        <a:lstStyle/>
        <a:p>
          <a:endParaRPr lang="en-US"/>
        </a:p>
      </dgm:t>
    </dgm:pt>
    <dgm:pt modelId="{4C9D8510-5B6C-4F01-BA36-3C22D23F0F15}" type="sibTrans" cxnId="{CB2FDB9E-7370-4A6E-9176-87E083568AE2}">
      <dgm:prSet/>
      <dgm:spPr/>
      <dgm:t>
        <a:bodyPr/>
        <a:lstStyle/>
        <a:p>
          <a:endParaRPr lang="en-US"/>
        </a:p>
      </dgm:t>
    </dgm:pt>
    <dgm:pt modelId="{F42C7157-A664-43C0-B4A7-A79D4A77CF31}" type="pres">
      <dgm:prSet presAssocID="{6C8CCA43-35B1-41C0-8101-2B24FAE5E50C}" presName="diagram" presStyleCnt="0">
        <dgm:presLayoutVars>
          <dgm:chPref val="1"/>
          <dgm:dir/>
          <dgm:animOne val="branch"/>
          <dgm:animLvl val="lvl"/>
          <dgm:resizeHandles/>
        </dgm:presLayoutVars>
      </dgm:prSet>
      <dgm:spPr/>
    </dgm:pt>
    <dgm:pt modelId="{9A92B4CB-F021-49BF-AB5B-0FF0E54C7F3D}" type="pres">
      <dgm:prSet presAssocID="{1BF60124-CDBD-43F5-A37A-ED399843A234}" presName="root" presStyleCnt="0"/>
      <dgm:spPr/>
    </dgm:pt>
    <dgm:pt modelId="{1BFBBE31-0B4C-49C2-AF6C-85ABEA61E1B8}" type="pres">
      <dgm:prSet presAssocID="{1BF60124-CDBD-43F5-A37A-ED399843A234}" presName="rootComposite" presStyleCnt="0"/>
      <dgm:spPr/>
    </dgm:pt>
    <dgm:pt modelId="{4E8AB77C-32A9-41FF-96A8-E2D750270AAB}" type="pres">
      <dgm:prSet presAssocID="{1BF60124-CDBD-43F5-A37A-ED399843A234}" presName="rootText" presStyleLbl="node1" presStyleIdx="0" presStyleCnt="3" custLinFactNeighborX="1531" custLinFactNeighborY="-2010"/>
      <dgm:spPr/>
    </dgm:pt>
    <dgm:pt modelId="{ACBA4DAC-5B5B-40E2-971A-1AE566137188}" type="pres">
      <dgm:prSet presAssocID="{1BF60124-CDBD-43F5-A37A-ED399843A234}" presName="rootConnector" presStyleLbl="node1" presStyleIdx="0" presStyleCnt="3"/>
      <dgm:spPr/>
    </dgm:pt>
    <dgm:pt modelId="{7DA4B835-532F-4A16-8795-50C003B69603}" type="pres">
      <dgm:prSet presAssocID="{1BF60124-CDBD-43F5-A37A-ED399843A234}" presName="childShape" presStyleCnt="0"/>
      <dgm:spPr/>
    </dgm:pt>
    <dgm:pt modelId="{E3B702A1-C568-467A-A23E-AEE13DD8712B}" type="pres">
      <dgm:prSet presAssocID="{4DD6FEA9-2A75-4CDC-AD32-25F9639F5378}" presName="Name13" presStyleLbl="parChTrans1D2" presStyleIdx="0" presStyleCnt="9"/>
      <dgm:spPr/>
    </dgm:pt>
    <dgm:pt modelId="{6E4DBF95-3B0F-4B6B-A08B-396E76F11241}" type="pres">
      <dgm:prSet presAssocID="{1B96E7C6-8F02-4854-8A2E-E1E0BCCFC873}" presName="childText" presStyleLbl="bgAcc1" presStyleIdx="0" presStyleCnt="9" custAng="0" custLinFactNeighborX="-2221" custLinFactNeighborY="32595">
        <dgm:presLayoutVars>
          <dgm:bulletEnabled val="1"/>
        </dgm:presLayoutVars>
      </dgm:prSet>
      <dgm:spPr/>
    </dgm:pt>
    <dgm:pt modelId="{95D8FAC9-58A6-4637-A229-001CBB87C446}" type="pres">
      <dgm:prSet presAssocID="{FD00F7C9-5CE2-4412-8697-2868C88FA3BB}" presName="root" presStyleCnt="0"/>
      <dgm:spPr/>
    </dgm:pt>
    <dgm:pt modelId="{1F555173-7464-41C3-956A-AB285A519CA2}" type="pres">
      <dgm:prSet presAssocID="{FD00F7C9-5CE2-4412-8697-2868C88FA3BB}" presName="rootComposite" presStyleCnt="0"/>
      <dgm:spPr/>
    </dgm:pt>
    <dgm:pt modelId="{F156868F-817C-425D-BF39-7E28500FADF2}" type="pres">
      <dgm:prSet presAssocID="{FD00F7C9-5CE2-4412-8697-2868C88FA3BB}" presName="rootText" presStyleLbl="node1" presStyleIdx="1" presStyleCnt="3"/>
      <dgm:spPr/>
    </dgm:pt>
    <dgm:pt modelId="{F305FCAB-D02D-4966-94BB-5EEF6311CEBD}" type="pres">
      <dgm:prSet presAssocID="{FD00F7C9-5CE2-4412-8697-2868C88FA3BB}" presName="rootConnector" presStyleLbl="node1" presStyleIdx="1" presStyleCnt="3"/>
      <dgm:spPr/>
    </dgm:pt>
    <dgm:pt modelId="{E6DA5290-DB8E-4D06-8642-C1C03CB54D4E}" type="pres">
      <dgm:prSet presAssocID="{FD00F7C9-5CE2-4412-8697-2868C88FA3BB}" presName="childShape" presStyleCnt="0"/>
      <dgm:spPr/>
    </dgm:pt>
    <dgm:pt modelId="{635E9494-2488-495F-AB0E-7AE6EEEB4CF0}" type="pres">
      <dgm:prSet presAssocID="{2A5B77AF-F7B3-4A77-BC87-9DD3F7DA5200}" presName="Name13" presStyleLbl="parChTrans1D2" presStyleIdx="1" presStyleCnt="9"/>
      <dgm:spPr/>
    </dgm:pt>
    <dgm:pt modelId="{505E8984-D5A8-4675-8476-79B15AD994ED}" type="pres">
      <dgm:prSet presAssocID="{ADA06159-3F3A-4001-AC41-8A4B00ED37BD}" presName="childText" presStyleLbl="bgAcc1" presStyleIdx="1" presStyleCnt="9">
        <dgm:presLayoutVars>
          <dgm:bulletEnabled val="1"/>
        </dgm:presLayoutVars>
      </dgm:prSet>
      <dgm:spPr/>
    </dgm:pt>
    <dgm:pt modelId="{4CAFEF45-7516-4E46-8FE6-58A9DE35DB61}" type="pres">
      <dgm:prSet presAssocID="{26B650FB-7B53-4646-A280-F215DFD8D64D}" presName="Name13" presStyleLbl="parChTrans1D2" presStyleIdx="2" presStyleCnt="9"/>
      <dgm:spPr/>
    </dgm:pt>
    <dgm:pt modelId="{552E3FF5-812D-43CE-B73E-50FAFBB3347E}" type="pres">
      <dgm:prSet presAssocID="{6FEC1924-1132-409B-81BF-A88C6E4594A8}" presName="childText" presStyleLbl="bgAcc1" presStyleIdx="2" presStyleCnt="9">
        <dgm:presLayoutVars>
          <dgm:bulletEnabled val="1"/>
        </dgm:presLayoutVars>
      </dgm:prSet>
      <dgm:spPr/>
    </dgm:pt>
    <dgm:pt modelId="{D624A795-F2A3-44D9-AEB9-AAEF6617C09C}" type="pres">
      <dgm:prSet presAssocID="{A5828A58-6067-413C-93E2-1D9B86732270}" presName="Name13" presStyleLbl="parChTrans1D2" presStyleIdx="3" presStyleCnt="9"/>
      <dgm:spPr/>
    </dgm:pt>
    <dgm:pt modelId="{881170B1-5848-4684-B3E6-3A371575908C}" type="pres">
      <dgm:prSet presAssocID="{85589781-EDA4-4C68-B6B2-E13E4ADF7DAC}" presName="childText" presStyleLbl="bgAcc1" presStyleIdx="3" presStyleCnt="9">
        <dgm:presLayoutVars>
          <dgm:bulletEnabled val="1"/>
        </dgm:presLayoutVars>
      </dgm:prSet>
      <dgm:spPr/>
    </dgm:pt>
    <dgm:pt modelId="{74FB623E-95EF-4215-92C0-4A6D97A5CEC7}" type="pres">
      <dgm:prSet presAssocID="{3523555A-B755-4F1D-A772-62755F92788A}" presName="Name13" presStyleLbl="parChTrans1D2" presStyleIdx="4" presStyleCnt="9"/>
      <dgm:spPr/>
    </dgm:pt>
    <dgm:pt modelId="{38F00C05-6F47-4CBF-B603-E09269B292AB}" type="pres">
      <dgm:prSet presAssocID="{A2B6ECC7-B1E1-4BF7-B6A1-7FB565C014CD}" presName="childText" presStyleLbl="bgAcc1" presStyleIdx="4" presStyleCnt="9">
        <dgm:presLayoutVars>
          <dgm:bulletEnabled val="1"/>
        </dgm:presLayoutVars>
      </dgm:prSet>
      <dgm:spPr/>
    </dgm:pt>
    <dgm:pt modelId="{9A90A493-1F9C-4D14-9D1C-EC678D2DEE53}" type="pres">
      <dgm:prSet presAssocID="{9297185A-5D3A-42B1-A9A3-9100770ED456}" presName="Name13" presStyleLbl="parChTrans1D2" presStyleIdx="5" presStyleCnt="9"/>
      <dgm:spPr/>
    </dgm:pt>
    <dgm:pt modelId="{51DF509B-5B34-4C84-9166-0B9818869F49}" type="pres">
      <dgm:prSet presAssocID="{AAD0196D-FD35-4C4C-BBE0-64DA8AA49B48}" presName="childText" presStyleLbl="bgAcc1" presStyleIdx="5" presStyleCnt="9">
        <dgm:presLayoutVars>
          <dgm:bulletEnabled val="1"/>
        </dgm:presLayoutVars>
      </dgm:prSet>
      <dgm:spPr/>
    </dgm:pt>
    <dgm:pt modelId="{55917A19-157E-45F1-AE8F-EFBEB9E04AC9}" type="pres">
      <dgm:prSet presAssocID="{713C3485-D6F3-46B8-BADC-7DA39E182B78}" presName="root" presStyleCnt="0"/>
      <dgm:spPr/>
    </dgm:pt>
    <dgm:pt modelId="{E42075BB-32E7-4C16-AD42-61455A2FDB0E}" type="pres">
      <dgm:prSet presAssocID="{713C3485-D6F3-46B8-BADC-7DA39E182B78}" presName="rootComposite" presStyleCnt="0"/>
      <dgm:spPr/>
    </dgm:pt>
    <dgm:pt modelId="{343F7D43-B62B-4E7B-B12E-B8C56CC0D140}" type="pres">
      <dgm:prSet presAssocID="{713C3485-D6F3-46B8-BADC-7DA39E182B78}" presName="rootText" presStyleLbl="node1" presStyleIdx="2" presStyleCnt="3"/>
      <dgm:spPr/>
    </dgm:pt>
    <dgm:pt modelId="{1BF24651-ACE3-4828-996B-B3251B7C8665}" type="pres">
      <dgm:prSet presAssocID="{713C3485-D6F3-46B8-BADC-7DA39E182B78}" presName="rootConnector" presStyleLbl="node1" presStyleIdx="2" presStyleCnt="3"/>
      <dgm:spPr/>
    </dgm:pt>
    <dgm:pt modelId="{CCE31E94-5EBB-4B78-B1B3-AD46352993FA}" type="pres">
      <dgm:prSet presAssocID="{713C3485-D6F3-46B8-BADC-7DA39E182B78}" presName="childShape" presStyleCnt="0"/>
      <dgm:spPr/>
    </dgm:pt>
    <dgm:pt modelId="{D12B3205-AF84-4501-AA79-2FE592200F9C}" type="pres">
      <dgm:prSet presAssocID="{36D7D0D1-F79A-41BC-8024-7FC3A3BDEF2A}" presName="Name13" presStyleLbl="parChTrans1D2" presStyleIdx="6" presStyleCnt="9"/>
      <dgm:spPr/>
    </dgm:pt>
    <dgm:pt modelId="{EFDFAA74-BAAE-4211-8E71-AD46F72AEFEE}" type="pres">
      <dgm:prSet presAssocID="{24EA8C5B-3E86-4817-8FCD-01AAA114CBC2}" presName="childText" presStyleLbl="bgAcc1" presStyleIdx="6" presStyleCnt="9">
        <dgm:presLayoutVars>
          <dgm:bulletEnabled val="1"/>
        </dgm:presLayoutVars>
      </dgm:prSet>
      <dgm:spPr/>
    </dgm:pt>
    <dgm:pt modelId="{5873A0C4-1ACF-4785-AE21-146DE8CCC9CC}" type="pres">
      <dgm:prSet presAssocID="{10819D6D-C116-432D-BEA1-2954BFF06C28}" presName="Name13" presStyleLbl="parChTrans1D2" presStyleIdx="7" presStyleCnt="9"/>
      <dgm:spPr/>
    </dgm:pt>
    <dgm:pt modelId="{72DE3A56-ECCA-46CC-B421-EFBA39CD6D51}" type="pres">
      <dgm:prSet presAssocID="{51188EDF-C92C-4375-8175-BE9C027CA966}" presName="childText" presStyleLbl="bgAcc1" presStyleIdx="7" presStyleCnt="9">
        <dgm:presLayoutVars>
          <dgm:bulletEnabled val="1"/>
        </dgm:presLayoutVars>
      </dgm:prSet>
      <dgm:spPr/>
    </dgm:pt>
    <dgm:pt modelId="{69D48519-6A68-4558-A058-AB55F53503CB}" type="pres">
      <dgm:prSet presAssocID="{C0BABE3F-B9C2-48FB-872F-63B5D7A217F3}" presName="Name13" presStyleLbl="parChTrans1D2" presStyleIdx="8" presStyleCnt="9"/>
      <dgm:spPr/>
    </dgm:pt>
    <dgm:pt modelId="{1E5F8386-D3C1-4691-ACC4-4B45CFF9E3BE}" type="pres">
      <dgm:prSet presAssocID="{AD6B0351-FBA0-47E9-B7C4-A6960D717645}" presName="childText" presStyleLbl="bgAcc1" presStyleIdx="8" presStyleCnt="9">
        <dgm:presLayoutVars>
          <dgm:bulletEnabled val="1"/>
        </dgm:presLayoutVars>
      </dgm:prSet>
      <dgm:spPr/>
    </dgm:pt>
  </dgm:ptLst>
  <dgm:cxnLst>
    <dgm:cxn modelId="{E32E9412-BAB7-4532-BB8E-BB131E314CFF}" type="presOf" srcId="{2A5B77AF-F7B3-4A77-BC87-9DD3F7DA5200}" destId="{635E9494-2488-495F-AB0E-7AE6EEEB4CF0}" srcOrd="0" destOrd="0" presId="urn:microsoft.com/office/officeart/2005/8/layout/hierarchy3"/>
    <dgm:cxn modelId="{4155201E-310A-4DCA-B851-706B9E276607}" srcId="{FD00F7C9-5CE2-4412-8697-2868C88FA3BB}" destId="{A2B6ECC7-B1E1-4BF7-B6A1-7FB565C014CD}" srcOrd="3" destOrd="0" parTransId="{3523555A-B755-4F1D-A772-62755F92788A}" sibTransId="{1F820F70-C5D0-42A6-BCE0-47973E75A105}"/>
    <dgm:cxn modelId="{E5DAD821-CF9D-45B0-AC76-71F43D0A9311}" type="presOf" srcId="{FD00F7C9-5CE2-4412-8697-2868C88FA3BB}" destId="{F305FCAB-D02D-4966-94BB-5EEF6311CEBD}" srcOrd="1" destOrd="0" presId="urn:microsoft.com/office/officeart/2005/8/layout/hierarchy3"/>
    <dgm:cxn modelId="{95939D2E-882E-418D-9A0D-052F4084BD2A}" type="presOf" srcId="{C0BABE3F-B9C2-48FB-872F-63B5D7A217F3}" destId="{69D48519-6A68-4558-A058-AB55F53503CB}" srcOrd="0" destOrd="0" presId="urn:microsoft.com/office/officeart/2005/8/layout/hierarchy3"/>
    <dgm:cxn modelId="{8C9C9634-0E0E-4BAA-A7E1-3300609A3ADE}" type="presOf" srcId="{6C8CCA43-35B1-41C0-8101-2B24FAE5E50C}" destId="{F42C7157-A664-43C0-B4A7-A79D4A77CF31}" srcOrd="0" destOrd="0" presId="urn:microsoft.com/office/officeart/2005/8/layout/hierarchy3"/>
    <dgm:cxn modelId="{17ED5F60-A6EB-4094-88D9-9C1F7872D7A8}" type="presOf" srcId="{A2B6ECC7-B1E1-4BF7-B6A1-7FB565C014CD}" destId="{38F00C05-6F47-4CBF-B603-E09269B292AB}" srcOrd="0" destOrd="0" presId="urn:microsoft.com/office/officeart/2005/8/layout/hierarchy3"/>
    <dgm:cxn modelId="{0ED94E65-C00E-4FD5-AF26-4EA7DC78552E}" type="presOf" srcId="{ADA06159-3F3A-4001-AC41-8A4B00ED37BD}" destId="{505E8984-D5A8-4675-8476-79B15AD994ED}" srcOrd="0" destOrd="0" presId="urn:microsoft.com/office/officeart/2005/8/layout/hierarchy3"/>
    <dgm:cxn modelId="{167ABA4F-CBE0-45E4-8600-9D2D6EF714CC}" srcId="{713C3485-D6F3-46B8-BADC-7DA39E182B78}" destId="{24EA8C5B-3E86-4817-8FCD-01AAA114CBC2}" srcOrd="0" destOrd="0" parTransId="{36D7D0D1-F79A-41BC-8024-7FC3A3BDEF2A}" sibTransId="{668FB4F7-CE50-4D2D-952E-9B95FA654A3D}"/>
    <dgm:cxn modelId="{99AD8871-436E-47ED-9142-DFB85AD369DC}" type="presOf" srcId="{AD6B0351-FBA0-47E9-B7C4-A6960D717645}" destId="{1E5F8386-D3C1-4691-ACC4-4B45CFF9E3BE}" srcOrd="0" destOrd="0" presId="urn:microsoft.com/office/officeart/2005/8/layout/hierarchy3"/>
    <dgm:cxn modelId="{C3CD0952-DCF6-4ACA-9491-DE63ACE8F3E2}" type="presOf" srcId="{713C3485-D6F3-46B8-BADC-7DA39E182B78}" destId="{343F7D43-B62B-4E7B-B12E-B8C56CC0D140}" srcOrd="0" destOrd="0" presId="urn:microsoft.com/office/officeart/2005/8/layout/hierarchy3"/>
    <dgm:cxn modelId="{221A6855-930F-4447-BA4E-28480848D36D}" type="presOf" srcId="{AAD0196D-FD35-4C4C-BBE0-64DA8AA49B48}" destId="{51DF509B-5B34-4C84-9166-0B9818869F49}" srcOrd="0" destOrd="0" presId="urn:microsoft.com/office/officeart/2005/8/layout/hierarchy3"/>
    <dgm:cxn modelId="{77698356-D642-42D7-B4B5-0A69254B15D1}" type="presOf" srcId="{26B650FB-7B53-4646-A280-F215DFD8D64D}" destId="{4CAFEF45-7516-4E46-8FE6-58A9DE35DB61}" srcOrd="0" destOrd="0" presId="urn:microsoft.com/office/officeart/2005/8/layout/hierarchy3"/>
    <dgm:cxn modelId="{03569B78-9356-43BF-AF5C-0349481D511D}" type="presOf" srcId="{9297185A-5D3A-42B1-A9A3-9100770ED456}" destId="{9A90A493-1F9C-4D14-9D1C-EC678D2DEE53}" srcOrd="0" destOrd="0" presId="urn:microsoft.com/office/officeart/2005/8/layout/hierarchy3"/>
    <dgm:cxn modelId="{BE51C87F-5880-41F1-AD5F-8967AC64565E}" srcId="{1BF60124-CDBD-43F5-A37A-ED399843A234}" destId="{1B96E7C6-8F02-4854-8A2E-E1E0BCCFC873}" srcOrd="0" destOrd="0" parTransId="{4DD6FEA9-2A75-4CDC-AD32-25F9639F5378}" sibTransId="{C00151BB-E80B-42C5-864C-1EDE057437A4}"/>
    <dgm:cxn modelId="{98C4488F-D885-4567-A388-A1FC45C4B7AC}" srcId="{6C8CCA43-35B1-41C0-8101-2B24FAE5E50C}" destId="{1BF60124-CDBD-43F5-A37A-ED399843A234}" srcOrd="0" destOrd="0" parTransId="{8A56F49D-0EBF-4184-88C5-42214AFD8B70}" sibTransId="{C4C2C922-7B59-415A-964B-35AC4F41764B}"/>
    <dgm:cxn modelId="{60B62E92-3310-4901-86FF-3FDB978FFA83}" type="presOf" srcId="{713C3485-D6F3-46B8-BADC-7DA39E182B78}" destId="{1BF24651-ACE3-4828-996B-B3251B7C8665}" srcOrd="1" destOrd="0" presId="urn:microsoft.com/office/officeart/2005/8/layout/hierarchy3"/>
    <dgm:cxn modelId="{CB2FDB9E-7370-4A6E-9176-87E083568AE2}" srcId="{713C3485-D6F3-46B8-BADC-7DA39E182B78}" destId="{AD6B0351-FBA0-47E9-B7C4-A6960D717645}" srcOrd="2" destOrd="0" parTransId="{C0BABE3F-B9C2-48FB-872F-63B5D7A217F3}" sibTransId="{4C9D8510-5B6C-4F01-BA36-3C22D23F0F15}"/>
    <dgm:cxn modelId="{61B830AB-55A7-4A22-89E9-3019F5982A1E}" type="presOf" srcId="{10819D6D-C116-432D-BEA1-2954BFF06C28}" destId="{5873A0C4-1ACF-4785-AE21-146DE8CCC9CC}" srcOrd="0" destOrd="0" presId="urn:microsoft.com/office/officeart/2005/8/layout/hierarchy3"/>
    <dgm:cxn modelId="{72E9BFAC-7AD6-4002-9BE2-3040304F3468}" type="presOf" srcId="{36D7D0D1-F79A-41BC-8024-7FC3A3BDEF2A}" destId="{D12B3205-AF84-4501-AA79-2FE592200F9C}" srcOrd="0" destOrd="0" presId="urn:microsoft.com/office/officeart/2005/8/layout/hierarchy3"/>
    <dgm:cxn modelId="{B5DD4DB5-D431-4785-A0DA-43D27616582B}" srcId="{6C8CCA43-35B1-41C0-8101-2B24FAE5E50C}" destId="{FD00F7C9-5CE2-4412-8697-2868C88FA3BB}" srcOrd="1" destOrd="0" parTransId="{D3DFB922-DA9F-49AA-A39D-E6235B70E264}" sibTransId="{00398030-AA62-4060-B317-573C3C78D5DA}"/>
    <dgm:cxn modelId="{93F72EBC-708C-41F0-BCDE-2FE6E964D4FF}" type="presOf" srcId="{24EA8C5B-3E86-4817-8FCD-01AAA114CBC2}" destId="{EFDFAA74-BAAE-4211-8E71-AD46F72AEFEE}" srcOrd="0" destOrd="0" presId="urn:microsoft.com/office/officeart/2005/8/layout/hierarchy3"/>
    <dgm:cxn modelId="{F3470CC2-79C7-45B3-9CC9-D6FB897DD168}" srcId="{FD00F7C9-5CE2-4412-8697-2868C88FA3BB}" destId="{ADA06159-3F3A-4001-AC41-8A4B00ED37BD}" srcOrd="0" destOrd="0" parTransId="{2A5B77AF-F7B3-4A77-BC87-9DD3F7DA5200}" sibTransId="{83ACDB25-25CC-4692-9B5E-C6B7B99B5256}"/>
    <dgm:cxn modelId="{9DC750C8-894D-4A4E-BBA6-ED004C630B1E}" srcId="{FD00F7C9-5CE2-4412-8697-2868C88FA3BB}" destId="{85589781-EDA4-4C68-B6B2-E13E4ADF7DAC}" srcOrd="2" destOrd="0" parTransId="{A5828A58-6067-413C-93E2-1D9B86732270}" sibTransId="{595B6514-59C1-46F5-8FDC-B4F6310773E3}"/>
    <dgm:cxn modelId="{0BEC6DCD-1183-4FE2-AC80-651819644A98}" type="presOf" srcId="{FD00F7C9-5CE2-4412-8697-2868C88FA3BB}" destId="{F156868F-817C-425D-BF39-7E28500FADF2}" srcOrd="0" destOrd="0" presId="urn:microsoft.com/office/officeart/2005/8/layout/hierarchy3"/>
    <dgm:cxn modelId="{B9CB69D0-BBB9-48A8-8A2F-6AC6F9FCE5FB}" type="presOf" srcId="{4DD6FEA9-2A75-4CDC-AD32-25F9639F5378}" destId="{E3B702A1-C568-467A-A23E-AEE13DD8712B}" srcOrd="0" destOrd="0" presId="urn:microsoft.com/office/officeart/2005/8/layout/hierarchy3"/>
    <dgm:cxn modelId="{631D24DF-E337-43C2-A9D6-6F6DF174CE8E}" srcId="{713C3485-D6F3-46B8-BADC-7DA39E182B78}" destId="{51188EDF-C92C-4375-8175-BE9C027CA966}" srcOrd="1" destOrd="0" parTransId="{10819D6D-C116-432D-BEA1-2954BFF06C28}" sibTransId="{E4AD3896-DF27-41ED-9A40-4A1E4B12F3A1}"/>
    <dgm:cxn modelId="{DB381DE1-4A42-49EB-96C9-5EA77AA8F0F9}" type="presOf" srcId="{51188EDF-C92C-4375-8175-BE9C027CA966}" destId="{72DE3A56-ECCA-46CC-B421-EFBA39CD6D51}" srcOrd="0" destOrd="0" presId="urn:microsoft.com/office/officeart/2005/8/layout/hierarchy3"/>
    <dgm:cxn modelId="{7B339BE7-8115-4498-AF89-EB22B0ACD4DA}" type="presOf" srcId="{1B96E7C6-8F02-4854-8A2E-E1E0BCCFC873}" destId="{6E4DBF95-3B0F-4B6B-A08B-396E76F11241}" srcOrd="0" destOrd="0" presId="urn:microsoft.com/office/officeart/2005/8/layout/hierarchy3"/>
    <dgm:cxn modelId="{6F399EE7-6EBD-469E-8F26-1414D0E03902}" type="presOf" srcId="{3523555A-B755-4F1D-A772-62755F92788A}" destId="{74FB623E-95EF-4215-92C0-4A6D97A5CEC7}" srcOrd="0" destOrd="0" presId="urn:microsoft.com/office/officeart/2005/8/layout/hierarchy3"/>
    <dgm:cxn modelId="{9090F5EC-2B35-4B13-B36F-BE48501C0F50}" type="presOf" srcId="{6FEC1924-1132-409B-81BF-A88C6E4594A8}" destId="{552E3FF5-812D-43CE-B73E-50FAFBB3347E}" srcOrd="0" destOrd="0" presId="urn:microsoft.com/office/officeart/2005/8/layout/hierarchy3"/>
    <dgm:cxn modelId="{7C8A7AF0-27BE-4DB8-80C8-EC244123D83B}" type="presOf" srcId="{A5828A58-6067-413C-93E2-1D9B86732270}" destId="{D624A795-F2A3-44D9-AEB9-AAEF6617C09C}" srcOrd="0" destOrd="0" presId="urn:microsoft.com/office/officeart/2005/8/layout/hierarchy3"/>
    <dgm:cxn modelId="{76127EF3-09C8-4285-AE13-F8BDC742A519}" type="presOf" srcId="{1BF60124-CDBD-43F5-A37A-ED399843A234}" destId="{ACBA4DAC-5B5B-40E2-971A-1AE566137188}" srcOrd="1" destOrd="0" presId="urn:microsoft.com/office/officeart/2005/8/layout/hierarchy3"/>
    <dgm:cxn modelId="{8667EEF5-F284-403F-AA50-A1D0E4DD23F7}" type="presOf" srcId="{1BF60124-CDBD-43F5-A37A-ED399843A234}" destId="{4E8AB77C-32A9-41FF-96A8-E2D750270AAB}" srcOrd="0" destOrd="0" presId="urn:microsoft.com/office/officeart/2005/8/layout/hierarchy3"/>
    <dgm:cxn modelId="{ADBCD9F6-72FC-4743-8A02-768EB21AF034}" type="presOf" srcId="{85589781-EDA4-4C68-B6B2-E13E4ADF7DAC}" destId="{881170B1-5848-4684-B3E6-3A371575908C}" srcOrd="0" destOrd="0" presId="urn:microsoft.com/office/officeart/2005/8/layout/hierarchy3"/>
    <dgm:cxn modelId="{25C034F9-FDB5-46F7-B9C7-14987CC383E2}" srcId="{FD00F7C9-5CE2-4412-8697-2868C88FA3BB}" destId="{AAD0196D-FD35-4C4C-BBE0-64DA8AA49B48}" srcOrd="4" destOrd="0" parTransId="{9297185A-5D3A-42B1-A9A3-9100770ED456}" sibTransId="{8448CFD3-B45C-48B8-A000-05369EC6E7F8}"/>
    <dgm:cxn modelId="{F103FBF9-5C9F-4CEC-BC94-C8B17BCB8664}" srcId="{6C8CCA43-35B1-41C0-8101-2B24FAE5E50C}" destId="{713C3485-D6F3-46B8-BADC-7DA39E182B78}" srcOrd="2" destOrd="0" parTransId="{2864BC9F-3A10-4F15-8F9C-866EECA9C620}" sibTransId="{0D1A90A9-213C-43D7-A37E-4525B84ECCC4}"/>
    <dgm:cxn modelId="{DC9C2AFB-9BFC-4C41-B156-FAAB3DA76BA9}" srcId="{FD00F7C9-5CE2-4412-8697-2868C88FA3BB}" destId="{6FEC1924-1132-409B-81BF-A88C6E4594A8}" srcOrd="1" destOrd="0" parTransId="{26B650FB-7B53-4646-A280-F215DFD8D64D}" sibTransId="{6A82E90E-4E13-417E-9738-B1AB85255469}"/>
    <dgm:cxn modelId="{3E3FDA2E-A6A3-4DB2-AA1C-2FB8F5FC5AFB}" type="presParOf" srcId="{F42C7157-A664-43C0-B4A7-A79D4A77CF31}" destId="{9A92B4CB-F021-49BF-AB5B-0FF0E54C7F3D}" srcOrd="0" destOrd="0" presId="urn:microsoft.com/office/officeart/2005/8/layout/hierarchy3"/>
    <dgm:cxn modelId="{03314A26-3AB2-48DB-9918-08DE7351A911}" type="presParOf" srcId="{9A92B4CB-F021-49BF-AB5B-0FF0E54C7F3D}" destId="{1BFBBE31-0B4C-49C2-AF6C-85ABEA61E1B8}" srcOrd="0" destOrd="0" presId="urn:microsoft.com/office/officeart/2005/8/layout/hierarchy3"/>
    <dgm:cxn modelId="{C327325D-B0A1-4D12-B68E-D206A6D085CB}" type="presParOf" srcId="{1BFBBE31-0B4C-49C2-AF6C-85ABEA61E1B8}" destId="{4E8AB77C-32A9-41FF-96A8-E2D750270AAB}" srcOrd="0" destOrd="0" presId="urn:microsoft.com/office/officeart/2005/8/layout/hierarchy3"/>
    <dgm:cxn modelId="{7701C099-6ABE-4F74-AE3A-4A8C37E16D5E}" type="presParOf" srcId="{1BFBBE31-0B4C-49C2-AF6C-85ABEA61E1B8}" destId="{ACBA4DAC-5B5B-40E2-971A-1AE566137188}" srcOrd="1" destOrd="0" presId="urn:microsoft.com/office/officeart/2005/8/layout/hierarchy3"/>
    <dgm:cxn modelId="{6F506DA5-4D23-4F16-914A-18736EB1F920}" type="presParOf" srcId="{9A92B4CB-F021-49BF-AB5B-0FF0E54C7F3D}" destId="{7DA4B835-532F-4A16-8795-50C003B69603}" srcOrd="1" destOrd="0" presId="urn:microsoft.com/office/officeart/2005/8/layout/hierarchy3"/>
    <dgm:cxn modelId="{5A6118D3-4FAC-4267-AF25-61CD38BBEC42}" type="presParOf" srcId="{7DA4B835-532F-4A16-8795-50C003B69603}" destId="{E3B702A1-C568-467A-A23E-AEE13DD8712B}" srcOrd="0" destOrd="0" presId="urn:microsoft.com/office/officeart/2005/8/layout/hierarchy3"/>
    <dgm:cxn modelId="{5CB1EF7C-5B01-47FC-AC98-ECA7EDE7AC9F}" type="presParOf" srcId="{7DA4B835-532F-4A16-8795-50C003B69603}" destId="{6E4DBF95-3B0F-4B6B-A08B-396E76F11241}" srcOrd="1" destOrd="0" presId="urn:microsoft.com/office/officeart/2005/8/layout/hierarchy3"/>
    <dgm:cxn modelId="{684272E1-8F32-4D77-9666-A8801650FB86}" type="presParOf" srcId="{F42C7157-A664-43C0-B4A7-A79D4A77CF31}" destId="{95D8FAC9-58A6-4637-A229-001CBB87C446}" srcOrd="1" destOrd="0" presId="urn:microsoft.com/office/officeart/2005/8/layout/hierarchy3"/>
    <dgm:cxn modelId="{1F16205C-97AF-4DCF-A3B6-DE9FF72EFDA5}" type="presParOf" srcId="{95D8FAC9-58A6-4637-A229-001CBB87C446}" destId="{1F555173-7464-41C3-956A-AB285A519CA2}" srcOrd="0" destOrd="0" presId="urn:microsoft.com/office/officeart/2005/8/layout/hierarchy3"/>
    <dgm:cxn modelId="{DCC93A0F-91B0-4D12-BCB8-C1AA548D2ACB}" type="presParOf" srcId="{1F555173-7464-41C3-956A-AB285A519CA2}" destId="{F156868F-817C-425D-BF39-7E28500FADF2}" srcOrd="0" destOrd="0" presId="urn:microsoft.com/office/officeart/2005/8/layout/hierarchy3"/>
    <dgm:cxn modelId="{4BDBAD10-22B6-4CA8-B74E-C52B070F71E2}" type="presParOf" srcId="{1F555173-7464-41C3-956A-AB285A519CA2}" destId="{F305FCAB-D02D-4966-94BB-5EEF6311CEBD}" srcOrd="1" destOrd="0" presId="urn:microsoft.com/office/officeart/2005/8/layout/hierarchy3"/>
    <dgm:cxn modelId="{964E035E-983A-4934-9808-1F3CDE79B834}" type="presParOf" srcId="{95D8FAC9-58A6-4637-A229-001CBB87C446}" destId="{E6DA5290-DB8E-4D06-8642-C1C03CB54D4E}" srcOrd="1" destOrd="0" presId="urn:microsoft.com/office/officeart/2005/8/layout/hierarchy3"/>
    <dgm:cxn modelId="{282EF37F-818C-4692-B77E-933B04D9DB0F}" type="presParOf" srcId="{E6DA5290-DB8E-4D06-8642-C1C03CB54D4E}" destId="{635E9494-2488-495F-AB0E-7AE6EEEB4CF0}" srcOrd="0" destOrd="0" presId="urn:microsoft.com/office/officeart/2005/8/layout/hierarchy3"/>
    <dgm:cxn modelId="{5A1B9F9D-6347-4191-A0D5-1E2A41D8D51B}" type="presParOf" srcId="{E6DA5290-DB8E-4D06-8642-C1C03CB54D4E}" destId="{505E8984-D5A8-4675-8476-79B15AD994ED}" srcOrd="1" destOrd="0" presId="urn:microsoft.com/office/officeart/2005/8/layout/hierarchy3"/>
    <dgm:cxn modelId="{6702B60F-D40B-4879-B992-9E4D3C0A8D82}" type="presParOf" srcId="{E6DA5290-DB8E-4D06-8642-C1C03CB54D4E}" destId="{4CAFEF45-7516-4E46-8FE6-58A9DE35DB61}" srcOrd="2" destOrd="0" presId="urn:microsoft.com/office/officeart/2005/8/layout/hierarchy3"/>
    <dgm:cxn modelId="{6FAF6A95-215B-49EE-B9EE-28BBDD71938A}" type="presParOf" srcId="{E6DA5290-DB8E-4D06-8642-C1C03CB54D4E}" destId="{552E3FF5-812D-43CE-B73E-50FAFBB3347E}" srcOrd="3" destOrd="0" presId="urn:microsoft.com/office/officeart/2005/8/layout/hierarchy3"/>
    <dgm:cxn modelId="{316CF4AF-097A-46AA-8EE7-0E85C65764F9}" type="presParOf" srcId="{E6DA5290-DB8E-4D06-8642-C1C03CB54D4E}" destId="{D624A795-F2A3-44D9-AEB9-AAEF6617C09C}" srcOrd="4" destOrd="0" presId="urn:microsoft.com/office/officeart/2005/8/layout/hierarchy3"/>
    <dgm:cxn modelId="{4C3E5EE8-28A1-4D95-95B2-9C9E03E95E59}" type="presParOf" srcId="{E6DA5290-DB8E-4D06-8642-C1C03CB54D4E}" destId="{881170B1-5848-4684-B3E6-3A371575908C}" srcOrd="5" destOrd="0" presId="urn:microsoft.com/office/officeart/2005/8/layout/hierarchy3"/>
    <dgm:cxn modelId="{8FF2248D-7EC8-4467-A645-F389FD69DE59}" type="presParOf" srcId="{E6DA5290-DB8E-4D06-8642-C1C03CB54D4E}" destId="{74FB623E-95EF-4215-92C0-4A6D97A5CEC7}" srcOrd="6" destOrd="0" presId="urn:microsoft.com/office/officeart/2005/8/layout/hierarchy3"/>
    <dgm:cxn modelId="{33201194-A74B-4152-8A87-1728B4318746}" type="presParOf" srcId="{E6DA5290-DB8E-4D06-8642-C1C03CB54D4E}" destId="{38F00C05-6F47-4CBF-B603-E09269B292AB}" srcOrd="7" destOrd="0" presId="urn:microsoft.com/office/officeart/2005/8/layout/hierarchy3"/>
    <dgm:cxn modelId="{2999B7D4-918E-45B2-8FD3-42E5DFA7BDBC}" type="presParOf" srcId="{E6DA5290-DB8E-4D06-8642-C1C03CB54D4E}" destId="{9A90A493-1F9C-4D14-9D1C-EC678D2DEE53}" srcOrd="8" destOrd="0" presId="urn:microsoft.com/office/officeart/2005/8/layout/hierarchy3"/>
    <dgm:cxn modelId="{BB7E7D59-3E6D-44A4-B88F-26F67D3283D8}" type="presParOf" srcId="{E6DA5290-DB8E-4D06-8642-C1C03CB54D4E}" destId="{51DF509B-5B34-4C84-9166-0B9818869F49}" srcOrd="9" destOrd="0" presId="urn:microsoft.com/office/officeart/2005/8/layout/hierarchy3"/>
    <dgm:cxn modelId="{9BD3CCE1-C60F-4746-B0F7-E7E6DC609F6D}" type="presParOf" srcId="{F42C7157-A664-43C0-B4A7-A79D4A77CF31}" destId="{55917A19-157E-45F1-AE8F-EFBEB9E04AC9}" srcOrd="2" destOrd="0" presId="urn:microsoft.com/office/officeart/2005/8/layout/hierarchy3"/>
    <dgm:cxn modelId="{3D8FEE6E-6A2D-470A-BD48-5D415E7DB90B}" type="presParOf" srcId="{55917A19-157E-45F1-AE8F-EFBEB9E04AC9}" destId="{E42075BB-32E7-4C16-AD42-61455A2FDB0E}" srcOrd="0" destOrd="0" presId="urn:microsoft.com/office/officeart/2005/8/layout/hierarchy3"/>
    <dgm:cxn modelId="{2D9803BE-E1B9-470D-B4EA-269923542809}" type="presParOf" srcId="{E42075BB-32E7-4C16-AD42-61455A2FDB0E}" destId="{343F7D43-B62B-4E7B-B12E-B8C56CC0D140}" srcOrd="0" destOrd="0" presId="urn:microsoft.com/office/officeart/2005/8/layout/hierarchy3"/>
    <dgm:cxn modelId="{718DC5B7-A400-4799-BBD1-040CC853255C}" type="presParOf" srcId="{E42075BB-32E7-4C16-AD42-61455A2FDB0E}" destId="{1BF24651-ACE3-4828-996B-B3251B7C8665}" srcOrd="1" destOrd="0" presId="urn:microsoft.com/office/officeart/2005/8/layout/hierarchy3"/>
    <dgm:cxn modelId="{4F7D2829-B0D6-4739-A332-3E1022A6F445}" type="presParOf" srcId="{55917A19-157E-45F1-AE8F-EFBEB9E04AC9}" destId="{CCE31E94-5EBB-4B78-B1B3-AD46352993FA}" srcOrd="1" destOrd="0" presId="urn:microsoft.com/office/officeart/2005/8/layout/hierarchy3"/>
    <dgm:cxn modelId="{D8632ACD-FED6-4214-BA1E-7D3D9E0E0D1A}" type="presParOf" srcId="{CCE31E94-5EBB-4B78-B1B3-AD46352993FA}" destId="{D12B3205-AF84-4501-AA79-2FE592200F9C}" srcOrd="0" destOrd="0" presId="urn:microsoft.com/office/officeart/2005/8/layout/hierarchy3"/>
    <dgm:cxn modelId="{7D65A172-6C30-4995-A548-B9F2BD59E278}" type="presParOf" srcId="{CCE31E94-5EBB-4B78-B1B3-AD46352993FA}" destId="{EFDFAA74-BAAE-4211-8E71-AD46F72AEFEE}" srcOrd="1" destOrd="0" presId="urn:microsoft.com/office/officeart/2005/8/layout/hierarchy3"/>
    <dgm:cxn modelId="{F43EBB16-3B65-4B8A-A8AA-C1B506207992}" type="presParOf" srcId="{CCE31E94-5EBB-4B78-B1B3-AD46352993FA}" destId="{5873A0C4-1ACF-4785-AE21-146DE8CCC9CC}" srcOrd="2" destOrd="0" presId="urn:microsoft.com/office/officeart/2005/8/layout/hierarchy3"/>
    <dgm:cxn modelId="{5065E47F-D87C-438F-A033-777553C49A96}" type="presParOf" srcId="{CCE31E94-5EBB-4B78-B1B3-AD46352993FA}" destId="{72DE3A56-ECCA-46CC-B421-EFBA39CD6D51}" srcOrd="3" destOrd="0" presId="urn:microsoft.com/office/officeart/2005/8/layout/hierarchy3"/>
    <dgm:cxn modelId="{0D1C92C9-A84A-45D9-98DE-CB2737A1C116}" type="presParOf" srcId="{CCE31E94-5EBB-4B78-B1B3-AD46352993FA}" destId="{69D48519-6A68-4558-A058-AB55F53503CB}" srcOrd="4" destOrd="0" presId="urn:microsoft.com/office/officeart/2005/8/layout/hierarchy3"/>
    <dgm:cxn modelId="{39E2A66B-CAB0-4560-9438-F7D070E97900}" type="presParOf" srcId="{CCE31E94-5EBB-4B78-B1B3-AD46352993FA}" destId="{1E5F8386-D3C1-4691-ACC4-4B45CFF9E3BE}"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8AB77C-32A9-41FF-96A8-E2D750270AAB}">
      <dsp:nvSpPr>
        <dsp:cNvPr id="0" name=""/>
        <dsp:cNvSpPr/>
      </dsp:nvSpPr>
      <dsp:spPr>
        <a:xfrm>
          <a:off x="1471966" y="0"/>
          <a:ext cx="1494234" cy="74711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Excreta 	</a:t>
          </a:r>
        </a:p>
      </dsp:txBody>
      <dsp:txXfrm>
        <a:off x="1493848" y="21882"/>
        <a:ext cx="1450470" cy="703353"/>
      </dsp:txXfrm>
    </dsp:sp>
    <dsp:sp modelId="{E3B702A1-C568-467A-A23E-AEE13DD8712B}">
      <dsp:nvSpPr>
        <dsp:cNvPr id="0" name=""/>
        <dsp:cNvSpPr/>
      </dsp:nvSpPr>
      <dsp:spPr>
        <a:xfrm>
          <a:off x="1621390" y="747117"/>
          <a:ext cx="99997" cy="804894"/>
        </a:xfrm>
        <a:custGeom>
          <a:avLst/>
          <a:gdLst/>
          <a:ahLst/>
          <a:cxnLst/>
          <a:rect l="0" t="0" r="0" b="0"/>
          <a:pathLst>
            <a:path>
              <a:moveTo>
                <a:pt x="0" y="0"/>
              </a:moveTo>
              <a:lnTo>
                <a:pt x="0" y="804894"/>
              </a:lnTo>
              <a:lnTo>
                <a:pt x="99997" y="80489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4DBF95-3B0F-4B6B-A08B-396E76F11241}">
      <dsp:nvSpPr>
        <dsp:cNvPr id="0" name=""/>
        <dsp:cNvSpPr/>
      </dsp:nvSpPr>
      <dsp:spPr>
        <a:xfrm>
          <a:off x="1721387" y="1178453"/>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Urine + </a:t>
          </a:r>
          <a:r>
            <a:rPr lang="en-US" sz="1400" kern="1200" dirty="0" err="1"/>
            <a:t>Faeces</a:t>
          </a:r>
          <a:endParaRPr lang="en-US" sz="1400" kern="1200" dirty="0"/>
        </a:p>
      </dsp:txBody>
      <dsp:txXfrm>
        <a:off x="1743269" y="1200335"/>
        <a:ext cx="1151623" cy="703353"/>
      </dsp:txXfrm>
    </dsp:sp>
    <dsp:sp modelId="{F156868F-817C-425D-BF39-7E28500FADF2}">
      <dsp:nvSpPr>
        <dsp:cNvPr id="0" name=""/>
        <dsp:cNvSpPr/>
      </dsp:nvSpPr>
      <dsp:spPr>
        <a:xfrm>
          <a:off x="3316882" y="1033"/>
          <a:ext cx="1494234" cy="74711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Fecal Sludge </a:t>
          </a:r>
        </a:p>
      </dsp:txBody>
      <dsp:txXfrm>
        <a:off x="3338764" y="22915"/>
        <a:ext cx="1450470" cy="703353"/>
      </dsp:txXfrm>
    </dsp:sp>
    <dsp:sp modelId="{635E9494-2488-495F-AB0E-7AE6EEEB4CF0}">
      <dsp:nvSpPr>
        <dsp:cNvPr id="0" name=""/>
        <dsp:cNvSpPr/>
      </dsp:nvSpPr>
      <dsp:spPr>
        <a:xfrm>
          <a:off x="3466306"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05E8984-D5A8-4675-8476-79B15AD994ED}">
      <dsp:nvSpPr>
        <dsp:cNvPr id="0" name=""/>
        <dsp:cNvSpPr/>
      </dsp:nvSpPr>
      <dsp:spPr>
        <a:xfrm>
          <a:off x="3615729" y="934930"/>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Excreta + Additional Input  </a:t>
          </a:r>
        </a:p>
      </dsp:txBody>
      <dsp:txXfrm>
        <a:off x="3637611" y="956812"/>
        <a:ext cx="1151623" cy="703353"/>
      </dsp:txXfrm>
    </dsp:sp>
    <dsp:sp modelId="{4CAFEF45-7516-4E46-8FE6-58A9DE35DB61}">
      <dsp:nvSpPr>
        <dsp:cNvPr id="0" name=""/>
        <dsp:cNvSpPr/>
      </dsp:nvSpPr>
      <dsp:spPr>
        <a:xfrm>
          <a:off x="3466306"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52E3FF5-812D-43CE-B73E-50FAFBB3347E}">
      <dsp:nvSpPr>
        <dsp:cNvPr id="0" name=""/>
        <dsp:cNvSpPr/>
      </dsp:nvSpPr>
      <dsp:spPr>
        <a:xfrm>
          <a:off x="3615729" y="1868826"/>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Onsite containment </a:t>
          </a:r>
        </a:p>
      </dsp:txBody>
      <dsp:txXfrm>
        <a:off x="3637611" y="1890708"/>
        <a:ext cx="1151623" cy="703353"/>
      </dsp:txXfrm>
    </dsp:sp>
    <dsp:sp modelId="{D624A795-F2A3-44D9-AEB9-AAEF6617C09C}">
      <dsp:nvSpPr>
        <dsp:cNvPr id="0" name=""/>
        <dsp:cNvSpPr/>
      </dsp:nvSpPr>
      <dsp:spPr>
        <a:xfrm>
          <a:off x="3466306"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1170B1-5848-4684-B3E6-3A371575908C}">
      <dsp:nvSpPr>
        <dsp:cNvPr id="0" name=""/>
        <dsp:cNvSpPr/>
      </dsp:nvSpPr>
      <dsp:spPr>
        <a:xfrm>
          <a:off x="3615729" y="2802723"/>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Collection</a:t>
          </a:r>
        </a:p>
      </dsp:txBody>
      <dsp:txXfrm>
        <a:off x="3637611" y="2824605"/>
        <a:ext cx="1151623" cy="703353"/>
      </dsp:txXfrm>
    </dsp:sp>
    <dsp:sp modelId="{74FB623E-95EF-4215-92C0-4A6D97A5CEC7}">
      <dsp:nvSpPr>
        <dsp:cNvPr id="0" name=""/>
        <dsp:cNvSpPr/>
      </dsp:nvSpPr>
      <dsp:spPr>
        <a:xfrm>
          <a:off x="3466306" y="748150"/>
          <a:ext cx="149423" cy="3362027"/>
        </a:xfrm>
        <a:custGeom>
          <a:avLst/>
          <a:gdLst/>
          <a:ahLst/>
          <a:cxnLst/>
          <a:rect l="0" t="0" r="0" b="0"/>
          <a:pathLst>
            <a:path>
              <a:moveTo>
                <a:pt x="0" y="0"/>
              </a:moveTo>
              <a:lnTo>
                <a:pt x="0" y="3362027"/>
              </a:lnTo>
              <a:lnTo>
                <a:pt x="149423" y="336202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F00C05-6F47-4CBF-B603-E09269B292AB}">
      <dsp:nvSpPr>
        <dsp:cNvPr id="0" name=""/>
        <dsp:cNvSpPr/>
      </dsp:nvSpPr>
      <dsp:spPr>
        <a:xfrm>
          <a:off x="3615729" y="3736619"/>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Transportation</a:t>
          </a:r>
        </a:p>
      </dsp:txBody>
      <dsp:txXfrm>
        <a:off x="3637611" y="3758501"/>
        <a:ext cx="1151623" cy="703353"/>
      </dsp:txXfrm>
    </dsp:sp>
    <dsp:sp modelId="{9A90A493-1F9C-4D14-9D1C-EC678D2DEE53}">
      <dsp:nvSpPr>
        <dsp:cNvPr id="0" name=""/>
        <dsp:cNvSpPr/>
      </dsp:nvSpPr>
      <dsp:spPr>
        <a:xfrm>
          <a:off x="3466306" y="748150"/>
          <a:ext cx="149423" cy="4295923"/>
        </a:xfrm>
        <a:custGeom>
          <a:avLst/>
          <a:gdLst/>
          <a:ahLst/>
          <a:cxnLst/>
          <a:rect l="0" t="0" r="0" b="0"/>
          <a:pathLst>
            <a:path>
              <a:moveTo>
                <a:pt x="0" y="0"/>
              </a:moveTo>
              <a:lnTo>
                <a:pt x="0" y="4295923"/>
              </a:lnTo>
              <a:lnTo>
                <a:pt x="149423" y="429592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DF509B-5B34-4C84-9166-0B9818869F49}">
      <dsp:nvSpPr>
        <dsp:cNvPr id="0" name=""/>
        <dsp:cNvSpPr/>
      </dsp:nvSpPr>
      <dsp:spPr>
        <a:xfrm>
          <a:off x="3615729" y="4670516"/>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Treatment </a:t>
          </a:r>
        </a:p>
      </dsp:txBody>
      <dsp:txXfrm>
        <a:off x="3637611" y="4692398"/>
        <a:ext cx="1151623" cy="703353"/>
      </dsp:txXfrm>
    </dsp:sp>
    <dsp:sp modelId="{343F7D43-B62B-4E7B-B12E-B8C56CC0D140}">
      <dsp:nvSpPr>
        <dsp:cNvPr id="0" name=""/>
        <dsp:cNvSpPr/>
      </dsp:nvSpPr>
      <dsp:spPr>
        <a:xfrm>
          <a:off x="5184675" y="1033"/>
          <a:ext cx="1494234" cy="747117"/>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a:lnSpc>
              <a:spcPct val="90000"/>
            </a:lnSpc>
            <a:spcBef>
              <a:spcPct val="0"/>
            </a:spcBef>
            <a:spcAft>
              <a:spcPct val="35000"/>
            </a:spcAft>
            <a:buNone/>
          </a:pPr>
          <a:r>
            <a:rPr lang="en-US" sz="2300" kern="1200" dirty="0"/>
            <a:t>Waste water</a:t>
          </a:r>
        </a:p>
      </dsp:txBody>
      <dsp:txXfrm>
        <a:off x="5206557" y="22915"/>
        <a:ext cx="1450470" cy="703353"/>
      </dsp:txXfrm>
    </dsp:sp>
    <dsp:sp modelId="{D12B3205-AF84-4501-AA79-2FE592200F9C}">
      <dsp:nvSpPr>
        <dsp:cNvPr id="0" name=""/>
        <dsp:cNvSpPr/>
      </dsp:nvSpPr>
      <dsp:spPr>
        <a:xfrm>
          <a:off x="5334099" y="748150"/>
          <a:ext cx="149423" cy="560337"/>
        </a:xfrm>
        <a:custGeom>
          <a:avLst/>
          <a:gdLst/>
          <a:ahLst/>
          <a:cxnLst/>
          <a:rect l="0" t="0" r="0" b="0"/>
          <a:pathLst>
            <a:path>
              <a:moveTo>
                <a:pt x="0" y="0"/>
              </a:moveTo>
              <a:lnTo>
                <a:pt x="0" y="560337"/>
              </a:lnTo>
              <a:lnTo>
                <a:pt x="149423" y="56033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DFAA74-BAAE-4211-8E71-AD46F72AEFEE}">
      <dsp:nvSpPr>
        <dsp:cNvPr id="0" name=""/>
        <dsp:cNvSpPr/>
      </dsp:nvSpPr>
      <dsp:spPr>
        <a:xfrm>
          <a:off x="5483522" y="934930"/>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Excreta+ Additional input</a:t>
          </a:r>
        </a:p>
      </dsp:txBody>
      <dsp:txXfrm>
        <a:off x="5505404" y="956812"/>
        <a:ext cx="1151623" cy="703353"/>
      </dsp:txXfrm>
    </dsp:sp>
    <dsp:sp modelId="{5873A0C4-1ACF-4785-AE21-146DE8CCC9CC}">
      <dsp:nvSpPr>
        <dsp:cNvPr id="0" name=""/>
        <dsp:cNvSpPr/>
      </dsp:nvSpPr>
      <dsp:spPr>
        <a:xfrm>
          <a:off x="5334099" y="748150"/>
          <a:ext cx="149423" cy="1494234"/>
        </a:xfrm>
        <a:custGeom>
          <a:avLst/>
          <a:gdLst/>
          <a:ahLst/>
          <a:cxnLst/>
          <a:rect l="0" t="0" r="0" b="0"/>
          <a:pathLst>
            <a:path>
              <a:moveTo>
                <a:pt x="0" y="0"/>
              </a:moveTo>
              <a:lnTo>
                <a:pt x="0" y="1494234"/>
              </a:lnTo>
              <a:lnTo>
                <a:pt x="149423" y="149423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DE3A56-ECCA-46CC-B421-EFBA39CD6D51}">
      <dsp:nvSpPr>
        <dsp:cNvPr id="0" name=""/>
        <dsp:cNvSpPr/>
      </dsp:nvSpPr>
      <dsp:spPr>
        <a:xfrm>
          <a:off x="5483522" y="1868826"/>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Sewer</a:t>
          </a:r>
        </a:p>
      </dsp:txBody>
      <dsp:txXfrm>
        <a:off x="5505404" y="1890708"/>
        <a:ext cx="1151623" cy="703353"/>
      </dsp:txXfrm>
    </dsp:sp>
    <dsp:sp modelId="{69D48519-6A68-4558-A058-AB55F53503CB}">
      <dsp:nvSpPr>
        <dsp:cNvPr id="0" name=""/>
        <dsp:cNvSpPr/>
      </dsp:nvSpPr>
      <dsp:spPr>
        <a:xfrm>
          <a:off x="5334099" y="748150"/>
          <a:ext cx="149423" cy="2428130"/>
        </a:xfrm>
        <a:custGeom>
          <a:avLst/>
          <a:gdLst/>
          <a:ahLst/>
          <a:cxnLst/>
          <a:rect l="0" t="0" r="0" b="0"/>
          <a:pathLst>
            <a:path>
              <a:moveTo>
                <a:pt x="0" y="0"/>
              </a:moveTo>
              <a:lnTo>
                <a:pt x="0" y="2428130"/>
              </a:lnTo>
              <a:lnTo>
                <a:pt x="149423" y="242813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5F8386-D3C1-4691-ACC4-4B45CFF9E3BE}">
      <dsp:nvSpPr>
        <dsp:cNvPr id="0" name=""/>
        <dsp:cNvSpPr/>
      </dsp:nvSpPr>
      <dsp:spPr>
        <a:xfrm>
          <a:off x="5483522" y="2802723"/>
          <a:ext cx="1195387" cy="747117"/>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r>
            <a:rPr lang="en-US" sz="1400" kern="1200" dirty="0"/>
            <a:t>Treatment </a:t>
          </a:r>
        </a:p>
      </dsp:txBody>
      <dsp:txXfrm>
        <a:off x="5505404" y="2824605"/>
        <a:ext cx="1151623" cy="70335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D3D50-4363-486E-9EE5-B14930845180}"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BE27DA-0611-422F-A2BB-5052FB7DE42B}" type="slidenum">
              <a:rPr lang="en-US" smtClean="0"/>
              <a:t>‹#›</a:t>
            </a:fld>
            <a:endParaRPr lang="en-US"/>
          </a:p>
        </p:txBody>
      </p:sp>
    </p:spTree>
    <p:extLst>
      <p:ext uri="{BB962C8B-B14F-4D97-AF65-F5344CB8AC3E}">
        <p14:creationId xmlns:p14="http://schemas.microsoft.com/office/powerpoint/2010/main" val="2677108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sMixJEwKec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UaYpri1xqlU"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https://www.youtube.com/watch?v=sMixJEwKec0</a:t>
            </a:r>
            <a:endParaRPr lang="en-US" u="none" dirty="0"/>
          </a:p>
        </p:txBody>
      </p:sp>
      <p:sp>
        <p:nvSpPr>
          <p:cNvPr id="4" name="Slide Number Placeholder 3"/>
          <p:cNvSpPr>
            <a:spLocks noGrp="1"/>
          </p:cNvSpPr>
          <p:nvPr>
            <p:ph type="sldNum" sz="quarter" idx="10"/>
          </p:nvPr>
        </p:nvSpPr>
        <p:spPr/>
        <p:txBody>
          <a:bodyPr/>
          <a:lstStyle/>
          <a:p>
            <a:fld id="{31EC6B8D-5AA1-4655-9515-B5F658DC321D}" type="slidenum">
              <a:rPr lang="en-US" smtClean="0"/>
              <a:t>3</a:t>
            </a:fld>
            <a:endParaRPr lang="en-US"/>
          </a:p>
        </p:txBody>
      </p:sp>
    </p:spTree>
    <p:extLst>
      <p:ext uri="{BB962C8B-B14F-4D97-AF65-F5344CB8AC3E}">
        <p14:creationId xmlns:p14="http://schemas.microsoft.com/office/powerpoint/2010/main" val="413449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Relate with design  failure </a:t>
            </a:r>
          </a:p>
        </p:txBody>
      </p:sp>
      <p:sp>
        <p:nvSpPr>
          <p:cNvPr id="4" name="Slide Number Placeholder 3"/>
          <p:cNvSpPr>
            <a:spLocks noGrp="1"/>
          </p:cNvSpPr>
          <p:nvPr>
            <p:ph type="sldNum" sz="quarter" idx="5"/>
          </p:nvPr>
        </p:nvSpPr>
        <p:spPr/>
        <p:txBody>
          <a:bodyPr/>
          <a:lstStyle/>
          <a:p>
            <a:fld id="{92BE27DA-0611-422F-A2BB-5052FB7DE42B}" type="slidenum">
              <a:rPr lang="en-US" smtClean="0"/>
              <a:t>6</a:t>
            </a:fld>
            <a:endParaRPr lang="en-US"/>
          </a:p>
        </p:txBody>
      </p:sp>
    </p:spTree>
    <p:extLst>
      <p:ext uri="{BB962C8B-B14F-4D97-AF65-F5344CB8AC3E}">
        <p14:creationId xmlns:p14="http://schemas.microsoft.com/office/powerpoint/2010/main" val="600625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https://www.youtube.com/watch?v=UaYpri1xqlU</a:t>
            </a:r>
            <a:endParaRPr lang="en-US" dirty="0"/>
          </a:p>
        </p:txBody>
      </p:sp>
      <p:sp>
        <p:nvSpPr>
          <p:cNvPr id="4" name="Slide Number Placeholder 3"/>
          <p:cNvSpPr>
            <a:spLocks noGrp="1"/>
          </p:cNvSpPr>
          <p:nvPr>
            <p:ph type="sldNum" sz="quarter" idx="10"/>
          </p:nvPr>
        </p:nvSpPr>
        <p:spPr/>
        <p:txBody>
          <a:bodyPr/>
          <a:lstStyle/>
          <a:p>
            <a:fld id="{31EC6B8D-5AA1-4655-9515-B5F658DC321D}" type="slidenum">
              <a:rPr lang="en-US" smtClean="0"/>
              <a:t>10</a:t>
            </a:fld>
            <a:endParaRPr lang="en-US"/>
          </a:p>
        </p:txBody>
      </p:sp>
    </p:spTree>
    <p:extLst>
      <p:ext uri="{BB962C8B-B14F-4D97-AF65-F5344CB8AC3E}">
        <p14:creationId xmlns:p14="http://schemas.microsoft.com/office/powerpoint/2010/main" val="484533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BE27DA-0611-422F-A2BB-5052FB7DE42B}" type="slidenum">
              <a:rPr lang="en-US" smtClean="0"/>
              <a:t>14</a:t>
            </a:fld>
            <a:endParaRPr lang="en-US"/>
          </a:p>
        </p:txBody>
      </p:sp>
    </p:spTree>
    <p:extLst>
      <p:ext uri="{BB962C8B-B14F-4D97-AF65-F5344CB8AC3E}">
        <p14:creationId xmlns:p14="http://schemas.microsoft.com/office/powerpoint/2010/main" val="2017482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Arial" panose="020B0604020202020204" pitchFamily="34" charset="0"/>
              </a:rPr>
              <a:t>Experimentation on the anaerobic filter reactor for biogas production using rural domestic</a:t>
            </a:r>
          </a:p>
          <a:p>
            <a:pPr algn="l"/>
            <a:r>
              <a:rPr lang="en-US" sz="1800" b="0" i="0" u="none" strike="noStrike" baseline="0" dirty="0">
                <a:latin typeface="Arial" panose="020B0604020202020204" pitchFamily="34" charset="0"/>
              </a:rPr>
              <a:t>Wastewater .IOP science </a:t>
            </a:r>
            <a:endParaRPr lang="en-US" dirty="0"/>
          </a:p>
        </p:txBody>
      </p:sp>
      <p:sp>
        <p:nvSpPr>
          <p:cNvPr id="4" name="Slide Number Placeholder 3"/>
          <p:cNvSpPr>
            <a:spLocks noGrp="1"/>
          </p:cNvSpPr>
          <p:nvPr>
            <p:ph type="sldNum" sz="quarter" idx="5"/>
          </p:nvPr>
        </p:nvSpPr>
        <p:spPr/>
        <p:txBody>
          <a:bodyPr/>
          <a:lstStyle/>
          <a:p>
            <a:fld id="{92BE27DA-0611-422F-A2BB-5052FB7DE42B}" type="slidenum">
              <a:rPr lang="en-US" smtClean="0"/>
              <a:t>26</a:t>
            </a:fld>
            <a:endParaRPr lang="en-US"/>
          </a:p>
        </p:txBody>
      </p:sp>
    </p:spTree>
    <p:extLst>
      <p:ext uri="{BB962C8B-B14F-4D97-AF65-F5344CB8AC3E}">
        <p14:creationId xmlns:p14="http://schemas.microsoft.com/office/powerpoint/2010/main" val="683369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788D2-CA13-6F35-2B1D-007055E87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1F742FB-3C2A-55E3-5CCB-0692705F8F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8E6352-95E6-4D41-3F1F-F402B35EA028}"/>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5" name="Footer Placeholder 4">
            <a:extLst>
              <a:ext uri="{FF2B5EF4-FFF2-40B4-BE49-F238E27FC236}">
                <a16:creationId xmlns:a16="http://schemas.microsoft.com/office/drawing/2014/main" id="{EBBEDD85-5C18-393E-555D-19E35EFC7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EB5DB-DA78-CE16-70C0-3AD23EB4BDC3}"/>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1303519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A0806-5057-08A9-2CC3-FDD8D1FF891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99A78-6F69-20CA-5D05-AA65690A80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16320-2643-93AA-B961-3CD499AEBC7D}"/>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5" name="Footer Placeholder 4">
            <a:extLst>
              <a:ext uri="{FF2B5EF4-FFF2-40B4-BE49-F238E27FC236}">
                <a16:creationId xmlns:a16="http://schemas.microsoft.com/office/drawing/2014/main" id="{AA2687EB-7794-EB23-B524-99DA357FC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A07DB7-9989-DBF9-0631-104AB3CE18C3}"/>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3845297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9725D9-3629-896A-C538-CFF01CD756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7DACE9D-E162-6675-4FBF-A352CCAC3A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BE1316-FE33-6A9B-83EF-9EBCB70F15EA}"/>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5" name="Footer Placeholder 4">
            <a:extLst>
              <a:ext uri="{FF2B5EF4-FFF2-40B4-BE49-F238E27FC236}">
                <a16:creationId xmlns:a16="http://schemas.microsoft.com/office/drawing/2014/main" id="{73EAA88F-F317-17D2-E235-2CBA4AADC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938E1B-6ECB-9102-D09B-1B043BB03C42}"/>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3640784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7D64-E194-BF7B-2C71-E09C5142E8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8A7ACC-E3A7-90C2-77DA-A861266652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F2400B-F957-1005-4F74-C5F0B19C052E}"/>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5" name="Footer Placeholder 4">
            <a:extLst>
              <a:ext uri="{FF2B5EF4-FFF2-40B4-BE49-F238E27FC236}">
                <a16:creationId xmlns:a16="http://schemas.microsoft.com/office/drawing/2014/main" id="{C51DCCE5-0D4B-0B25-56E5-4CAA84F53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4595B5-8FB9-E779-9D97-7F36DE413B3A}"/>
              </a:ext>
            </a:extLst>
          </p:cNvPr>
          <p:cNvSpPr>
            <a:spLocks noGrp="1"/>
          </p:cNvSpPr>
          <p:nvPr>
            <p:ph type="sldNum" sz="quarter" idx="12"/>
          </p:nvPr>
        </p:nvSpPr>
        <p:spPr/>
        <p:txBody>
          <a:bodyPr/>
          <a:lstStyle/>
          <a:p>
            <a:fld id="{AF6102CB-0319-4D68-BB9E-957DB4E0228B}" type="slidenum">
              <a:rPr lang="en-US" smtClean="0"/>
              <a:t>‹#›</a:t>
            </a:fld>
            <a:endParaRPr lang="en-US"/>
          </a:p>
        </p:txBody>
      </p:sp>
      <p:pic>
        <p:nvPicPr>
          <p:cNvPr id="8" name="Picture 7" descr="A picture containing text, font, logo, graphics&#10;&#10;Description automatically generated">
            <a:extLst>
              <a:ext uri="{FF2B5EF4-FFF2-40B4-BE49-F238E27FC236}">
                <a16:creationId xmlns:a16="http://schemas.microsoft.com/office/drawing/2014/main" id="{21820AB5-9350-FBA9-3B13-DA87284AE1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113" y="6176963"/>
            <a:ext cx="547687" cy="604837"/>
          </a:xfrm>
          <a:prstGeom prst="rect">
            <a:avLst/>
          </a:prstGeom>
        </p:spPr>
      </p:pic>
    </p:spTree>
    <p:extLst>
      <p:ext uri="{BB962C8B-B14F-4D97-AF65-F5344CB8AC3E}">
        <p14:creationId xmlns:p14="http://schemas.microsoft.com/office/powerpoint/2010/main" val="2174149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D097-CC43-CB71-17A2-12D96F9FB0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F28487-FE03-2BEA-AB15-7CB7824FA0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5EBD29-45C2-945D-ABAF-10DB7EAAC277}"/>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5" name="Footer Placeholder 4">
            <a:extLst>
              <a:ext uri="{FF2B5EF4-FFF2-40B4-BE49-F238E27FC236}">
                <a16:creationId xmlns:a16="http://schemas.microsoft.com/office/drawing/2014/main" id="{FB7F7C31-378B-6EE1-7F4E-451BDF125F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BB7C9-CDB9-6474-0323-6213F97CFC7B}"/>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2818512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97E1E-5EEB-9ED0-FE6A-7A207ADF62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FABC61-5EE7-C606-5453-7E93252F888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38233F-7E37-0FC1-E330-C135CE6A54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3B5409-015B-B5F7-1E81-A37E2650F5DE}"/>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6" name="Footer Placeholder 5">
            <a:extLst>
              <a:ext uri="{FF2B5EF4-FFF2-40B4-BE49-F238E27FC236}">
                <a16:creationId xmlns:a16="http://schemas.microsoft.com/office/drawing/2014/main" id="{8919FB28-D693-0102-408D-C955296463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1832A-8074-E7A1-7C53-ECFE0BB25CBF}"/>
              </a:ext>
            </a:extLst>
          </p:cNvPr>
          <p:cNvSpPr>
            <a:spLocks noGrp="1"/>
          </p:cNvSpPr>
          <p:nvPr>
            <p:ph type="sldNum" sz="quarter" idx="12"/>
          </p:nvPr>
        </p:nvSpPr>
        <p:spPr/>
        <p:txBody>
          <a:bodyPr/>
          <a:lstStyle/>
          <a:p>
            <a:fld id="{AF6102CB-0319-4D68-BB9E-957DB4E0228B}" type="slidenum">
              <a:rPr lang="en-US" smtClean="0"/>
              <a:t>‹#›</a:t>
            </a:fld>
            <a:endParaRPr lang="en-US"/>
          </a:p>
        </p:txBody>
      </p:sp>
      <p:pic>
        <p:nvPicPr>
          <p:cNvPr id="8" name="Picture 7" descr="A picture containing text, font, logo, graphics&#10;&#10;Description automatically generated">
            <a:extLst>
              <a:ext uri="{FF2B5EF4-FFF2-40B4-BE49-F238E27FC236}">
                <a16:creationId xmlns:a16="http://schemas.microsoft.com/office/drawing/2014/main" id="{5B22CA31-FC18-8104-792D-C3E881FA62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06113" y="6176963"/>
            <a:ext cx="547687" cy="604837"/>
          </a:xfrm>
          <a:prstGeom prst="rect">
            <a:avLst/>
          </a:prstGeom>
        </p:spPr>
      </p:pic>
    </p:spTree>
    <p:extLst>
      <p:ext uri="{BB962C8B-B14F-4D97-AF65-F5344CB8AC3E}">
        <p14:creationId xmlns:p14="http://schemas.microsoft.com/office/powerpoint/2010/main" val="291299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2819D-B2F1-18A3-DC46-6DB8AFC8D7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5FF94F-4440-7588-DBDD-FFFA60E242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2086C4-2E41-6147-8DDE-CD0A50D32B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1855C3-2BC2-3955-BAE1-0BF3B34E57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A8F0FB-D56E-2A1A-CF60-4B6A291BCB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93C292-AA0A-ACB6-AEB8-C20E23196A5D}"/>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8" name="Footer Placeholder 7">
            <a:extLst>
              <a:ext uri="{FF2B5EF4-FFF2-40B4-BE49-F238E27FC236}">
                <a16:creationId xmlns:a16="http://schemas.microsoft.com/office/drawing/2014/main" id="{A00B1755-B703-4A99-52EC-DD97A810C2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979C95-E346-FB04-DE71-3FB93F9E749B}"/>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385319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37C01-3636-35D0-04B5-9A79A0B6276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C2541-2836-4B24-C3B8-4BF6F3F7FD63}"/>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4" name="Footer Placeholder 3">
            <a:extLst>
              <a:ext uri="{FF2B5EF4-FFF2-40B4-BE49-F238E27FC236}">
                <a16:creationId xmlns:a16="http://schemas.microsoft.com/office/drawing/2014/main" id="{2E165F5C-AC6D-1293-CFE9-0230FEACE8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349189E-8281-80DC-6B9E-23D934D6B395}"/>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4197196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B08A7-2384-9A44-8886-61004B10C2EA}"/>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3" name="Footer Placeholder 2">
            <a:extLst>
              <a:ext uri="{FF2B5EF4-FFF2-40B4-BE49-F238E27FC236}">
                <a16:creationId xmlns:a16="http://schemas.microsoft.com/office/drawing/2014/main" id="{CE25D45A-E51E-0529-2C2C-D82EAEFEFC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4C686F-08A4-DBF9-C657-F26011370207}"/>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35607278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34A4-FB7D-3192-3D10-86DAABED1F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7EEBF4-95CF-E514-4A9A-22D8218DCD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4E89CD-C012-8555-179B-F8118AD2E7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F1CA3-79C2-A477-0CFF-1314E19EBF27}"/>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6" name="Footer Placeholder 5">
            <a:extLst>
              <a:ext uri="{FF2B5EF4-FFF2-40B4-BE49-F238E27FC236}">
                <a16:creationId xmlns:a16="http://schemas.microsoft.com/office/drawing/2014/main" id="{2A28608A-614B-7DA9-FF78-C744708AC7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277EF1-75CA-1608-889A-B7C46537C05E}"/>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3988252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07C-CE36-9DED-352D-87AC519B9C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E1FBF0-BFF1-731E-FA17-DCA2550DC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DA5B0D4-97B0-AA63-1760-D86B7AA060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A18334-27DA-F4A4-6CF3-B9B1832F9184}"/>
              </a:ext>
            </a:extLst>
          </p:cNvPr>
          <p:cNvSpPr>
            <a:spLocks noGrp="1"/>
          </p:cNvSpPr>
          <p:nvPr>
            <p:ph type="dt" sz="half" idx="10"/>
          </p:nvPr>
        </p:nvSpPr>
        <p:spPr/>
        <p:txBody>
          <a:bodyPr/>
          <a:lstStyle/>
          <a:p>
            <a:fld id="{F6232285-26FD-4AA0-A7F9-26BE5EBAF6B3}" type="datetimeFigureOut">
              <a:rPr lang="en-US" smtClean="0"/>
              <a:t>6/26/2023</a:t>
            </a:fld>
            <a:endParaRPr lang="en-US"/>
          </a:p>
        </p:txBody>
      </p:sp>
      <p:sp>
        <p:nvSpPr>
          <p:cNvPr id="6" name="Footer Placeholder 5">
            <a:extLst>
              <a:ext uri="{FF2B5EF4-FFF2-40B4-BE49-F238E27FC236}">
                <a16:creationId xmlns:a16="http://schemas.microsoft.com/office/drawing/2014/main" id="{3DD40C87-6161-3229-DC75-EB629542D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37A38E-6C8C-7975-ED3A-B09B2B25E8DD}"/>
              </a:ext>
            </a:extLst>
          </p:cNvPr>
          <p:cNvSpPr>
            <a:spLocks noGrp="1"/>
          </p:cNvSpPr>
          <p:nvPr>
            <p:ph type="sldNum" sz="quarter" idx="12"/>
          </p:nvPr>
        </p:nvSpPr>
        <p:spPr/>
        <p:txBody>
          <a:bodyPr/>
          <a:lstStyle/>
          <a:p>
            <a:fld id="{AF6102CB-0319-4D68-BB9E-957DB4E0228B}" type="slidenum">
              <a:rPr lang="en-US" smtClean="0"/>
              <a:t>‹#›</a:t>
            </a:fld>
            <a:endParaRPr lang="en-US"/>
          </a:p>
        </p:txBody>
      </p:sp>
    </p:spTree>
    <p:extLst>
      <p:ext uri="{BB962C8B-B14F-4D97-AF65-F5344CB8AC3E}">
        <p14:creationId xmlns:p14="http://schemas.microsoft.com/office/powerpoint/2010/main" val="3127307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AA42AD-0F11-FA2F-BF68-1C76596322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7502AA-9F07-F4E7-2643-A083342816B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1445E1-0692-7437-CB5B-93419824AB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232285-26FD-4AA0-A7F9-26BE5EBAF6B3}" type="datetimeFigureOut">
              <a:rPr lang="en-US" smtClean="0"/>
              <a:t>6/26/2023</a:t>
            </a:fld>
            <a:endParaRPr lang="en-US"/>
          </a:p>
        </p:txBody>
      </p:sp>
      <p:sp>
        <p:nvSpPr>
          <p:cNvPr id="5" name="Footer Placeholder 4">
            <a:extLst>
              <a:ext uri="{FF2B5EF4-FFF2-40B4-BE49-F238E27FC236}">
                <a16:creationId xmlns:a16="http://schemas.microsoft.com/office/drawing/2014/main" id="{A1F3CFFE-4528-BDB1-12D6-BD08C1E2D7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4AD9839-FB19-8820-F1EE-D8684BA685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6102CB-0319-4D68-BB9E-957DB4E0228B}" type="slidenum">
              <a:rPr lang="en-US" smtClean="0"/>
              <a:t>‹#›</a:t>
            </a:fld>
            <a:endParaRPr lang="en-US"/>
          </a:p>
        </p:txBody>
      </p:sp>
    </p:spTree>
    <p:extLst>
      <p:ext uri="{BB962C8B-B14F-4D97-AF65-F5344CB8AC3E}">
        <p14:creationId xmlns:p14="http://schemas.microsoft.com/office/powerpoint/2010/main" val="3250567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hyperlink" Target="https://www.youtube.com/watch?v=hm9SRK22ccg&amp;t=108s" TargetMode="External"/><Relationship Id="rId4" Type="http://schemas.openxmlformats.org/officeDocument/2006/relationships/hyperlink" Target="https://www.youtube.com/watch?v=UaYpri1xql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dpi.com/2071-1050/13/9/4656"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4D20-2D37-0CBE-FA93-67A5D2BFB5F7}"/>
              </a:ext>
            </a:extLst>
          </p:cNvPr>
          <p:cNvSpPr>
            <a:spLocks noGrp="1"/>
          </p:cNvSpPr>
          <p:nvPr>
            <p:ph type="ctrTitle"/>
          </p:nvPr>
        </p:nvSpPr>
        <p:spPr>
          <a:xfrm>
            <a:off x="991772" y="1214438"/>
            <a:ext cx="10208455" cy="2387600"/>
          </a:xfrm>
        </p:spPr>
        <p:txBody>
          <a:bodyPr>
            <a:noAutofit/>
          </a:bodyPr>
          <a:lstStyle/>
          <a:p>
            <a:r>
              <a:rPr lang="en-US" sz="4800" b="1" dirty="0">
                <a:latin typeface="Amasis MT Pro Black" panose="02040A04050005020304" pitchFamily="18" charset="0"/>
              </a:rPr>
              <a:t>Anaerobic Baffled Reactor , ABR </a:t>
            </a:r>
            <a:br>
              <a:rPr lang="en-US" sz="4800" b="1" dirty="0">
                <a:latin typeface="Amasis MT Pro Black" panose="02040A04050005020304" pitchFamily="18" charset="0"/>
              </a:rPr>
            </a:br>
            <a:r>
              <a:rPr lang="en-US" sz="4800" b="1" dirty="0">
                <a:latin typeface="Amasis MT Pro Black" panose="02040A04050005020304" pitchFamily="18" charset="0"/>
              </a:rPr>
              <a:t>Anaerobic Filter Reactor, AFR</a:t>
            </a:r>
          </a:p>
        </p:txBody>
      </p:sp>
      <p:sp>
        <p:nvSpPr>
          <p:cNvPr id="4" name="Subtitle 3">
            <a:extLst>
              <a:ext uri="{FF2B5EF4-FFF2-40B4-BE49-F238E27FC236}">
                <a16:creationId xmlns:a16="http://schemas.microsoft.com/office/drawing/2014/main" id="{04EECF4C-D766-DF0C-7F22-D0B148EFE73C}"/>
              </a:ext>
            </a:extLst>
          </p:cNvPr>
          <p:cNvSpPr>
            <a:spLocks noGrp="1"/>
          </p:cNvSpPr>
          <p:nvPr>
            <p:ph type="subTitle" idx="1"/>
          </p:nvPr>
        </p:nvSpPr>
        <p:spPr>
          <a:xfrm>
            <a:off x="1523999" y="4815681"/>
            <a:ext cx="9144000" cy="1655762"/>
          </a:xfrm>
        </p:spPr>
        <p:txBody>
          <a:bodyPr/>
          <a:lstStyle/>
          <a:p>
            <a:r>
              <a:rPr lang="en-US" dirty="0"/>
              <a:t>Safwatul Haque Niloy </a:t>
            </a:r>
          </a:p>
          <a:p>
            <a:r>
              <a:rPr lang="en-US" dirty="0"/>
              <a:t>WASH Coordinator , OXFAM  </a:t>
            </a:r>
          </a:p>
        </p:txBody>
      </p:sp>
      <p:pic>
        <p:nvPicPr>
          <p:cNvPr id="6" name="Picture 5" descr="A picture containing graphics, font, logo, graphic design&#10;&#10;Description automatically generated">
            <a:extLst>
              <a:ext uri="{FF2B5EF4-FFF2-40B4-BE49-F238E27FC236}">
                <a16:creationId xmlns:a16="http://schemas.microsoft.com/office/drawing/2014/main" id="{04FD5572-D715-6ECF-50FA-3DE3F53607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957" y="678059"/>
            <a:ext cx="1661868" cy="644304"/>
          </a:xfrm>
          <a:prstGeom prst="rect">
            <a:avLst/>
          </a:prstGeom>
        </p:spPr>
      </p:pic>
      <p:pic>
        <p:nvPicPr>
          <p:cNvPr id="8" name="Picture 7" descr="A blue and white logo&#10;&#10;Description automatically generated with low confidence">
            <a:extLst>
              <a:ext uri="{FF2B5EF4-FFF2-40B4-BE49-F238E27FC236}">
                <a16:creationId xmlns:a16="http://schemas.microsoft.com/office/drawing/2014/main" id="{0D7A1A57-5D62-3CB2-268A-6227D62893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1057" y="678058"/>
            <a:ext cx="2077259" cy="644303"/>
          </a:xfrm>
          <a:prstGeom prst="rect">
            <a:avLst/>
          </a:prstGeom>
        </p:spPr>
      </p:pic>
    </p:spTree>
    <p:extLst>
      <p:ext uri="{BB962C8B-B14F-4D97-AF65-F5344CB8AC3E}">
        <p14:creationId xmlns:p14="http://schemas.microsoft.com/office/powerpoint/2010/main" val="3942271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1" y="132581"/>
            <a:ext cx="6294428" cy="716578"/>
          </a:xfrm>
        </p:spPr>
        <p:txBody>
          <a:bodyPr>
            <a:normAutofit fontScale="90000"/>
          </a:bodyPr>
          <a:lstStyle/>
          <a:p>
            <a:r>
              <a:rPr lang="en-US" b="1" dirty="0"/>
              <a:t>Anaerobic Digestion Process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81790" y="1930400"/>
            <a:ext cx="5799412" cy="3881437"/>
          </a:xfrm>
        </p:spPr>
      </p:pic>
      <p:sp>
        <p:nvSpPr>
          <p:cNvPr id="3" name="Slide Number Placeholder 2"/>
          <p:cNvSpPr>
            <a:spLocks noGrp="1"/>
          </p:cNvSpPr>
          <p:nvPr>
            <p:ph type="sldNum" sz="quarter" idx="12"/>
          </p:nvPr>
        </p:nvSpPr>
        <p:spPr/>
        <p:txBody>
          <a:bodyPr/>
          <a:lstStyle/>
          <a:p>
            <a:fld id="{7B0972FC-7426-4487-9B9E-420DB1CEAF4A}" type="slidenum">
              <a:rPr lang="en-US" smtClean="0"/>
              <a:t>10</a:t>
            </a:fld>
            <a:endParaRPr lang="en-US"/>
          </a:p>
        </p:txBody>
      </p:sp>
      <p:sp>
        <p:nvSpPr>
          <p:cNvPr id="6" name="TextBox 5"/>
          <p:cNvSpPr txBox="1"/>
          <p:nvPr/>
        </p:nvSpPr>
        <p:spPr>
          <a:xfrm>
            <a:off x="461639" y="5934670"/>
            <a:ext cx="5237825" cy="923330"/>
          </a:xfrm>
          <a:prstGeom prst="rect">
            <a:avLst/>
          </a:prstGeom>
          <a:noFill/>
        </p:spPr>
        <p:txBody>
          <a:bodyPr wrap="square" rtlCol="0">
            <a:spAutoFit/>
          </a:bodyPr>
          <a:lstStyle/>
          <a:p>
            <a:r>
              <a:rPr lang="en-US" dirty="0">
                <a:hlinkClick r:id="rId4"/>
              </a:rPr>
              <a:t>https://www.youtube.com/watch?v=UaYpri1xqlU</a:t>
            </a:r>
            <a:endParaRPr lang="en-US" dirty="0"/>
          </a:p>
          <a:p>
            <a:r>
              <a:rPr lang="en-US" dirty="0">
                <a:hlinkClick r:id="rId5"/>
              </a:rPr>
              <a:t>https://www.youtube.com/watch?v=hm9SRK22ccg&amp;t=108s</a:t>
            </a:r>
            <a:endParaRPr lang="en-US" dirty="0"/>
          </a:p>
        </p:txBody>
      </p:sp>
      <p:sp>
        <p:nvSpPr>
          <p:cNvPr id="4" name="TextBox 3"/>
          <p:cNvSpPr txBox="1"/>
          <p:nvPr/>
        </p:nvSpPr>
        <p:spPr>
          <a:xfrm>
            <a:off x="7720530" y="2086253"/>
            <a:ext cx="3633270" cy="2031325"/>
          </a:xfrm>
          <a:prstGeom prst="rect">
            <a:avLst/>
          </a:prstGeom>
          <a:noFill/>
        </p:spPr>
        <p:txBody>
          <a:bodyPr wrap="square" rtlCol="0">
            <a:spAutoFit/>
          </a:bodyPr>
          <a:lstStyle/>
          <a:p>
            <a:r>
              <a:rPr lang="en-GB" sz="1400" dirty="0">
                <a:solidFill>
                  <a:srgbClr val="FF0000"/>
                </a:solidFill>
              </a:rPr>
              <a:t>The hydraulic retention time (average time water molecules stay in the system) has to be greater than the doubling time of microorganisms (time required to generate new cells) to increase bacterial activity and population size. Bacteria can easily be “washed out” of the system if the hydraulic retention time is shorter than the bacterial doubling time .</a:t>
            </a:r>
            <a:endParaRPr lang="en-US" sz="1400" dirty="0">
              <a:solidFill>
                <a:srgbClr val="FF0000"/>
              </a:solidFill>
            </a:endParaRPr>
          </a:p>
        </p:txBody>
      </p:sp>
      <p:pic>
        <p:nvPicPr>
          <p:cNvPr id="7" name="Picture Placeholder 6">
            <a:extLst>
              <a:ext uri="{FF2B5EF4-FFF2-40B4-BE49-F238E27FC236}">
                <a16:creationId xmlns:a16="http://schemas.microsoft.com/office/drawing/2014/main" id="{493E3EBD-ED9C-DC4D-EDFD-72BCCF754EFA}"/>
              </a:ext>
            </a:extLst>
          </p:cNvPr>
          <p:cNvPicPr>
            <a:picLocks noChangeAspect="1"/>
          </p:cNvPicPr>
          <p:nvPr/>
        </p:nvPicPr>
        <p:blipFill rotWithShape="1">
          <a:blip r:embed="rId6">
            <a:extLst>
              <a:ext uri="{28A0092B-C50C-407E-A947-70E740481C1C}">
                <a14:useLocalDpi xmlns:a14="http://schemas.microsoft.com/office/drawing/2010/main" val="0"/>
              </a:ext>
            </a:extLst>
          </a:blip>
          <a:srcRect l="42276" t="25189" r="3421" b="11325"/>
          <a:stretch/>
        </p:blipFill>
        <p:spPr>
          <a:xfrm>
            <a:off x="2440535" y="1169054"/>
            <a:ext cx="845504" cy="793379"/>
          </a:xfrm>
          <a:prstGeom prst="rect">
            <a:avLst/>
          </a:prstGeom>
        </p:spPr>
      </p:pic>
    </p:spTree>
    <p:extLst>
      <p:ext uri="{BB962C8B-B14F-4D97-AF65-F5344CB8AC3E}">
        <p14:creationId xmlns:p14="http://schemas.microsoft.com/office/powerpoint/2010/main" val="3881505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245D2EAE-370E-6A67-7149-CF213B4F8BBC}"/>
              </a:ext>
            </a:extLst>
          </p:cNvPr>
          <p:cNvSpPr txBox="1"/>
          <p:nvPr/>
        </p:nvSpPr>
        <p:spPr>
          <a:xfrm>
            <a:off x="572094" y="5850717"/>
            <a:ext cx="6096000" cy="369332"/>
          </a:xfrm>
          <a:prstGeom prst="rect">
            <a:avLst/>
          </a:prstGeom>
          <a:noFill/>
        </p:spPr>
        <p:txBody>
          <a:bodyPr wrap="square">
            <a:spAutoFit/>
          </a:bodyPr>
          <a:lstStyle/>
          <a:p>
            <a:r>
              <a:rPr lang="en-GB" dirty="0"/>
              <a:t>https://www.youtube.com/watch?v=zTqE-8j9Unw</a:t>
            </a:r>
          </a:p>
        </p:txBody>
      </p:sp>
      <p:pic>
        <p:nvPicPr>
          <p:cNvPr id="16" name="Grafik 15">
            <a:extLst>
              <a:ext uri="{FF2B5EF4-FFF2-40B4-BE49-F238E27FC236}">
                <a16:creationId xmlns:a16="http://schemas.microsoft.com/office/drawing/2014/main" id="{EFACC73B-8BB6-E20F-4369-75D1234230B9}"/>
              </a:ext>
            </a:extLst>
          </p:cNvPr>
          <p:cNvPicPr>
            <a:picLocks noChangeAspect="1"/>
          </p:cNvPicPr>
          <p:nvPr/>
        </p:nvPicPr>
        <p:blipFill>
          <a:blip r:embed="rId2"/>
          <a:stretch>
            <a:fillRect/>
          </a:stretch>
        </p:blipFill>
        <p:spPr>
          <a:xfrm>
            <a:off x="6322118" y="3753228"/>
            <a:ext cx="4859079" cy="2733232"/>
          </a:xfrm>
          <a:prstGeom prst="rect">
            <a:avLst/>
          </a:prstGeom>
        </p:spPr>
      </p:pic>
      <p:sp>
        <p:nvSpPr>
          <p:cNvPr id="17" name="Textfeld 16">
            <a:extLst>
              <a:ext uri="{FF2B5EF4-FFF2-40B4-BE49-F238E27FC236}">
                <a16:creationId xmlns:a16="http://schemas.microsoft.com/office/drawing/2014/main" id="{3EBC505B-AB0A-E3BD-4BA5-98967C2404E1}"/>
              </a:ext>
            </a:extLst>
          </p:cNvPr>
          <p:cNvSpPr txBox="1"/>
          <p:nvPr/>
        </p:nvSpPr>
        <p:spPr>
          <a:xfrm>
            <a:off x="570322" y="3138973"/>
            <a:ext cx="6097772" cy="369332"/>
          </a:xfrm>
          <a:prstGeom prst="rect">
            <a:avLst/>
          </a:prstGeom>
          <a:noFill/>
        </p:spPr>
        <p:txBody>
          <a:bodyPr wrap="square">
            <a:spAutoFit/>
          </a:bodyPr>
          <a:lstStyle/>
          <a:p>
            <a:r>
              <a:rPr lang="en-GB" dirty="0"/>
              <a:t>https://www.youtube.com/watch?v=_FPsCJL5LIc</a:t>
            </a:r>
          </a:p>
        </p:txBody>
      </p:sp>
      <p:pic>
        <p:nvPicPr>
          <p:cNvPr id="18" name="Grafik 17">
            <a:extLst>
              <a:ext uri="{FF2B5EF4-FFF2-40B4-BE49-F238E27FC236}">
                <a16:creationId xmlns:a16="http://schemas.microsoft.com/office/drawing/2014/main" id="{94E5E91D-5D83-C41D-00D9-67CFDD46CF8B}"/>
              </a:ext>
            </a:extLst>
          </p:cNvPr>
          <p:cNvPicPr>
            <a:picLocks noChangeAspect="1"/>
          </p:cNvPicPr>
          <p:nvPr/>
        </p:nvPicPr>
        <p:blipFill>
          <a:blip r:embed="rId3"/>
          <a:stretch>
            <a:fillRect/>
          </a:stretch>
        </p:blipFill>
        <p:spPr>
          <a:xfrm>
            <a:off x="6241312" y="743312"/>
            <a:ext cx="4859079" cy="2733232"/>
          </a:xfrm>
          <a:prstGeom prst="rect">
            <a:avLst/>
          </a:prstGeom>
        </p:spPr>
      </p:pic>
      <p:sp>
        <p:nvSpPr>
          <p:cNvPr id="19" name="Rechteck 18">
            <a:extLst>
              <a:ext uri="{FF2B5EF4-FFF2-40B4-BE49-F238E27FC236}">
                <a16:creationId xmlns:a16="http://schemas.microsoft.com/office/drawing/2014/main" id="{D6DCE33B-4E39-17D5-2E20-20CD8CA10AE5}"/>
              </a:ext>
            </a:extLst>
          </p:cNvPr>
          <p:cNvSpPr/>
          <p:nvPr/>
        </p:nvSpPr>
        <p:spPr>
          <a:xfrm>
            <a:off x="0" y="8843"/>
            <a:ext cx="6096000" cy="630291"/>
          </a:xfrm>
          <a:prstGeom prst="rect">
            <a:avLst/>
          </a:prstGeom>
          <a:solidFill>
            <a:schemeClr val="bg1">
              <a:lumMod val="8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2">
            <a:extLst>
              <a:ext uri="{FF2B5EF4-FFF2-40B4-BE49-F238E27FC236}">
                <a16:creationId xmlns:a16="http://schemas.microsoft.com/office/drawing/2014/main" id="{61FC724B-68C9-81CD-A7F9-77B009AC92E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cxnSp>
        <p:nvCxnSpPr>
          <p:cNvPr id="21" name="Gerader Verbinder 20">
            <a:extLst>
              <a:ext uri="{FF2B5EF4-FFF2-40B4-BE49-F238E27FC236}">
                <a16:creationId xmlns:a16="http://schemas.microsoft.com/office/drawing/2014/main" id="{A5901CC8-5389-F996-0964-B93387BB5FAC}"/>
              </a:ext>
            </a:extLst>
          </p:cNvPr>
          <p:cNvCxnSpPr>
            <a:cxnSpLocks/>
          </p:cNvCxnSpPr>
          <p:nvPr/>
        </p:nvCxnSpPr>
        <p:spPr>
          <a:xfrm>
            <a:off x="0" y="637951"/>
            <a:ext cx="12170734" cy="1"/>
          </a:xfrm>
          <a:prstGeom prst="line">
            <a:avLst/>
          </a:prstGeom>
          <a:ln w="25400">
            <a:gradFill flip="none" rotWithShape="1">
              <a:gsLst>
                <a:gs pos="0">
                  <a:schemeClr val="accent1"/>
                </a:gs>
                <a:gs pos="65000">
                  <a:schemeClr val="accent6">
                    <a:lumMod val="97000"/>
                    <a:lumOff val="3000"/>
                  </a:schemeClr>
                </a:gs>
                <a:gs pos="100000">
                  <a:schemeClr val="accent6">
                    <a:lumMod val="60000"/>
                    <a:lumOff val="4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6BA5CC38-6574-B592-9FEE-9F84796C0D36}"/>
              </a:ext>
            </a:extLst>
          </p:cNvPr>
          <p:cNvSpPr txBox="1"/>
          <p:nvPr/>
        </p:nvSpPr>
        <p:spPr>
          <a:xfrm>
            <a:off x="295399" y="97701"/>
            <a:ext cx="5669466" cy="434890"/>
          </a:xfrm>
          <a:prstGeom prst="rect">
            <a:avLst/>
          </a:prstGeom>
        </p:spPr>
        <p:txBody>
          <a:bodyPr vert="horz" lIns="91440" tIns="45720" rIns="91440" bIns="45720" rtlCol="0" anchor="ctr">
            <a:noAutofit/>
          </a:bodyPr>
          <a:lstStyle/>
          <a:p>
            <a:pPr fontAlgn="base">
              <a:lnSpc>
                <a:spcPct val="130000"/>
              </a:lnSpc>
              <a:spcBef>
                <a:spcPct val="0"/>
              </a:spcBef>
              <a:spcAft>
                <a:spcPts val="600"/>
              </a:spcAft>
            </a:pPr>
            <a:r>
              <a:rPr lang="en-US" sz="2000" b="1" dirty="0">
                <a:solidFill>
                  <a:schemeClr val="accent6"/>
                </a:solidFill>
                <a:latin typeface="Calibri" panose="020F0502020204030204" pitchFamily="34" charset="0"/>
                <a:ea typeface="+mj-ea"/>
                <a:cs typeface="Calibri" panose="020F0502020204030204" pitchFamily="34" charset="0"/>
              </a:rPr>
              <a:t>Anaerobic baffled reactor (ABR) &amp; filter (AF)   </a:t>
            </a:r>
          </a:p>
        </p:txBody>
      </p:sp>
    </p:spTree>
    <p:extLst>
      <p:ext uri="{BB962C8B-B14F-4D97-AF65-F5344CB8AC3E}">
        <p14:creationId xmlns:p14="http://schemas.microsoft.com/office/powerpoint/2010/main" val="8327580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3012B-1DA1-3652-ED5F-8B1FAC3A1341}"/>
              </a:ext>
            </a:extLst>
          </p:cNvPr>
          <p:cNvSpPr>
            <a:spLocks noGrp="1"/>
          </p:cNvSpPr>
          <p:nvPr>
            <p:ph type="title"/>
          </p:nvPr>
        </p:nvSpPr>
        <p:spPr>
          <a:xfrm>
            <a:off x="261424" y="-225718"/>
            <a:ext cx="10515600" cy="1325563"/>
          </a:xfrm>
        </p:spPr>
        <p:txBody>
          <a:bodyPr/>
          <a:lstStyle/>
          <a:p>
            <a:r>
              <a:rPr lang="en-US" b="1" dirty="0"/>
              <a:t>WHAT IS AN ABR ?</a:t>
            </a:r>
          </a:p>
        </p:txBody>
      </p:sp>
      <p:sp>
        <p:nvSpPr>
          <p:cNvPr id="3" name="Content Placeholder 2">
            <a:extLst>
              <a:ext uri="{FF2B5EF4-FFF2-40B4-BE49-F238E27FC236}">
                <a16:creationId xmlns:a16="http://schemas.microsoft.com/office/drawing/2014/main" id="{E977F0C4-43B0-F6E3-F167-EFFFBBA908C5}"/>
              </a:ext>
            </a:extLst>
          </p:cNvPr>
          <p:cNvSpPr>
            <a:spLocks noGrp="1"/>
          </p:cNvSpPr>
          <p:nvPr>
            <p:ph idx="1"/>
          </p:nvPr>
        </p:nvSpPr>
        <p:spPr>
          <a:xfrm>
            <a:off x="148882" y="2031535"/>
            <a:ext cx="10945837" cy="4826465"/>
          </a:xfrm>
        </p:spPr>
        <p:txBody>
          <a:bodyPr>
            <a:normAutofit fontScale="92500" lnSpcReduction="10000"/>
          </a:bodyPr>
          <a:lstStyle/>
          <a:p>
            <a:endParaRPr lang="en-US" dirty="0"/>
          </a:p>
          <a:p>
            <a:r>
              <a:rPr lang="en-GB" sz="2400" b="0" i="0" u="none" strike="noStrike" baseline="0" dirty="0">
                <a:solidFill>
                  <a:srgbClr val="000000"/>
                </a:solidFill>
                <a:latin typeface="ITXRLB+HelveticaNeue"/>
              </a:rPr>
              <a:t>The first “baffled reactors” were developed in 1981 in the USA </a:t>
            </a:r>
            <a:r>
              <a:rPr lang="en-GB" sz="2400" b="0" i="0" u="none" strike="noStrike" baseline="0" dirty="0">
                <a:solidFill>
                  <a:srgbClr val="000000"/>
                </a:solidFill>
                <a:latin typeface="Helvetica Neue"/>
              </a:rPr>
              <a:t>(Stanford University by McCarthy et al.).</a:t>
            </a:r>
          </a:p>
          <a:p>
            <a:pPr algn="l"/>
            <a:r>
              <a:rPr lang="en-GB" sz="2400" b="0" i="0" u="none" strike="noStrike" baseline="0" dirty="0">
                <a:latin typeface="Univers-Medium"/>
              </a:rPr>
              <a:t> Sedimentation/floatation of solids</a:t>
            </a:r>
          </a:p>
          <a:p>
            <a:pPr algn="l"/>
            <a:r>
              <a:rPr lang="en-GB" sz="2400" b="0" i="0" u="none" strike="noStrike" baseline="0" dirty="0">
                <a:latin typeface="Univers-Medium"/>
              </a:rPr>
              <a:t>Anaerobic digestion of suspended &amp; dissolved solids through contact with sludge</a:t>
            </a:r>
          </a:p>
          <a:p>
            <a:pPr algn="l"/>
            <a:r>
              <a:rPr lang="en-GB" sz="2400" b="0" i="0" u="none" strike="noStrike" baseline="0" dirty="0">
                <a:latin typeface="Univers-Medium"/>
              </a:rPr>
              <a:t> Anaerobic digestion (fermentation) of bottom sludge</a:t>
            </a:r>
          </a:p>
          <a:p>
            <a:pPr algn="l"/>
            <a:r>
              <a:rPr lang="en-GB" sz="2400" b="0" i="0" u="none" strike="noStrike" baseline="0" dirty="0">
                <a:latin typeface="Univers-Medium"/>
              </a:rPr>
              <a:t> Sedimentation of mineralised (stabilised) bottom sludge</a:t>
            </a:r>
            <a:endParaRPr lang="en-US" sz="3600" dirty="0"/>
          </a:p>
          <a:p>
            <a:endParaRPr lang="en-US" dirty="0"/>
          </a:p>
          <a:p>
            <a:pPr marL="0" indent="0">
              <a:buNone/>
            </a:pPr>
            <a:r>
              <a:rPr lang="en-US" dirty="0"/>
              <a:t>Why </a:t>
            </a:r>
            <a:r>
              <a:rPr lang="en-US" dirty="0" err="1"/>
              <a:t>uplfow</a:t>
            </a:r>
            <a:r>
              <a:rPr lang="en-US" dirty="0"/>
              <a:t> </a:t>
            </a:r>
          </a:p>
          <a:p>
            <a:pPr lvl="1"/>
            <a:r>
              <a:rPr lang="en-GB" b="0" i="0" dirty="0">
                <a:solidFill>
                  <a:srgbClr val="222222"/>
                </a:solidFill>
                <a:effectLst/>
                <a:latin typeface="Arial" panose="020B0604020202020204" pitchFamily="34" charset="0"/>
              </a:rPr>
              <a:t>system has a lower risk of washing out the fixed biomass, </a:t>
            </a:r>
            <a:endParaRPr lang="en-US" b="0" i="0" dirty="0">
              <a:solidFill>
                <a:srgbClr val="222222"/>
              </a:solidFill>
              <a:effectLst/>
              <a:latin typeface="Arial" panose="020B0604020202020204" pitchFamily="34" charset="0"/>
            </a:endParaRPr>
          </a:p>
          <a:p>
            <a:pPr lvl="1"/>
            <a:r>
              <a:rPr lang="en-US" dirty="0">
                <a:solidFill>
                  <a:srgbClr val="222222"/>
                </a:solidFill>
                <a:latin typeface="Arial" panose="020B0604020202020204" pitchFamily="34" charset="0"/>
              </a:rPr>
              <a:t>Better TS removal efficiency </a:t>
            </a:r>
          </a:p>
          <a:p>
            <a:pPr lvl="1"/>
            <a:r>
              <a:rPr lang="en-GB" dirty="0"/>
              <a:t>Providing intensive contact between resident sludge and newly incoming liquid.</a:t>
            </a:r>
            <a:endParaRPr lang="en-US" dirty="0"/>
          </a:p>
        </p:txBody>
      </p:sp>
      <p:pic>
        <p:nvPicPr>
          <p:cNvPr id="4" name="Picture 3">
            <a:extLst>
              <a:ext uri="{FF2B5EF4-FFF2-40B4-BE49-F238E27FC236}">
                <a16:creationId xmlns:a16="http://schemas.microsoft.com/office/drawing/2014/main" id="{87BE971D-DAF0-079B-32A6-7F20D7A2DEF0}"/>
              </a:ext>
            </a:extLst>
          </p:cNvPr>
          <p:cNvPicPr>
            <a:picLocks noChangeAspect="1"/>
          </p:cNvPicPr>
          <p:nvPr/>
        </p:nvPicPr>
        <p:blipFill rotWithShape="1">
          <a:blip r:embed="rId2"/>
          <a:srcRect l="11354" r="5078"/>
          <a:stretch/>
        </p:blipFill>
        <p:spPr>
          <a:xfrm>
            <a:off x="4936123" y="0"/>
            <a:ext cx="7255877" cy="2459767"/>
          </a:xfrm>
          <a:prstGeom prst="rect">
            <a:avLst/>
          </a:prstGeom>
        </p:spPr>
      </p:pic>
    </p:spTree>
    <p:extLst>
      <p:ext uri="{BB962C8B-B14F-4D97-AF65-F5344CB8AC3E}">
        <p14:creationId xmlns:p14="http://schemas.microsoft.com/office/powerpoint/2010/main" val="40478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3E20A2F-78D5-4F6E-B4E1-1AB65F147217}"/>
              </a:ext>
            </a:extLst>
          </p:cNvPr>
          <p:cNvSpPr/>
          <p:nvPr/>
        </p:nvSpPr>
        <p:spPr>
          <a:xfrm>
            <a:off x="0" y="8843"/>
            <a:ext cx="6096000" cy="630291"/>
          </a:xfrm>
          <a:prstGeom prst="rect">
            <a:avLst/>
          </a:prstGeom>
          <a:solidFill>
            <a:schemeClr val="bg1">
              <a:lumMod val="85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2">
            <a:extLst>
              <a:ext uri="{FF2B5EF4-FFF2-40B4-BE49-F238E27FC236}">
                <a16:creationId xmlns:a16="http://schemas.microsoft.com/office/drawing/2014/main" id="{622D7079-4D2D-46A7-A4E8-BB4BDB663F1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cxnSp>
        <p:nvCxnSpPr>
          <p:cNvPr id="10" name="Gerader Verbinder 9">
            <a:extLst>
              <a:ext uri="{FF2B5EF4-FFF2-40B4-BE49-F238E27FC236}">
                <a16:creationId xmlns:a16="http://schemas.microsoft.com/office/drawing/2014/main" id="{0BEEBF0C-12B9-450C-A86D-3B1CEAE028B0}"/>
              </a:ext>
            </a:extLst>
          </p:cNvPr>
          <p:cNvCxnSpPr>
            <a:cxnSpLocks/>
          </p:cNvCxnSpPr>
          <p:nvPr/>
        </p:nvCxnSpPr>
        <p:spPr>
          <a:xfrm>
            <a:off x="0" y="637951"/>
            <a:ext cx="12170734" cy="1"/>
          </a:xfrm>
          <a:prstGeom prst="line">
            <a:avLst/>
          </a:prstGeom>
          <a:ln w="25400">
            <a:gradFill flip="none" rotWithShape="1">
              <a:gsLst>
                <a:gs pos="0">
                  <a:schemeClr val="accent1"/>
                </a:gs>
                <a:gs pos="65000">
                  <a:schemeClr val="accent6">
                    <a:lumMod val="97000"/>
                    <a:lumOff val="3000"/>
                  </a:schemeClr>
                </a:gs>
                <a:gs pos="100000">
                  <a:schemeClr val="accent6">
                    <a:lumMod val="60000"/>
                    <a:lumOff val="40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8729B3C-5825-4CC5-9CA1-D6F7C78DC280}"/>
              </a:ext>
            </a:extLst>
          </p:cNvPr>
          <p:cNvSpPr txBox="1"/>
          <p:nvPr/>
        </p:nvSpPr>
        <p:spPr>
          <a:xfrm>
            <a:off x="295399" y="97701"/>
            <a:ext cx="5669466" cy="434890"/>
          </a:xfrm>
          <a:prstGeom prst="rect">
            <a:avLst/>
          </a:prstGeom>
        </p:spPr>
        <p:txBody>
          <a:bodyPr vert="horz" lIns="91440" tIns="45720" rIns="91440" bIns="45720" rtlCol="0" anchor="ctr">
            <a:noAutofit/>
          </a:bodyPr>
          <a:lstStyle/>
          <a:p>
            <a:pPr fontAlgn="base">
              <a:lnSpc>
                <a:spcPct val="130000"/>
              </a:lnSpc>
              <a:spcBef>
                <a:spcPct val="0"/>
              </a:spcBef>
              <a:spcAft>
                <a:spcPts val="600"/>
              </a:spcAft>
            </a:pPr>
            <a:r>
              <a:rPr lang="en-US" sz="2000" b="1" dirty="0">
                <a:solidFill>
                  <a:schemeClr val="accent6"/>
                </a:solidFill>
                <a:latin typeface="Calibri" panose="020F0502020204030204" pitchFamily="34" charset="0"/>
                <a:ea typeface="+mj-ea"/>
                <a:cs typeface="Calibri" panose="020F0502020204030204" pitchFamily="34" charset="0"/>
              </a:rPr>
              <a:t>Anaerobic baffled reactor (ABR) &amp; filter (AF)   </a:t>
            </a:r>
          </a:p>
        </p:txBody>
      </p:sp>
      <p:pic>
        <p:nvPicPr>
          <p:cNvPr id="16" name="Grafik 15">
            <a:extLst>
              <a:ext uri="{FF2B5EF4-FFF2-40B4-BE49-F238E27FC236}">
                <a16:creationId xmlns:a16="http://schemas.microsoft.com/office/drawing/2014/main" id="{4B59F298-F30E-B6F1-C6B9-347731D8FA73}"/>
              </a:ext>
            </a:extLst>
          </p:cNvPr>
          <p:cNvPicPr>
            <a:picLocks noChangeAspect="1"/>
          </p:cNvPicPr>
          <p:nvPr/>
        </p:nvPicPr>
        <p:blipFill rotWithShape="1">
          <a:blip r:embed="rId2"/>
          <a:srcRect l="4994" t="17018" r="4994" b="43684"/>
          <a:stretch/>
        </p:blipFill>
        <p:spPr>
          <a:xfrm>
            <a:off x="651310" y="1039469"/>
            <a:ext cx="10974444" cy="2695075"/>
          </a:xfrm>
          <a:prstGeom prst="rect">
            <a:avLst/>
          </a:prstGeom>
        </p:spPr>
      </p:pic>
      <p:sp>
        <p:nvSpPr>
          <p:cNvPr id="18" name="Textfeld 17">
            <a:extLst>
              <a:ext uri="{FF2B5EF4-FFF2-40B4-BE49-F238E27FC236}">
                <a16:creationId xmlns:a16="http://schemas.microsoft.com/office/drawing/2014/main" id="{F94551F2-1BEC-0D66-F1A8-C4F68B605373}"/>
              </a:ext>
            </a:extLst>
          </p:cNvPr>
          <p:cNvSpPr txBox="1"/>
          <p:nvPr/>
        </p:nvSpPr>
        <p:spPr>
          <a:xfrm>
            <a:off x="871872" y="4146769"/>
            <a:ext cx="10196621" cy="2505558"/>
          </a:xfrm>
          <a:prstGeom prst="rect">
            <a:avLst/>
          </a:prstGeom>
          <a:noFill/>
        </p:spPr>
        <p:txBody>
          <a:bodyPr wrap="square">
            <a:spAutoFit/>
          </a:bodyPr>
          <a:lstStyle/>
          <a:p>
            <a:pPr lvl="0">
              <a:lnSpc>
                <a:spcPct val="130000"/>
              </a:lnSpc>
            </a:pPr>
            <a:r>
              <a:rPr lang="en-GB" sz="2000" b="1" dirty="0">
                <a:solidFill>
                  <a:schemeClr val="accent1"/>
                </a:solidFill>
                <a:latin typeface="Calibri" panose="020F0502020204030204" pitchFamily="34" charset="0"/>
                <a:ea typeface="Calibri" panose="020F0502020204030204" pitchFamily="34" charset="0"/>
                <a:cs typeface="Kartika" panose="02020503030404060203" pitchFamily="18" charset="0"/>
              </a:rPr>
              <a:t>Application principles:</a:t>
            </a:r>
            <a:endParaRPr lang="en-GB" sz="2000" b="1" dirty="0">
              <a:solidFill>
                <a:schemeClr val="accent1"/>
              </a:solidFill>
              <a:effectLst/>
              <a:latin typeface="Calibri" panose="020F0502020204030204" pitchFamily="34" charset="0"/>
              <a:ea typeface="Calibri" panose="020F0502020204030204" pitchFamily="34" charset="0"/>
              <a:cs typeface="Kartika" panose="02020503030404060203" pitchFamily="18" charset="0"/>
            </a:endParaRPr>
          </a:p>
          <a:p>
            <a:pPr marL="285750" lvl="0" indent="-285750">
              <a:lnSpc>
                <a:spcPct val="130000"/>
              </a:lnSpc>
              <a:buFontTx/>
              <a:buChar char="-"/>
            </a:pPr>
            <a:r>
              <a:rPr lang="en-GB" sz="1700" dirty="0">
                <a:solidFill>
                  <a:schemeClr val="tx1">
                    <a:lumMod val="65000"/>
                    <a:lumOff val="35000"/>
                  </a:schemeClr>
                </a:solidFill>
                <a:effectLst/>
                <a:latin typeface="Calibri" panose="020F0502020204030204" pitchFamily="34" charset="0"/>
                <a:ea typeface="Calibri" panose="020F0502020204030204" pitchFamily="34" charset="0"/>
                <a:cs typeface="Kartika" panose="02020503030404060203" pitchFamily="18" charset="0"/>
              </a:rPr>
              <a:t>Anaerobic wastewater treatment without electricity and chemical consumption</a:t>
            </a:r>
          </a:p>
          <a:p>
            <a:pPr marL="285750" lvl="0" indent="-285750">
              <a:lnSpc>
                <a:spcPct val="130000"/>
              </a:lnSpc>
              <a:buFontTx/>
              <a:buChar char="-"/>
            </a:pPr>
            <a:r>
              <a:rPr lang="en-GB" sz="1700" dirty="0">
                <a:solidFill>
                  <a:schemeClr val="tx1">
                    <a:lumMod val="65000"/>
                    <a:lumOff val="35000"/>
                  </a:schemeClr>
                </a:solidFill>
                <a:latin typeface="Calibri" panose="020F0502020204030204" pitchFamily="34" charset="0"/>
                <a:ea typeface="Calibri" panose="020F0502020204030204" pitchFamily="34" charset="0"/>
                <a:cs typeface="Kartika" panose="02020503030404060203" pitchFamily="18" charset="0"/>
              </a:rPr>
              <a:t>Suitable for sub- and tropical condition (&lt;15°C only sedimentation but no bioactivity)</a:t>
            </a:r>
          </a:p>
          <a:p>
            <a:pPr marL="285750" lvl="0" indent="-285750">
              <a:lnSpc>
                <a:spcPct val="130000"/>
              </a:lnSpc>
              <a:buFontTx/>
              <a:buChar char="-"/>
            </a:pPr>
            <a:r>
              <a:rPr lang="en-GB" sz="1700" dirty="0">
                <a:solidFill>
                  <a:schemeClr val="tx1">
                    <a:lumMod val="65000"/>
                    <a:lumOff val="35000"/>
                  </a:schemeClr>
                </a:solidFill>
                <a:latin typeface="Calibri" panose="020F0502020204030204" pitchFamily="34" charset="0"/>
                <a:ea typeface="Calibri" panose="020F0502020204030204" pitchFamily="34" charset="0"/>
                <a:cs typeface="Kartika" panose="02020503030404060203" pitchFamily="18" charset="0"/>
              </a:rPr>
              <a:t>Suitable for removal or easy organic wastewater COD range 300 – 2.000 mg/l and a COD/BOD ration  &lt; 3</a:t>
            </a:r>
          </a:p>
          <a:p>
            <a:pPr marL="285750" lvl="0" indent="-285750">
              <a:lnSpc>
                <a:spcPct val="130000"/>
              </a:lnSpc>
              <a:buFontTx/>
              <a:buChar char="-"/>
            </a:pPr>
            <a:r>
              <a:rPr lang="en-GB" sz="1700" dirty="0">
                <a:solidFill>
                  <a:schemeClr val="tx1">
                    <a:lumMod val="65000"/>
                    <a:lumOff val="35000"/>
                  </a:schemeClr>
                </a:solidFill>
                <a:latin typeface="Calibri" panose="020F0502020204030204" pitchFamily="34" charset="0"/>
                <a:ea typeface="Calibri" panose="020F0502020204030204" pitchFamily="34" charset="0"/>
                <a:cs typeface="Kartika" panose="02020503030404060203" pitchFamily="18" charset="0"/>
              </a:rPr>
              <a:t>Typical COD and BOD reduction range 50 – 80%  mainly depending on: inflow COD, temperature and HRT</a:t>
            </a:r>
          </a:p>
          <a:p>
            <a:pPr marL="285750" lvl="0" indent="-285750">
              <a:lnSpc>
                <a:spcPct val="130000"/>
              </a:lnSpc>
              <a:buFontTx/>
              <a:buChar char="-"/>
            </a:pPr>
            <a:r>
              <a:rPr lang="en-GB" sz="1700" dirty="0">
                <a:solidFill>
                  <a:schemeClr val="tx1">
                    <a:lumMod val="65000"/>
                    <a:lumOff val="35000"/>
                  </a:schemeClr>
                </a:solidFill>
                <a:latin typeface="Calibri" panose="020F0502020204030204" pitchFamily="34" charset="0"/>
                <a:ea typeface="Calibri" panose="020F0502020204030204" pitchFamily="34" charset="0"/>
                <a:cs typeface="Kartika" panose="02020503030404060203" pitchFamily="18" charset="0"/>
              </a:rPr>
              <a:t>Pathogen (E.coli) reduction 1  - 2 logs</a:t>
            </a:r>
          </a:p>
          <a:p>
            <a:pPr marL="285750" lvl="0" indent="-285750">
              <a:lnSpc>
                <a:spcPct val="130000"/>
              </a:lnSpc>
              <a:buFontTx/>
              <a:buChar char="-"/>
            </a:pPr>
            <a:r>
              <a:rPr lang="en-GB" sz="1700" dirty="0">
                <a:solidFill>
                  <a:schemeClr val="tx1">
                    <a:lumMod val="65000"/>
                    <a:lumOff val="35000"/>
                  </a:schemeClr>
                </a:solidFill>
                <a:latin typeface="Calibri" panose="020F0502020204030204" pitchFamily="34" charset="0"/>
                <a:ea typeface="Calibri" panose="020F0502020204030204" pitchFamily="34" charset="0"/>
                <a:cs typeface="Kartika" panose="02020503030404060203" pitchFamily="18" charset="0"/>
              </a:rPr>
              <a:t>Nutrient removal (NH4, N, P) &lt; 10%   </a:t>
            </a:r>
            <a:r>
              <a:rPr lang="en-GB" sz="1700" dirty="0">
                <a:solidFill>
                  <a:schemeClr val="tx1">
                    <a:lumMod val="65000"/>
                    <a:lumOff val="35000"/>
                  </a:schemeClr>
                </a:solidFill>
                <a:effectLst/>
                <a:latin typeface="Calibri" panose="020F0502020204030204" pitchFamily="34" charset="0"/>
                <a:ea typeface="Calibri" panose="020F0502020204030204" pitchFamily="34" charset="0"/>
                <a:cs typeface="Kartika" panose="02020503030404060203" pitchFamily="18" charset="0"/>
              </a:rPr>
              <a:t> </a:t>
            </a:r>
          </a:p>
        </p:txBody>
      </p:sp>
      <p:sp>
        <p:nvSpPr>
          <p:cNvPr id="19" name="Textfeld 18">
            <a:extLst>
              <a:ext uri="{FF2B5EF4-FFF2-40B4-BE49-F238E27FC236}">
                <a16:creationId xmlns:a16="http://schemas.microsoft.com/office/drawing/2014/main" id="{32CBE482-A591-F973-25FA-108D8E77DC67}"/>
              </a:ext>
            </a:extLst>
          </p:cNvPr>
          <p:cNvSpPr txBox="1"/>
          <p:nvPr/>
        </p:nvSpPr>
        <p:spPr>
          <a:xfrm>
            <a:off x="393407" y="1774778"/>
            <a:ext cx="956930" cy="375552"/>
          </a:xfrm>
          <a:prstGeom prst="rect">
            <a:avLst/>
          </a:prstGeom>
          <a:noFill/>
        </p:spPr>
        <p:txBody>
          <a:bodyPr wrap="square">
            <a:spAutoFit/>
          </a:bodyPr>
          <a:lstStyle/>
          <a:p>
            <a:pPr lvl="0">
              <a:lnSpc>
                <a:spcPct val="107000"/>
              </a:lnSpc>
              <a:spcBef>
                <a:spcPts val="600"/>
              </a:spcBef>
              <a:spcAft>
                <a:spcPts val="600"/>
              </a:spcAft>
            </a:pPr>
            <a:r>
              <a:rPr lang="en-GB" b="1" dirty="0">
                <a:solidFill>
                  <a:schemeClr val="accent2"/>
                </a:solidFill>
                <a:effectLst/>
                <a:latin typeface="Calibri" panose="020F0502020204030204" pitchFamily="34" charset="0"/>
                <a:ea typeface="Calibri" panose="020F0502020204030204" pitchFamily="34" charset="0"/>
                <a:cs typeface="Kartika" panose="02020503030404060203" pitchFamily="18" charset="0"/>
              </a:rPr>
              <a:t>Inlet</a:t>
            </a:r>
            <a:endParaRPr lang="en-GB" dirty="0">
              <a:solidFill>
                <a:schemeClr val="accent2"/>
              </a:solidFill>
              <a:effectLst/>
              <a:latin typeface="Calibri" panose="020F0502020204030204" pitchFamily="34" charset="0"/>
              <a:ea typeface="Calibri" panose="020F0502020204030204" pitchFamily="34" charset="0"/>
              <a:cs typeface="Kartika" panose="02020503030404060203" pitchFamily="18" charset="0"/>
            </a:endParaRPr>
          </a:p>
        </p:txBody>
      </p:sp>
      <p:sp>
        <p:nvSpPr>
          <p:cNvPr id="20" name="Textfeld 19">
            <a:extLst>
              <a:ext uri="{FF2B5EF4-FFF2-40B4-BE49-F238E27FC236}">
                <a16:creationId xmlns:a16="http://schemas.microsoft.com/office/drawing/2014/main" id="{7D45454F-AFB9-D918-5CCF-F4075D3D7A30}"/>
              </a:ext>
            </a:extLst>
          </p:cNvPr>
          <p:cNvSpPr txBox="1"/>
          <p:nvPr/>
        </p:nvSpPr>
        <p:spPr>
          <a:xfrm>
            <a:off x="2576625" y="661658"/>
            <a:ext cx="1453114" cy="671915"/>
          </a:xfrm>
          <a:prstGeom prst="rect">
            <a:avLst/>
          </a:prstGeom>
          <a:noFill/>
        </p:spPr>
        <p:txBody>
          <a:bodyPr wrap="square">
            <a:spAutoFit/>
          </a:bodyPr>
          <a:lstStyle/>
          <a:p>
            <a:pPr lvl="0">
              <a:lnSpc>
                <a:spcPct val="107000"/>
              </a:lnSpc>
              <a:spcBef>
                <a:spcPts val="600"/>
              </a:spcBef>
              <a:spcAft>
                <a:spcPts val="600"/>
              </a:spcAft>
            </a:pPr>
            <a:r>
              <a:rPr lang="en-GB" b="1" dirty="0">
                <a:solidFill>
                  <a:schemeClr val="accent2"/>
                </a:solidFill>
                <a:effectLst/>
                <a:latin typeface="Calibri" panose="020F0502020204030204" pitchFamily="34" charset="0"/>
                <a:ea typeface="Calibri" panose="020F0502020204030204" pitchFamily="34" charset="0"/>
                <a:cs typeface="Kartika" panose="02020503030404060203" pitchFamily="18" charset="0"/>
              </a:rPr>
              <a:t>Ventilation outlet</a:t>
            </a:r>
            <a:endParaRPr lang="en-GB" dirty="0">
              <a:solidFill>
                <a:schemeClr val="accent2"/>
              </a:solidFill>
              <a:effectLst/>
              <a:latin typeface="Calibri" panose="020F0502020204030204" pitchFamily="34" charset="0"/>
              <a:ea typeface="Calibri" panose="020F0502020204030204" pitchFamily="34" charset="0"/>
              <a:cs typeface="Kartika" panose="02020503030404060203" pitchFamily="18" charset="0"/>
            </a:endParaRPr>
          </a:p>
        </p:txBody>
      </p:sp>
      <p:sp>
        <p:nvSpPr>
          <p:cNvPr id="21" name="Textfeld 20">
            <a:extLst>
              <a:ext uri="{FF2B5EF4-FFF2-40B4-BE49-F238E27FC236}">
                <a16:creationId xmlns:a16="http://schemas.microsoft.com/office/drawing/2014/main" id="{C0FA264B-2DD2-AC49-5FA7-CF9608602C7F}"/>
              </a:ext>
            </a:extLst>
          </p:cNvPr>
          <p:cNvSpPr txBox="1"/>
          <p:nvPr/>
        </p:nvSpPr>
        <p:spPr>
          <a:xfrm>
            <a:off x="11213804" y="2150330"/>
            <a:ext cx="956930" cy="375552"/>
          </a:xfrm>
          <a:prstGeom prst="rect">
            <a:avLst/>
          </a:prstGeom>
          <a:noFill/>
        </p:spPr>
        <p:txBody>
          <a:bodyPr wrap="square">
            <a:spAutoFit/>
          </a:bodyPr>
          <a:lstStyle/>
          <a:p>
            <a:pPr lvl="0">
              <a:lnSpc>
                <a:spcPct val="107000"/>
              </a:lnSpc>
              <a:spcBef>
                <a:spcPts val="600"/>
              </a:spcBef>
              <a:spcAft>
                <a:spcPts val="600"/>
              </a:spcAft>
            </a:pPr>
            <a:r>
              <a:rPr lang="en-GB" b="1" dirty="0">
                <a:solidFill>
                  <a:schemeClr val="accent2"/>
                </a:solidFill>
                <a:effectLst/>
                <a:latin typeface="Calibri" panose="020F0502020204030204" pitchFamily="34" charset="0"/>
                <a:ea typeface="Calibri" panose="020F0502020204030204" pitchFamily="34" charset="0"/>
                <a:cs typeface="Kartika" panose="02020503030404060203" pitchFamily="18" charset="0"/>
              </a:rPr>
              <a:t>Outlet</a:t>
            </a:r>
            <a:endParaRPr lang="en-GB" dirty="0">
              <a:solidFill>
                <a:schemeClr val="accent2"/>
              </a:solidFill>
              <a:effectLst/>
              <a:latin typeface="Calibri" panose="020F0502020204030204" pitchFamily="34" charset="0"/>
              <a:ea typeface="Calibri" panose="020F0502020204030204" pitchFamily="34" charset="0"/>
              <a:cs typeface="Kartika" panose="02020503030404060203" pitchFamily="18" charset="0"/>
            </a:endParaRPr>
          </a:p>
        </p:txBody>
      </p:sp>
      <p:sp>
        <p:nvSpPr>
          <p:cNvPr id="23" name="Textfeld 22">
            <a:extLst>
              <a:ext uri="{FF2B5EF4-FFF2-40B4-BE49-F238E27FC236}">
                <a16:creationId xmlns:a16="http://schemas.microsoft.com/office/drawing/2014/main" id="{ED0343A9-15A6-BF85-8BBA-39D0FC8CA88F}"/>
              </a:ext>
            </a:extLst>
          </p:cNvPr>
          <p:cNvSpPr txBox="1"/>
          <p:nvPr/>
        </p:nvSpPr>
        <p:spPr>
          <a:xfrm>
            <a:off x="1768551" y="3546768"/>
            <a:ext cx="956930" cy="375552"/>
          </a:xfrm>
          <a:prstGeom prst="rect">
            <a:avLst/>
          </a:prstGeom>
          <a:noFill/>
        </p:spPr>
        <p:txBody>
          <a:bodyPr wrap="square">
            <a:spAutoFit/>
          </a:bodyPr>
          <a:lstStyle/>
          <a:p>
            <a:pPr lvl="0">
              <a:lnSpc>
                <a:spcPct val="107000"/>
              </a:lnSpc>
              <a:spcBef>
                <a:spcPts val="600"/>
              </a:spcBef>
              <a:spcAft>
                <a:spcPts val="600"/>
              </a:spcAft>
            </a:pPr>
            <a:r>
              <a:rPr lang="en-GB" b="1" dirty="0">
                <a:solidFill>
                  <a:schemeClr val="tx1">
                    <a:lumMod val="50000"/>
                    <a:lumOff val="50000"/>
                  </a:schemeClr>
                </a:solidFill>
                <a:effectLst/>
                <a:latin typeface="Calibri" panose="020F0502020204030204" pitchFamily="34" charset="0"/>
                <a:ea typeface="Calibri" panose="020F0502020204030204" pitchFamily="34" charset="0"/>
                <a:cs typeface="Kartika" panose="02020503030404060203" pitchFamily="18" charset="0"/>
              </a:rPr>
              <a:t>Settler</a:t>
            </a:r>
            <a:endParaRPr lang="en-GB" dirty="0">
              <a:solidFill>
                <a:schemeClr val="tx1">
                  <a:lumMod val="50000"/>
                  <a:lumOff val="50000"/>
                </a:schemeClr>
              </a:solidFill>
              <a:effectLst/>
              <a:latin typeface="Calibri" panose="020F0502020204030204" pitchFamily="34" charset="0"/>
              <a:ea typeface="Calibri" panose="020F0502020204030204" pitchFamily="34" charset="0"/>
              <a:cs typeface="Kartika" panose="02020503030404060203" pitchFamily="18" charset="0"/>
            </a:endParaRPr>
          </a:p>
        </p:txBody>
      </p:sp>
      <p:sp>
        <p:nvSpPr>
          <p:cNvPr id="24" name="Textfeld 23">
            <a:extLst>
              <a:ext uri="{FF2B5EF4-FFF2-40B4-BE49-F238E27FC236}">
                <a16:creationId xmlns:a16="http://schemas.microsoft.com/office/drawing/2014/main" id="{2933A5D9-3D5A-74A8-7749-4626A010DEB9}"/>
              </a:ext>
            </a:extLst>
          </p:cNvPr>
          <p:cNvSpPr txBox="1"/>
          <p:nvPr/>
        </p:nvSpPr>
        <p:spPr>
          <a:xfrm>
            <a:off x="4659245" y="3546768"/>
            <a:ext cx="2516372" cy="375552"/>
          </a:xfrm>
          <a:prstGeom prst="rect">
            <a:avLst/>
          </a:prstGeom>
          <a:noFill/>
        </p:spPr>
        <p:txBody>
          <a:bodyPr wrap="square">
            <a:spAutoFit/>
          </a:bodyPr>
          <a:lstStyle/>
          <a:p>
            <a:pPr lvl="0">
              <a:lnSpc>
                <a:spcPct val="107000"/>
              </a:lnSpc>
              <a:spcBef>
                <a:spcPts val="600"/>
              </a:spcBef>
              <a:spcAft>
                <a:spcPts val="600"/>
              </a:spcAft>
            </a:pPr>
            <a:r>
              <a:rPr lang="en-GB" b="1" dirty="0">
                <a:solidFill>
                  <a:schemeClr val="tx1">
                    <a:lumMod val="50000"/>
                    <a:lumOff val="50000"/>
                  </a:schemeClr>
                </a:solidFill>
                <a:latin typeface="Calibri" panose="020F0502020204030204" pitchFamily="34" charset="0"/>
                <a:ea typeface="Calibri" panose="020F0502020204030204" pitchFamily="34" charset="0"/>
                <a:cs typeface="Kartika" panose="02020503030404060203" pitchFamily="18" charset="0"/>
              </a:rPr>
              <a:t>ABR </a:t>
            </a:r>
            <a:r>
              <a:rPr lang="en-GB" b="1" dirty="0" err="1">
                <a:solidFill>
                  <a:schemeClr val="tx1">
                    <a:lumMod val="50000"/>
                    <a:lumOff val="50000"/>
                  </a:schemeClr>
                </a:solidFill>
                <a:latin typeface="Calibri" panose="020F0502020204030204" pitchFamily="34" charset="0"/>
                <a:ea typeface="Calibri" panose="020F0502020204030204" pitchFamily="34" charset="0"/>
                <a:cs typeface="Kartika" panose="02020503030404060203" pitchFamily="18" charset="0"/>
              </a:rPr>
              <a:t>upflow</a:t>
            </a:r>
            <a:r>
              <a:rPr lang="en-GB" b="1" dirty="0">
                <a:solidFill>
                  <a:schemeClr val="tx1">
                    <a:lumMod val="50000"/>
                    <a:lumOff val="50000"/>
                  </a:schemeClr>
                </a:solidFill>
                <a:latin typeface="Calibri" panose="020F0502020204030204" pitchFamily="34" charset="0"/>
                <a:ea typeface="Calibri" panose="020F0502020204030204" pitchFamily="34" charset="0"/>
                <a:cs typeface="Kartika" panose="02020503030404060203" pitchFamily="18" charset="0"/>
              </a:rPr>
              <a:t> chambers</a:t>
            </a:r>
            <a:endParaRPr lang="en-GB" dirty="0">
              <a:solidFill>
                <a:schemeClr val="tx1">
                  <a:lumMod val="50000"/>
                  <a:lumOff val="50000"/>
                </a:schemeClr>
              </a:solidFill>
              <a:effectLst/>
              <a:latin typeface="Calibri" panose="020F0502020204030204" pitchFamily="34" charset="0"/>
              <a:ea typeface="Calibri" panose="020F0502020204030204" pitchFamily="34" charset="0"/>
              <a:cs typeface="Kartika" panose="02020503030404060203" pitchFamily="18" charset="0"/>
            </a:endParaRPr>
          </a:p>
        </p:txBody>
      </p:sp>
      <p:sp>
        <p:nvSpPr>
          <p:cNvPr id="25" name="Textfeld 24">
            <a:extLst>
              <a:ext uri="{FF2B5EF4-FFF2-40B4-BE49-F238E27FC236}">
                <a16:creationId xmlns:a16="http://schemas.microsoft.com/office/drawing/2014/main" id="{776E327D-CCB0-B23D-1553-6A2D60D32907}"/>
              </a:ext>
            </a:extLst>
          </p:cNvPr>
          <p:cNvSpPr txBox="1"/>
          <p:nvPr/>
        </p:nvSpPr>
        <p:spPr>
          <a:xfrm>
            <a:off x="8331022" y="3546768"/>
            <a:ext cx="2516372" cy="375552"/>
          </a:xfrm>
          <a:prstGeom prst="rect">
            <a:avLst/>
          </a:prstGeom>
          <a:noFill/>
        </p:spPr>
        <p:txBody>
          <a:bodyPr wrap="square">
            <a:spAutoFit/>
          </a:bodyPr>
          <a:lstStyle/>
          <a:p>
            <a:pPr lvl="0">
              <a:lnSpc>
                <a:spcPct val="107000"/>
              </a:lnSpc>
              <a:spcBef>
                <a:spcPts val="600"/>
              </a:spcBef>
              <a:spcAft>
                <a:spcPts val="600"/>
              </a:spcAft>
            </a:pPr>
            <a:r>
              <a:rPr lang="en-GB" b="1" dirty="0">
                <a:solidFill>
                  <a:schemeClr val="tx1">
                    <a:lumMod val="50000"/>
                    <a:lumOff val="50000"/>
                  </a:schemeClr>
                </a:solidFill>
                <a:latin typeface="Calibri" panose="020F0502020204030204" pitchFamily="34" charset="0"/>
                <a:ea typeface="Calibri" panose="020F0502020204030204" pitchFamily="34" charset="0"/>
                <a:cs typeface="Kartika" panose="02020503030404060203" pitchFamily="18" charset="0"/>
              </a:rPr>
              <a:t>AF </a:t>
            </a:r>
            <a:r>
              <a:rPr lang="en-GB" b="1" dirty="0" err="1">
                <a:solidFill>
                  <a:schemeClr val="tx1">
                    <a:lumMod val="50000"/>
                    <a:lumOff val="50000"/>
                  </a:schemeClr>
                </a:solidFill>
                <a:latin typeface="Calibri" panose="020F0502020204030204" pitchFamily="34" charset="0"/>
                <a:ea typeface="Calibri" panose="020F0502020204030204" pitchFamily="34" charset="0"/>
                <a:cs typeface="Kartika" panose="02020503030404060203" pitchFamily="18" charset="0"/>
              </a:rPr>
              <a:t>upflow</a:t>
            </a:r>
            <a:r>
              <a:rPr lang="en-GB" b="1" dirty="0">
                <a:solidFill>
                  <a:schemeClr val="tx1">
                    <a:lumMod val="50000"/>
                    <a:lumOff val="50000"/>
                  </a:schemeClr>
                </a:solidFill>
                <a:latin typeface="Calibri" panose="020F0502020204030204" pitchFamily="34" charset="0"/>
                <a:ea typeface="Calibri" panose="020F0502020204030204" pitchFamily="34" charset="0"/>
                <a:cs typeface="Kartika" panose="02020503030404060203" pitchFamily="18" charset="0"/>
              </a:rPr>
              <a:t> chambers</a:t>
            </a:r>
            <a:endParaRPr lang="en-GB" dirty="0">
              <a:solidFill>
                <a:schemeClr val="tx1">
                  <a:lumMod val="50000"/>
                  <a:lumOff val="50000"/>
                </a:schemeClr>
              </a:solidFill>
              <a:effectLst/>
              <a:latin typeface="Calibri" panose="020F0502020204030204" pitchFamily="34" charset="0"/>
              <a:ea typeface="Calibri" panose="020F0502020204030204" pitchFamily="34" charset="0"/>
              <a:cs typeface="Kartika" panose="02020503030404060203" pitchFamily="18" charset="0"/>
            </a:endParaRPr>
          </a:p>
        </p:txBody>
      </p:sp>
      <p:sp>
        <p:nvSpPr>
          <p:cNvPr id="3" name="TextBox 2">
            <a:extLst>
              <a:ext uri="{FF2B5EF4-FFF2-40B4-BE49-F238E27FC236}">
                <a16:creationId xmlns:a16="http://schemas.microsoft.com/office/drawing/2014/main" id="{EFDEB6BE-6FB5-A7AE-BCAB-F462517A50F3}"/>
              </a:ext>
            </a:extLst>
          </p:cNvPr>
          <p:cNvSpPr txBox="1"/>
          <p:nvPr/>
        </p:nvSpPr>
        <p:spPr>
          <a:xfrm>
            <a:off x="7554350" y="6414868"/>
            <a:ext cx="4071403" cy="369332"/>
          </a:xfrm>
          <a:prstGeom prst="rect">
            <a:avLst/>
          </a:prstGeom>
          <a:noFill/>
        </p:spPr>
        <p:txBody>
          <a:bodyPr wrap="square" rtlCol="0">
            <a:spAutoFit/>
          </a:bodyPr>
          <a:lstStyle/>
          <a:p>
            <a:r>
              <a:rPr lang="en-US" dirty="0"/>
              <a:t>Source : Urban Waters , Andreas Schmidt  </a:t>
            </a:r>
          </a:p>
        </p:txBody>
      </p:sp>
    </p:spTree>
    <p:extLst>
      <p:ext uri="{BB962C8B-B14F-4D97-AF65-F5344CB8AC3E}">
        <p14:creationId xmlns:p14="http://schemas.microsoft.com/office/powerpoint/2010/main" val="940366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0A157-0E2D-5AF7-07D6-DAF6667D7566}"/>
              </a:ext>
            </a:extLst>
          </p:cNvPr>
          <p:cNvSpPr>
            <a:spLocks noGrp="1"/>
          </p:cNvSpPr>
          <p:nvPr>
            <p:ph type="title"/>
          </p:nvPr>
        </p:nvSpPr>
        <p:spPr>
          <a:xfrm>
            <a:off x="0" y="0"/>
            <a:ext cx="12192000" cy="1325563"/>
          </a:xfrm>
          <a:solidFill>
            <a:schemeClr val="accent1">
              <a:lumMod val="20000"/>
              <a:lumOff val="80000"/>
            </a:schemeClr>
          </a:solidFill>
        </p:spPr>
        <p:txBody>
          <a:bodyPr/>
          <a:lstStyle/>
          <a:p>
            <a:r>
              <a:rPr lang="en-US" b="1" dirty="0"/>
              <a:t>DESIGN PARAMETERS </a:t>
            </a:r>
          </a:p>
        </p:txBody>
      </p:sp>
      <p:sp>
        <p:nvSpPr>
          <p:cNvPr id="3" name="Content Placeholder 2">
            <a:extLst>
              <a:ext uri="{FF2B5EF4-FFF2-40B4-BE49-F238E27FC236}">
                <a16:creationId xmlns:a16="http://schemas.microsoft.com/office/drawing/2014/main" id="{65B10BBA-8D22-A874-4AD0-C8D7CFDDFC5C}"/>
              </a:ext>
            </a:extLst>
          </p:cNvPr>
          <p:cNvSpPr>
            <a:spLocks noGrp="1"/>
          </p:cNvSpPr>
          <p:nvPr>
            <p:ph idx="1"/>
          </p:nvPr>
        </p:nvSpPr>
        <p:spPr>
          <a:xfrm>
            <a:off x="640080" y="1557513"/>
            <a:ext cx="10515600" cy="4351338"/>
          </a:xfrm>
        </p:spPr>
        <p:txBody>
          <a:bodyPr>
            <a:normAutofit/>
          </a:bodyPr>
          <a:lstStyle/>
          <a:p>
            <a:pPr marL="0" marR="0" indent="0" algn="l">
              <a:buNone/>
            </a:pPr>
            <a:r>
              <a:rPr lang="en-GB" b="1" i="0" u="none" strike="noStrike" baseline="0" dirty="0">
                <a:solidFill>
                  <a:srgbClr val="000000"/>
                </a:solidFill>
                <a:latin typeface="Arial" panose="020B0604020202020204" pitchFamily="34" charset="0"/>
              </a:rPr>
              <a:t>Objective</a:t>
            </a:r>
            <a:r>
              <a:rPr lang="en-GB" b="1" dirty="0">
                <a:solidFill>
                  <a:srgbClr val="000000"/>
                </a:solidFill>
                <a:latin typeface="Arial" panose="020B0604020202020204" pitchFamily="34" charset="0"/>
              </a:rPr>
              <a:t> -</a:t>
            </a:r>
            <a:endParaRPr lang="en-GB" b="1" i="0" u="none" strike="noStrike" baseline="0" dirty="0">
              <a:solidFill>
                <a:srgbClr val="000000"/>
              </a:solidFill>
              <a:latin typeface="Arial" panose="020B0604020202020204" pitchFamily="34" charset="0"/>
            </a:endParaRPr>
          </a:p>
          <a:p>
            <a:pPr marR="0" algn="l"/>
            <a:r>
              <a:rPr lang="en-GB" b="0" i="0" u="none" strike="noStrike" baseline="0" dirty="0">
                <a:solidFill>
                  <a:srgbClr val="000000"/>
                </a:solidFill>
                <a:latin typeface="Arial" panose="020B0604020202020204" pitchFamily="34" charset="0"/>
              </a:rPr>
              <a:t>Remove suspended (and settleable) solids</a:t>
            </a:r>
          </a:p>
          <a:p>
            <a:pPr marR="0" algn="l"/>
            <a:r>
              <a:rPr lang="en-US" b="0" i="0" u="none" strike="noStrike" baseline="0" dirty="0">
                <a:solidFill>
                  <a:srgbClr val="000000"/>
                </a:solidFill>
                <a:latin typeface="Arial" panose="020B0604020202020204" pitchFamily="34" charset="0"/>
              </a:rPr>
              <a:t>•Remove organics (BOD, COD), 90 to 95% </a:t>
            </a:r>
          </a:p>
          <a:p>
            <a:endParaRPr lang="en-US" sz="4000" dirty="0"/>
          </a:p>
        </p:txBody>
      </p:sp>
      <p:sp>
        <p:nvSpPr>
          <p:cNvPr id="5" name="TextBox 4">
            <a:extLst>
              <a:ext uri="{FF2B5EF4-FFF2-40B4-BE49-F238E27FC236}">
                <a16:creationId xmlns:a16="http://schemas.microsoft.com/office/drawing/2014/main" id="{B286750F-B74E-8EFE-208D-3BF5E8050BFF}"/>
              </a:ext>
            </a:extLst>
          </p:cNvPr>
          <p:cNvSpPr txBox="1"/>
          <p:nvPr/>
        </p:nvSpPr>
        <p:spPr>
          <a:xfrm>
            <a:off x="739725" y="3077307"/>
            <a:ext cx="10415955" cy="2831544"/>
          </a:xfrm>
          <a:prstGeom prst="rect">
            <a:avLst/>
          </a:prstGeom>
          <a:noFill/>
        </p:spPr>
        <p:txBody>
          <a:bodyPr wrap="square">
            <a:spAutoFit/>
          </a:bodyPr>
          <a:lstStyle/>
          <a:p>
            <a:pPr algn="l"/>
            <a:endParaRPr lang="en-US" sz="1400" b="1" i="0" u="none" strike="noStrike" baseline="0" dirty="0">
              <a:solidFill>
                <a:srgbClr val="000000"/>
              </a:solidFill>
              <a:latin typeface="Arial" panose="020B0604020202020204" pitchFamily="34" charset="0"/>
            </a:endParaRPr>
          </a:p>
          <a:p>
            <a:pPr marR="0" algn="l"/>
            <a:r>
              <a:rPr lang="nn-NO" sz="2000" b="1" i="0" u="none" strike="noStrike" baseline="0" dirty="0">
                <a:solidFill>
                  <a:srgbClr val="000000"/>
                </a:solidFill>
                <a:latin typeface="Arial" panose="020B0604020202020204" pitchFamily="34" charset="0"/>
              </a:rPr>
              <a:t>Organicload</a:t>
            </a:r>
            <a:r>
              <a:rPr lang="nn-NO" sz="2800" b="1" i="0" u="none" strike="noStrike" baseline="0" dirty="0">
                <a:solidFill>
                  <a:srgbClr val="000000"/>
                </a:solidFill>
                <a:latin typeface="Arial" panose="020B0604020202020204" pitchFamily="34" charset="0"/>
              </a:rPr>
              <a:t>&lt; 6 kg/m³* d BOD </a:t>
            </a:r>
            <a:r>
              <a:rPr lang="nn-NO" sz="800" b="1" i="0" u="none" strike="noStrike" baseline="0" dirty="0">
                <a:solidFill>
                  <a:srgbClr val="000000"/>
                </a:solidFill>
                <a:latin typeface="Arial" panose="020B0604020202020204" pitchFamily="34" charset="0"/>
              </a:rPr>
              <a:t>( Source- IHE training course ) </a:t>
            </a:r>
            <a:endParaRPr lang="nn-NO" sz="2800" b="1" i="0" u="none" strike="noStrike" baseline="0" dirty="0">
              <a:solidFill>
                <a:srgbClr val="000000"/>
              </a:solidFill>
              <a:latin typeface="Arial" panose="020B0604020202020204" pitchFamily="34" charset="0"/>
            </a:endParaRPr>
          </a:p>
          <a:p>
            <a:pPr marR="0" algn="l"/>
            <a:r>
              <a:rPr lang="nn-NO" sz="2800" b="1" dirty="0">
                <a:solidFill>
                  <a:srgbClr val="000000"/>
                </a:solidFill>
                <a:latin typeface="Arial" panose="020B0604020202020204" pitchFamily="34" charset="0"/>
              </a:rPr>
              <a:t>A Steller is must be installed  before ethe baffle chamber </a:t>
            </a:r>
            <a:endParaRPr lang="nn-NO" sz="2800" b="1" i="0" u="none" strike="noStrike" baseline="0" dirty="0">
              <a:solidFill>
                <a:srgbClr val="000000"/>
              </a:solidFill>
              <a:latin typeface="Arial" panose="020B0604020202020204" pitchFamily="34" charset="0"/>
            </a:endParaRPr>
          </a:p>
          <a:p>
            <a:pPr marR="0" algn="l"/>
            <a:endParaRPr lang="nn-NO" sz="2800" b="1" dirty="0">
              <a:solidFill>
                <a:srgbClr val="000000"/>
              </a:solidFill>
              <a:latin typeface="Arial" panose="020B0604020202020204" pitchFamily="34" charset="0"/>
            </a:endParaRPr>
          </a:p>
          <a:p>
            <a:pPr marR="0" algn="l"/>
            <a:r>
              <a:rPr lang="nn-NO" sz="2800" b="1" i="0" u="none" strike="noStrike" baseline="0" dirty="0">
                <a:solidFill>
                  <a:schemeClr val="accent1"/>
                </a:solidFill>
                <a:latin typeface="Arial" panose="020B0604020202020204" pitchFamily="34" charset="0"/>
              </a:rPr>
              <a:t>Placing AFR for taking Raw sludge in Camp ? Is it a good idea?  </a:t>
            </a:r>
          </a:p>
          <a:p>
            <a:pPr marR="0" algn="l"/>
            <a:endParaRPr lang="en-US" sz="2400" b="1" i="0" u="none" strike="noStrike" baseline="0" dirty="0">
              <a:solidFill>
                <a:srgbClr val="000000"/>
              </a:solidFill>
              <a:latin typeface="Arial" panose="020B0604020202020204" pitchFamily="34" charset="0"/>
            </a:endParaRPr>
          </a:p>
        </p:txBody>
      </p:sp>
    </p:spTree>
    <p:extLst>
      <p:ext uri="{BB962C8B-B14F-4D97-AF65-F5344CB8AC3E}">
        <p14:creationId xmlns:p14="http://schemas.microsoft.com/office/powerpoint/2010/main" val="2313573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E6525-9A5E-3BA4-201D-29F2172B6FEB}"/>
              </a:ext>
            </a:extLst>
          </p:cNvPr>
          <p:cNvSpPr>
            <a:spLocks noGrp="1"/>
          </p:cNvSpPr>
          <p:nvPr>
            <p:ph type="title"/>
          </p:nvPr>
        </p:nvSpPr>
        <p:spPr>
          <a:xfrm>
            <a:off x="0" y="47356"/>
            <a:ext cx="12192000" cy="633681"/>
          </a:xfrm>
          <a:solidFill>
            <a:schemeClr val="accent1">
              <a:lumMod val="20000"/>
              <a:lumOff val="80000"/>
            </a:schemeClr>
          </a:solidFill>
          <a:ln>
            <a:solidFill>
              <a:schemeClr val="accent1"/>
            </a:solidFill>
          </a:ln>
        </p:spPr>
        <p:txBody>
          <a:bodyPr>
            <a:normAutofit fontScale="90000"/>
          </a:bodyPr>
          <a:lstStyle/>
          <a:p>
            <a:r>
              <a:rPr lang="en-US" b="1" dirty="0"/>
              <a:t>HRT and SRT</a:t>
            </a:r>
          </a:p>
        </p:txBody>
      </p:sp>
      <p:sp>
        <p:nvSpPr>
          <p:cNvPr id="3" name="Content Placeholder 2">
            <a:extLst>
              <a:ext uri="{FF2B5EF4-FFF2-40B4-BE49-F238E27FC236}">
                <a16:creationId xmlns:a16="http://schemas.microsoft.com/office/drawing/2014/main" id="{903CE7BC-4C3F-66E8-58D8-EA42D39DB269}"/>
              </a:ext>
            </a:extLst>
          </p:cNvPr>
          <p:cNvSpPr>
            <a:spLocks noGrp="1"/>
          </p:cNvSpPr>
          <p:nvPr>
            <p:ph idx="1"/>
          </p:nvPr>
        </p:nvSpPr>
        <p:spPr>
          <a:xfrm>
            <a:off x="120748" y="1253331"/>
            <a:ext cx="10515600" cy="4351338"/>
          </a:xfrm>
        </p:spPr>
        <p:txBody>
          <a:bodyPr/>
          <a:lstStyle/>
          <a:p>
            <a:pPr marL="0" indent="0">
              <a:buNone/>
            </a:pPr>
            <a:r>
              <a:rPr lang="en-GB" b="0" i="0" dirty="0">
                <a:solidFill>
                  <a:srgbClr val="374151"/>
                </a:solidFill>
                <a:effectLst/>
                <a:latin typeface="Söhne"/>
              </a:rPr>
              <a:t>Hydraulic Retention Time (HRT):</a:t>
            </a:r>
          </a:p>
          <a:p>
            <a:pPr algn="l">
              <a:buFont typeface="Arial" panose="020B0604020202020204" pitchFamily="34" charset="0"/>
              <a:buChar char="•"/>
            </a:pPr>
            <a:r>
              <a:rPr lang="en-GB" b="0" i="0" dirty="0">
                <a:solidFill>
                  <a:srgbClr val="374151"/>
                </a:solidFill>
                <a:effectLst/>
                <a:latin typeface="Söhne"/>
              </a:rPr>
              <a:t>Hydraulic Retention Time refers to the average time that a liquid (e.g., water, wastewater) remains within a treatment system or a specific reactor.</a:t>
            </a:r>
          </a:p>
          <a:p>
            <a:pPr marL="0" indent="0">
              <a:buNone/>
            </a:pPr>
            <a:r>
              <a:rPr lang="en-US" dirty="0"/>
              <a:t> </a:t>
            </a:r>
          </a:p>
          <a:p>
            <a:pPr marL="0" indent="0">
              <a:buNone/>
            </a:pPr>
            <a:r>
              <a:rPr lang="en-GB" b="0" i="0" dirty="0">
                <a:solidFill>
                  <a:srgbClr val="374151"/>
                </a:solidFill>
                <a:effectLst/>
                <a:latin typeface="Söhne"/>
              </a:rPr>
              <a:t>Solid Retention Time ( SRT ) : </a:t>
            </a:r>
          </a:p>
          <a:p>
            <a:pPr marL="0" indent="0">
              <a:buNone/>
            </a:pPr>
            <a:r>
              <a:rPr lang="en-GB" b="0" i="0" dirty="0" err="1">
                <a:solidFill>
                  <a:srgbClr val="374151"/>
                </a:solidFill>
                <a:effectLst/>
                <a:latin typeface="Söhne"/>
              </a:rPr>
              <a:t>efers</a:t>
            </a:r>
            <a:r>
              <a:rPr lang="en-GB" b="0" i="0" dirty="0">
                <a:solidFill>
                  <a:srgbClr val="374151"/>
                </a:solidFill>
                <a:effectLst/>
                <a:latin typeface="Söhne"/>
              </a:rPr>
              <a:t> to the average time that solid particles (e.g., microorganisms, suspended solids) remain within a treatment system or a specific reactor.</a:t>
            </a:r>
            <a:endParaRPr lang="en-US" dirty="0"/>
          </a:p>
        </p:txBody>
      </p:sp>
    </p:spTree>
    <p:extLst>
      <p:ext uri="{BB962C8B-B14F-4D97-AF65-F5344CB8AC3E}">
        <p14:creationId xmlns:p14="http://schemas.microsoft.com/office/powerpoint/2010/main" val="368896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0C27A-D9B8-B1C3-4F3D-7C0E23B77D5B}"/>
              </a:ext>
            </a:extLst>
          </p:cNvPr>
          <p:cNvSpPr>
            <a:spLocks noGrp="1"/>
          </p:cNvSpPr>
          <p:nvPr>
            <p:ph type="title"/>
          </p:nvPr>
        </p:nvSpPr>
        <p:spPr>
          <a:xfrm>
            <a:off x="177018" y="168178"/>
            <a:ext cx="11893062" cy="732155"/>
          </a:xfrm>
        </p:spPr>
        <p:txBody>
          <a:bodyPr>
            <a:normAutofit/>
          </a:bodyPr>
          <a:lstStyle/>
          <a:p>
            <a:r>
              <a:rPr lang="en-US" dirty="0"/>
              <a:t>UASBR (</a:t>
            </a:r>
            <a:r>
              <a:rPr lang="en-GB" dirty="0">
                <a:solidFill>
                  <a:srgbClr val="352D2D"/>
                </a:solidFill>
                <a:latin typeface="calibri" panose="020F0502020204030204" pitchFamily="34" charset="0"/>
              </a:rPr>
              <a:t>Up flow</a:t>
            </a:r>
            <a:r>
              <a:rPr lang="en-GB" b="0" i="0" dirty="0">
                <a:solidFill>
                  <a:srgbClr val="352D2D"/>
                </a:solidFill>
                <a:effectLst/>
                <a:latin typeface="calibri" panose="020F0502020204030204" pitchFamily="34" charset="0"/>
              </a:rPr>
              <a:t> anaerobic sludge blanket reactor)</a:t>
            </a:r>
            <a:r>
              <a:rPr lang="en-US" dirty="0"/>
              <a:t> </a:t>
            </a:r>
          </a:p>
        </p:txBody>
      </p:sp>
      <p:sp>
        <p:nvSpPr>
          <p:cNvPr id="3" name="Content Placeholder 2">
            <a:extLst>
              <a:ext uri="{FF2B5EF4-FFF2-40B4-BE49-F238E27FC236}">
                <a16:creationId xmlns:a16="http://schemas.microsoft.com/office/drawing/2014/main" id="{1F19B459-ED03-1727-5948-187A4CBBB8B9}"/>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8D95500F-FE84-5D49-3824-A53F4C1B4C7D}"/>
              </a:ext>
            </a:extLst>
          </p:cNvPr>
          <p:cNvPicPr>
            <a:picLocks noChangeAspect="1"/>
          </p:cNvPicPr>
          <p:nvPr/>
        </p:nvPicPr>
        <p:blipFill>
          <a:blip r:embed="rId2"/>
          <a:stretch>
            <a:fillRect/>
          </a:stretch>
        </p:blipFill>
        <p:spPr>
          <a:xfrm>
            <a:off x="2618522" y="900333"/>
            <a:ext cx="6082207" cy="5426283"/>
          </a:xfrm>
          <a:prstGeom prst="rect">
            <a:avLst/>
          </a:prstGeom>
        </p:spPr>
      </p:pic>
    </p:spTree>
    <p:extLst>
      <p:ext uri="{BB962C8B-B14F-4D97-AF65-F5344CB8AC3E}">
        <p14:creationId xmlns:p14="http://schemas.microsoft.com/office/powerpoint/2010/main" val="556136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0381D-F9E9-D5E4-CCA4-3D6950C783DC}"/>
              </a:ext>
            </a:extLst>
          </p:cNvPr>
          <p:cNvSpPr>
            <a:spLocks noGrp="1"/>
          </p:cNvSpPr>
          <p:nvPr>
            <p:ph type="title"/>
          </p:nvPr>
        </p:nvSpPr>
        <p:spPr>
          <a:xfrm>
            <a:off x="0" y="-113140"/>
            <a:ext cx="10515600" cy="1325563"/>
          </a:xfrm>
        </p:spPr>
        <p:txBody>
          <a:bodyPr/>
          <a:lstStyle/>
          <a:p>
            <a:r>
              <a:rPr lang="en-US" dirty="0"/>
              <a:t>BIOFILM </a:t>
            </a:r>
          </a:p>
        </p:txBody>
      </p:sp>
      <p:sp>
        <p:nvSpPr>
          <p:cNvPr id="3" name="Content Placeholder 2">
            <a:extLst>
              <a:ext uri="{FF2B5EF4-FFF2-40B4-BE49-F238E27FC236}">
                <a16:creationId xmlns:a16="http://schemas.microsoft.com/office/drawing/2014/main" id="{0428EB40-CC65-44D1-E4B5-51D4AEE1DB9B}"/>
              </a:ext>
            </a:extLst>
          </p:cNvPr>
          <p:cNvSpPr>
            <a:spLocks noGrp="1"/>
          </p:cNvSpPr>
          <p:nvPr>
            <p:ph idx="1"/>
          </p:nvPr>
        </p:nvSpPr>
        <p:spPr>
          <a:xfrm>
            <a:off x="7638756" y="4220307"/>
            <a:ext cx="3715043" cy="1956655"/>
          </a:xfrm>
        </p:spPr>
        <p:txBody>
          <a:bodyPr>
            <a:normAutofit lnSpcReduction="10000"/>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The biofilm grows rapidly and when it becomes too thick to retain its grip on the media it washes off and is replaced by newly grown film. The washed off ("sloughed" off) film is settled out of the liquid stream to leave a highly purified effluent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Grafik 8">
            <a:extLst>
              <a:ext uri="{FF2B5EF4-FFF2-40B4-BE49-F238E27FC236}">
                <a16:creationId xmlns:a16="http://schemas.microsoft.com/office/drawing/2014/main" id="{0656BCCE-21F1-F48A-176A-5945D11EC4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0" y="1233062"/>
            <a:ext cx="7381952" cy="5536463"/>
          </a:xfrm>
          <a:prstGeom prst="rect">
            <a:avLst/>
          </a:prstGeom>
        </p:spPr>
      </p:pic>
      <p:pic>
        <p:nvPicPr>
          <p:cNvPr id="6" name="Content Placeholder 4">
            <a:extLst>
              <a:ext uri="{FF2B5EF4-FFF2-40B4-BE49-F238E27FC236}">
                <a16:creationId xmlns:a16="http://schemas.microsoft.com/office/drawing/2014/main" id="{384510C5-9336-1213-DC18-88426605C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952" y="549642"/>
            <a:ext cx="4881563" cy="3670665"/>
          </a:xfrm>
          <a:prstGeom prst="rect">
            <a:avLst/>
          </a:prstGeom>
        </p:spPr>
      </p:pic>
    </p:spTree>
    <p:extLst>
      <p:ext uri="{BB962C8B-B14F-4D97-AF65-F5344CB8AC3E}">
        <p14:creationId xmlns:p14="http://schemas.microsoft.com/office/powerpoint/2010/main" val="2013224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907C7-E9FF-C062-0FC8-580238B29F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D26E85-4F47-EBCD-AB57-541C275E0449}"/>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92DAB5EF-F2B2-0C17-7C51-5AD2B61B5F5A}"/>
              </a:ext>
            </a:extLst>
          </p:cNvPr>
          <p:cNvPicPr>
            <a:picLocks noChangeAspect="1"/>
          </p:cNvPicPr>
          <p:nvPr/>
        </p:nvPicPr>
        <p:blipFill>
          <a:blip r:embed="rId2"/>
          <a:stretch>
            <a:fillRect/>
          </a:stretch>
        </p:blipFill>
        <p:spPr>
          <a:xfrm>
            <a:off x="0" y="365125"/>
            <a:ext cx="7725729" cy="5837217"/>
          </a:xfrm>
          <a:prstGeom prst="rect">
            <a:avLst/>
          </a:prstGeom>
        </p:spPr>
      </p:pic>
    </p:spTree>
    <p:extLst>
      <p:ext uri="{BB962C8B-B14F-4D97-AF65-F5344CB8AC3E}">
        <p14:creationId xmlns:p14="http://schemas.microsoft.com/office/powerpoint/2010/main" val="3514607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3E0C1-0F6A-E4B7-5FCB-3E38258B067C}"/>
              </a:ext>
            </a:extLst>
          </p:cNvPr>
          <p:cNvSpPr>
            <a:spLocks noGrp="1"/>
          </p:cNvSpPr>
          <p:nvPr>
            <p:ph type="title"/>
          </p:nvPr>
        </p:nvSpPr>
        <p:spPr/>
        <p:txBody>
          <a:bodyPr/>
          <a:lstStyle/>
          <a:p>
            <a:r>
              <a:rPr lang="en-US" dirty="0"/>
              <a:t>Which filter media in AFR ?</a:t>
            </a:r>
          </a:p>
        </p:txBody>
      </p:sp>
      <p:sp>
        <p:nvSpPr>
          <p:cNvPr id="3" name="Content Placeholder 2">
            <a:extLst>
              <a:ext uri="{FF2B5EF4-FFF2-40B4-BE49-F238E27FC236}">
                <a16:creationId xmlns:a16="http://schemas.microsoft.com/office/drawing/2014/main" id="{7EAA7DF4-FDB8-3C14-44EB-D8B6C45749FA}"/>
              </a:ext>
            </a:extLst>
          </p:cNvPr>
          <p:cNvSpPr>
            <a:spLocks noGrp="1"/>
          </p:cNvSpPr>
          <p:nvPr>
            <p:ph idx="1"/>
          </p:nvPr>
        </p:nvSpPr>
        <p:spPr/>
        <p:txBody>
          <a:bodyPr/>
          <a:lstStyle/>
          <a:p>
            <a:endParaRPr lang="en-US" dirty="0"/>
          </a:p>
        </p:txBody>
      </p:sp>
      <p:pic>
        <p:nvPicPr>
          <p:cNvPr id="4" name="Grafik 5">
            <a:extLst>
              <a:ext uri="{FF2B5EF4-FFF2-40B4-BE49-F238E27FC236}">
                <a16:creationId xmlns:a16="http://schemas.microsoft.com/office/drawing/2014/main" id="{F86B481E-75BE-51A9-FA90-351695B94C5B}"/>
              </a:ext>
            </a:extLst>
          </p:cNvPr>
          <p:cNvPicPr>
            <a:picLocks noChangeAspect="1"/>
          </p:cNvPicPr>
          <p:nvPr/>
        </p:nvPicPr>
        <p:blipFill rotWithShape="1">
          <a:blip r:embed="rId2"/>
          <a:srcRect l="10991" r="9475"/>
          <a:stretch/>
        </p:blipFill>
        <p:spPr>
          <a:xfrm>
            <a:off x="174563" y="1946141"/>
            <a:ext cx="3145040" cy="2965718"/>
          </a:xfrm>
          <a:prstGeom prst="rect">
            <a:avLst/>
          </a:prstGeom>
        </p:spPr>
      </p:pic>
      <p:pic>
        <p:nvPicPr>
          <p:cNvPr id="5" name="Picture 3" descr="Z:\Temp(T)\Pia\DEWATS Presentation\DEWATS Process\gravel.jpg">
            <a:extLst>
              <a:ext uri="{FF2B5EF4-FFF2-40B4-BE49-F238E27FC236}">
                <a16:creationId xmlns:a16="http://schemas.microsoft.com/office/drawing/2014/main" id="{EAD273D5-9361-9A58-80BD-E2D1812ED48E}"/>
              </a:ext>
            </a:extLst>
          </p:cNvPr>
          <p:cNvPicPr>
            <a:picLocks noChangeAspect="1" noChangeArrowheads="1"/>
          </p:cNvPicPr>
          <p:nvPr/>
        </p:nvPicPr>
        <p:blipFill>
          <a:blip r:embed="rId3" cstate="print"/>
          <a:srcRect/>
          <a:stretch>
            <a:fillRect/>
          </a:stretch>
        </p:blipFill>
        <p:spPr bwMode="auto">
          <a:xfrm>
            <a:off x="3549456" y="1946142"/>
            <a:ext cx="4474142" cy="2965718"/>
          </a:xfrm>
          <a:prstGeom prst="rect">
            <a:avLst/>
          </a:prstGeom>
          <a:noFill/>
        </p:spPr>
      </p:pic>
    </p:spTree>
    <p:extLst>
      <p:ext uri="{BB962C8B-B14F-4D97-AF65-F5344CB8AC3E}">
        <p14:creationId xmlns:p14="http://schemas.microsoft.com/office/powerpoint/2010/main" val="276111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ADBA9-D9AA-1E32-039D-C5F0C934109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280A31C-F84C-7D26-B2C1-69FE93112988}"/>
              </a:ext>
            </a:extLst>
          </p:cNvPr>
          <p:cNvSpPr>
            <a:spLocks noGrp="1"/>
          </p:cNvSpPr>
          <p:nvPr>
            <p:ph idx="1"/>
          </p:nvPr>
        </p:nvSpPr>
        <p:spPr/>
        <p:txBody>
          <a:bodyPr/>
          <a:lstStyle/>
          <a:p>
            <a:endParaRPr lang="en-US"/>
          </a:p>
        </p:txBody>
      </p:sp>
      <p:pic>
        <p:nvPicPr>
          <p:cNvPr id="4" name="Content Placeholder 4">
            <a:extLst>
              <a:ext uri="{FF2B5EF4-FFF2-40B4-BE49-F238E27FC236}">
                <a16:creationId xmlns:a16="http://schemas.microsoft.com/office/drawing/2014/main" id="{4A21DC2A-2140-85FF-4DAA-BAA947ACC5A6}"/>
              </a:ext>
            </a:extLst>
          </p:cNvPr>
          <p:cNvPicPr>
            <a:picLocks noChangeAspect="1"/>
          </p:cNvPicPr>
          <p:nvPr/>
        </p:nvPicPr>
        <p:blipFill>
          <a:blip r:embed="rId2"/>
          <a:stretch>
            <a:fillRect/>
          </a:stretch>
        </p:blipFill>
        <p:spPr>
          <a:xfrm>
            <a:off x="538370" y="138749"/>
            <a:ext cx="9759181" cy="6702978"/>
          </a:xfrm>
          <a:prstGeom prst="rect">
            <a:avLst/>
          </a:prstGeom>
        </p:spPr>
      </p:pic>
    </p:spTree>
    <p:extLst>
      <p:ext uri="{BB962C8B-B14F-4D97-AF65-F5344CB8AC3E}">
        <p14:creationId xmlns:p14="http://schemas.microsoft.com/office/powerpoint/2010/main" val="3905236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600F3-568C-C946-FF32-7159AAC9B9F5}"/>
              </a:ext>
            </a:extLst>
          </p:cNvPr>
          <p:cNvSpPr>
            <a:spLocks noGrp="1"/>
          </p:cNvSpPr>
          <p:nvPr>
            <p:ph type="title"/>
          </p:nvPr>
        </p:nvSpPr>
        <p:spPr/>
        <p:txBody>
          <a:bodyPr/>
          <a:lstStyle/>
          <a:p>
            <a:r>
              <a:rPr lang="en-US" dirty="0"/>
              <a:t>Camp Raw Sludge Characteristics  </a:t>
            </a:r>
          </a:p>
        </p:txBody>
      </p:sp>
      <p:pic>
        <p:nvPicPr>
          <p:cNvPr id="5" name="Content Placeholder 4">
            <a:extLst>
              <a:ext uri="{FF2B5EF4-FFF2-40B4-BE49-F238E27FC236}">
                <a16:creationId xmlns:a16="http://schemas.microsoft.com/office/drawing/2014/main" id="{FEEC3B8C-0D9D-679C-5399-C98C40061887}"/>
              </a:ext>
            </a:extLst>
          </p:cNvPr>
          <p:cNvPicPr>
            <a:picLocks noGrp="1" noChangeAspect="1"/>
          </p:cNvPicPr>
          <p:nvPr>
            <p:ph idx="1"/>
          </p:nvPr>
        </p:nvPicPr>
        <p:blipFill>
          <a:blip r:embed="rId2"/>
          <a:stretch>
            <a:fillRect/>
          </a:stretch>
        </p:blipFill>
        <p:spPr>
          <a:xfrm>
            <a:off x="580748" y="1457012"/>
            <a:ext cx="10515600" cy="2904658"/>
          </a:xfrm>
        </p:spPr>
      </p:pic>
      <p:sp>
        <p:nvSpPr>
          <p:cNvPr id="6" name="TextBox 5">
            <a:extLst>
              <a:ext uri="{FF2B5EF4-FFF2-40B4-BE49-F238E27FC236}">
                <a16:creationId xmlns:a16="http://schemas.microsoft.com/office/drawing/2014/main" id="{A04B7CF8-A8B5-F5ED-F93F-0E90AEEAAF5E}"/>
              </a:ext>
            </a:extLst>
          </p:cNvPr>
          <p:cNvSpPr txBox="1"/>
          <p:nvPr/>
        </p:nvSpPr>
        <p:spPr>
          <a:xfrm>
            <a:off x="1367161" y="4847208"/>
            <a:ext cx="8673484" cy="2363724"/>
          </a:xfrm>
          <a:prstGeom prst="rect">
            <a:avLst/>
          </a:prstGeom>
          <a:noFill/>
        </p:spPr>
        <p:txBody>
          <a:bodyPr wrap="square" rtlCol="0">
            <a:spAutoFit/>
          </a:bodyPr>
          <a:lstStyle/>
          <a:p>
            <a:r>
              <a:rPr lang="en-US" dirty="0"/>
              <a:t>COD/ BOD ratio-2.76 </a:t>
            </a:r>
          </a:p>
          <a:p>
            <a:r>
              <a:rPr lang="en-US" dirty="0"/>
              <a:t>COD range – 2000 mg/l</a:t>
            </a:r>
          </a:p>
          <a:p>
            <a:pPr marL="285750" lvl="0" indent="-285750">
              <a:lnSpc>
                <a:spcPct val="130000"/>
              </a:lnSpc>
              <a:buFontTx/>
              <a:buChar char="-"/>
            </a:pPr>
            <a:r>
              <a:rPr lang="en-GB" sz="1800" dirty="0">
                <a:solidFill>
                  <a:schemeClr val="tx1">
                    <a:lumMod val="65000"/>
                    <a:lumOff val="35000"/>
                  </a:schemeClr>
                </a:solidFill>
                <a:latin typeface="Calibri" panose="020F0502020204030204" pitchFamily="34" charset="0"/>
                <a:ea typeface="Calibri" panose="020F0502020204030204" pitchFamily="34" charset="0"/>
                <a:cs typeface="Kartika" panose="02020503030404060203" pitchFamily="18" charset="0"/>
              </a:rPr>
              <a:t>Typical COD and BOD reduction range 50 – 80%  mainly depending on: inflow COD, temperature and HRT</a:t>
            </a:r>
          </a:p>
          <a:p>
            <a:pPr marL="285750" lvl="0" indent="-285750">
              <a:lnSpc>
                <a:spcPct val="130000"/>
              </a:lnSpc>
              <a:buFontTx/>
              <a:buChar char="-"/>
            </a:pPr>
            <a:r>
              <a:rPr lang="en-GB" sz="1800" dirty="0">
                <a:solidFill>
                  <a:schemeClr val="tx1">
                    <a:lumMod val="65000"/>
                    <a:lumOff val="35000"/>
                  </a:schemeClr>
                </a:solidFill>
                <a:latin typeface="Calibri" panose="020F0502020204030204" pitchFamily="34" charset="0"/>
                <a:ea typeface="Calibri" panose="020F0502020204030204" pitchFamily="34" charset="0"/>
                <a:cs typeface="Kartika" panose="02020503030404060203" pitchFamily="18" charset="0"/>
              </a:rPr>
              <a:t>Pathogen (E.coli) reduction 1  - 2 logs</a:t>
            </a:r>
          </a:p>
          <a:p>
            <a:pPr marL="285750" lvl="0" indent="-285750">
              <a:lnSpc>
                <a:spcPct val="130000"/>
              </a:lnSpc>
              <a:buFontTx/>
              <a:buChar char="-"/>
            </a:pPr>
            <a:r>
              <a:rPr lang="en-GB" sz="1800" dirty="0">
                <a:solidFill>
                  <a:schemeClr val="tx1">
                    <a:lumMod val="65000"/>
                    <a:lumOff val="35000"/>
                  </a:schemeClr>
                </a:solidFill>
                <a:latin typeface="Calibri" panose="020F0502020204030204" pitchFamily="34" charset="0"/>
                <a:ea typeface="Calibri" panose="020F0502020204030204" pitchFamily="34" charset="0"/>
                <a:cs typeface="Kartika" panose="02020503030404060203" pitchFamily="18" charset="0"/>
              </a:rPr>
              <a:t>Nutrient removal (NH4, N, P) &lt; 10%</a:t>
            </a:r>
            <a:r>
              <a:rPr lang="en-US" dirty="0"/>
              <a:t>  </a:t>
            </a:r>
          </a:p>
          <a:p>
            <a:endParaRPr lang="en-US" dirty="0"/>
          </a:p>
        </p:txBody>
      </p:sp>
    </p:spTree>
    <p:extLst>
      <p:ext uri="{BB962C8B-B14F-4D97-AF65-F5344CB8AC3E}">
        <p14:creationId xmlns:p14="http://schemas.microsoft.com/office/powerpoint/2010/main" val="1283038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9386-A5AB-2D92-1BF7-8C60F435BBFA}"/>
              </a:ext>
            </a:extLst>
          </p:cNvPr>
          <p:cNvSpPr>
            <a:spLocks noGrp="1"/>
          </p:cNvSpPr>
          <p:nvPr>
            <p:ph type="title"/>
          </p:nvPr>
        </p:nvSpPr>
        <p:spPr>
          <a:xfrm>
            <a:off x="0" y="-416243"/>
            <a:ext cx="10515600" cy="1325563"/>
          </a:xfrm>
        </p:spPr>
        <p:txBody>
          <a:bodyPr/>
          <a:lstStyle/>
          <a:p>
            <a:r>
              <a:rPr lang="en-US" b="1" dirty="0"/>
              <a:t>Advantages and Disadvantages </a:t>
            </a:r>
          </a:p>
        </p:txBody>
      </p:sp>
      <p:graphicFrame>
        <p:nvGraphicFramePr>
          <p:cNvPr id="4" name="Table 4">
            <a:extLst>
              <a:ext uri="{FF2B5EF4-FFF2-40B4-BE49-F238E27FC236}">
                <a16:creationId xmlns:a16="http://schemas.microsoft.com/office/drawing/2014/main" id="{622918C1-F7D3-C744-0EF3-CE7D28F08BEE}"/>
              </a:ext>
            </a:extLst>
          </p:cNvPr>
          <p:cNvGraphicFramePr>
            <a:graphicFrameLocks noGrp="1"/>
          </p:cNvGraphicFramePr>
          <p:nvPr>
            <p:ph idx="1"/>
            <p:extLst>
              <p:ext uri="{D42A27DB-BD31-4B8C-83A1-F6EECF244321}">
                <p14:modId xmlns:p14="http://schemas.microsoft.com/office/powerpoint/2010/main" val="4027146013"/>
              </p:ext>
            </p:extLst>
          </p:nvPr>
        </p:nvGraphicFramePr>
        <p:xfrm>
          <a:off x="120748" y="501357"/>
          <a:ext cx="10515600" cy="62230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940324520"/>
                    </a:ext>
                  </a:extLst>
                </a:gridCol>
                <a:gridCol w="5257800">
                  <a:extLst>
                    <a:ext uri="{9D8B030D-6E8A-4147-A177-3AD203B41FA5}">
                      <a16:colId xmlns:a16="http://schemas.microsoft.com/office/drawing/2014/main" val="3683407678"/>
                    </a:ext>
                  </a:extLst>
                </a:gridCol>
              </a:tblGrid>
              <a:tr h="370840">
                <a:tc>
                  <a:txBody>
                    <a:bodyPr/>
                    <a:lstStyle/>
                    <a:p>
                      <a:r>
                        <a:rPr lang="en-US" dirty="0"/>
                        <a:t>Advantages </a:t>
                      </a:r>
                    </a:p>
                  </a:txBody>
                  <a:tcPr/>
                </a:tc>
                <a:tc>
                  <a:txBody>
                    <a:bodyPr/>
                    <a:lstStyle/>
                    <a:p>
                      <a:r>
                        <a:rPr lang="en-US" dirty="0"/>
                        <a:t>Disadvantages </a:t>
                      </a:r>
                    </a:p>
                  </a:txBody>
                  <a:tcPr/>
                </a:tc>
                <a:extLst>
                  <a:ext uri="{0D108BD9-81ED-4DB2-BD59-A6C34878D82A}">
                    <a16:rowId xmlns:a16="http://schemas.microsoft.com/office/drawing/2014/main" val="4112734534"/>
                  </a:ext>
                </a:extLst>
              </a:tr>
              <a:tr h="370840">
                <a:tc>
                  <a:txBody>
                    <a:bodyPr/>
                    <a:lstStyle/>
                    <a:p>
                      <a:r>
                        <a:rPr lang="en-GB" dirty="0"/>
                        <a:t>Separation of solids in the settler, or in the</a:t>
                      </a:r>
                    </a:p>
                    <a:p>
                      <a:r>
                        <a:rPr lang="en-GB" dirty="0"/>
                        <a:t>naturally formed bacteria flocs (“sludge</a:t>
                      </a:r>
                    </a:p>
                    <a:p>
                      <a:r>
                        <a:rPr lang="en-GB" dirty="0"/>
                        <a:t>blanket”), allows a long Sludge Retention Time</a:t>
                      </a:r>
                    </a:p>
                    <a:p>
                      <a:r>
                        <a:rPr lang="en-GB" dirty="0"/>
                        <a:t>(SRT) for thorough digestion. Meanwhile the</a:t>
                      </a:r>
                    </a:p>
                    <a:p>
                      <a:r>
                        <a:rPr lang="en-GB" dirty="0"/>
                        <a:t>liquid can circulate within a short Hydraulic</a:t>
                      </a:r>
                    </a:p>
                    <a:p>
                      <a:r>
                        <a:rPr lang="en-GB" dirty="0"/>
                        <a:t>Retention Time (HRT).</a:t>
                      </a:r>
                      <a:endParaRPr lang="en-US" dirty="0"/>
                    </a:p>
                  </a:txBody>
                  <a:tcPr/>
                </a:tc>
                <a:tc>
                  <a:txBody>
                    <a:bodyPr/>
                    <a:lstStyle/>
                    <a:p>
                      <a:endParaRPr lang="en-US" sz="1800" b="0" i="0" u="none" strike="noStrike" kern="1200" baseline="0" dirty="0">
                        <a:solidFill>
                          <a:schemeClr val="dk1"/>
                        </a:solidFill>
                        <a:latin typeface="+mn-lt"/>
                        <a:ea typeface="+mn-ea"/>
                        <a:cs typeface="+mn-cs"/>
                      </a:endParaRPr>
                    </a:p>
                    <a:p>
                      <a:r>
                        <a:rPr lang="en-GB" sz="1800" b="0" i="0" u="none" strike="noStrike" kern="1200" baseline="0" dirty="0">
                          <a:solidFill>
                            <a:schemeClr val="dk1"/>
                          </a:solidFill>
                          <a:latin typeface="+mn-lt"/>
                          <a:ea typeface="+mn-ea"/>
                          <a:cs typeface="+mn-cs"/>
                        </a:rPr>
                        <a:t>Desludging is necessary every year or at least after 2 years of operation. It is required even more often if the daily flow of Suspended Solids is high: generally, with a COD higher than about 3,000 mg/l and HRT lower than 3 days </a:t>
                      </a:r>
                    </a:p>
                    <a:p>
                      <a:endParaRPr lang="en-US" dirty="0"/>
                    </a:p>
                  </a:txBody>
                  <a:tcPr/>
                </a:tc>
                <a:extLst>
                  <a:ext uri="{0D108BD9-81ED-4DB2-BD59-A6C34878D82A}">
                    <a16:rowId xmlns:a16="http://schemas.microsoft.com/office/drawing/2014/main" val="3600562808"/>
                  </a:ext>
                </a:extLst>
              </a:tr>
              <a:tr h="370840">
                <a:tc>
                  <a:txBody>
                    <a:bodyPr/>
                    <a:lstStyle/>
                    <a:p>
                      <a:endParaRPr lang="en-US" sz="1800" b="0" i="0" u="none" strike="noStrike" kern="1200" baseline="0" dirty="0">
                        <a:solidFill>
                          <a:schemeClr val="dk1"/>
                        </a:solidFill>
                        <a:latin typeface="+mn-lt"/>
                        <a:ea typeface="+mn-ea"/>
                        <a:cs typeface="+mn-cs"/>
                      </a:endParaRPr>
                    </a:p>
                    <a:p>
                      <a:r>
                        <a:rPr lang="en-US" sz="1800" b="0" i="0" u="none" strike="noStrike" kern="1200" baseline="0" dirty="0">
                          <a:solidFill>
                            <a:schemeClr val="dk1"/>
                          </a:solidFill>
                          <a:latin typeface="+mn-lt"/>
                          <a:ea typeface="+mn-ea"/>
                          <a:cs typeface="+mn-cs"/>
                        </a:rPr>
                        <a:t>Low sludge generation.</a:t>
                      </a:r>
                    </a:p>
                    <a:p>
                      <a:endParaRPr lang="en-US" dirty="0"/>
                    </a:p>
                  </a:txBody>
                  <a:tcPr/>
                </a:tc>
                <a:tc>
                  <a:txBody>
                    <a:bodyPr/>
                    <a:lstStyle/>
                    <a:p>
                      <a:endParaRPr lang="en-US" sz="1800" b="0" i="0" u="none" strike="noStrike" kern="1200" baseline="0" dirty="0">
                        <a:solidFill>
                          <a:schemeClr val="dk1"/>
                        </a:solidFill>
                        <a:latin typeface="+mn-lt"/>
                        <a:ea typeface="+mn-ea"/>
                        <a:cs typeface="+mn-cs"/>
                      </a:endParaRPr>
                    </a:p>
                    <a:p>
                      <a:r>
                        <a:rPr lang="en-GB" sz="1800" b="0" i="0" u="none" strike="noStrike" kern="1200" baseline="0" dirty="0">
                          <a:solidFill>
                            <a:schemeClr val="dk1"/>
                          </a:solidFill>
                          <a:latin typeface="+mn-lt"/>
                          <a:ea typeface="+mn-ea"/>
                          <a:cs typeface="+mn-cs"/>
                        </a:rPr>
                        <a:t>In-flow must be as constant and smooth as possible: due to short HR T, an ABR cannot be fed in batches.</a:t>
                      </a:r>
                    </a:p>
                    <a:p>
                      <a:endParaRPr lang="en-US" dirty="0"/>
                    </a:p>
                  </a:txBody>
                  <a:tcPr/>
                </a:tc>
                <a:extLst>
                  <a:ext uri="{0D108BD9-81ED-4DB2-BD59-A6C34878D82A}">
                    <a16:rowId xmlns:a16="http://schemas.microsoft.com/office/drawing/2014/main" val="874528638"/>
                  </a:ext>
                </a:extLst>
              </a:tr>
              <a:tr h="370840">
                <a:tc>
                  <a:txBody>
                    <a:bodyPr/>
                    <a:lstStyle/>
                    <a:p>
                      <a:endParaRPr lang="en-US" sz="1800" b="0" i="0" u="none" strike="noStrike" kern="1200" baseline="0" dirty="0">
                        <a:solidFill>
                          <a:schemeClr val="dk1"/>
                        </a:solidFill>
                        <a:latin typeface="+mn-lt"/>
                        <a:ea typeface="+mn-ea"/>
                        <a:cs typeface="+mn-cs"/>
                      </a:endParaRPr>
                    </a:p>
                    <a:p>
                      <a:r>
                        <a:rPr lang="en-GB" sz="1800" b="0" i="0" u="none" strike="noStrike" kern="1200" baseline="0" dirty="0">
                          <a:solidFill>
                            <a:schemeClr val="dk1"/>
                          </a:solidFill>
                          <a:latin typeface="+mn-lt"/>
                          <a:ea typeface="+mn-ea"/>
                          <a:cs typeface="+mn-cs"/>
                        </a:rPr>
                        <a:t>No moving parts, no mechanical mixing, no filling material.</a:t>
                      </a:r>
                    </a:p>
                    <a:p>
                      <a:endParaRPr lang="en-US" dirty="0"/>
                    </a:p>
                  </a:txBody>
                  <a:tcPr/>
                </a:tc>
                <a:tc>
                  <a:txBody>
                    <a:bodyPr/>
                    <a:lstStyle/>
                    <a:p>
                      <a:endParaRPr lang="en-US" sz="1800" b="0" i="0" u="none" strike="noStrike" kern="1200" baseline="0" dirty="0">
                        <a:solidFill>
                          <a:schemeClr val="dk1"/>
                        </a:solidFill>
                        <a:latin typeface="+mn-lt"/>
                        <a:ea typeface="+mn-ea"/>
                        <a:cs typeface="+mn-cs"/>
                      </a:endParaRPr>
                    </a:p>
                    <a:p>
                      <a:r>
                        <a:rPr lang="en-GB" sz="1800" b="0" i="0" u="none" strike="noStrike" kern="1200" baseline="0" dirty="0">
                          <a:solidFill>
                            <a:schemeClr val="dk1"/>
                          </a:solidFill>
                          <a:latin typeface="+mn-lt"/>
                          <a:ea typeface="+mn-ea"/>
                          <a:cs typeface="+mn-cs"/>
                        </a:rPr>
                        <a:t>Sludge level must be regularly checked through manholes or lateral pipes.</a:t>
                      </a:r>
                    </a:p>
                    <a:p>
                      <a:endParaRPr lang="en-US" dirty="0"/>
                    </a:p>
                  </a:txBody>
                  <a:tcPr/>
                </a:tc>
                <a:extLst>
                  <a:ext uri="{0D108BD9-81ED-4DB2-BD59-A6C34878D82A}">
                    <a16:rowId xmlns:a16="http://schemas.microsoft.com/office/drawing/2014/main" val="2123208214"/>
                  </a:ext>
                </a:extLst>
              </a:tr>
              <a:tr h="370840">
                <a:tc>
                  <a:txBody>
                    <a:bodyPr/>
                    <a:lstStyle/>
                    <a:p>
                      <a:endParaRPr lang="en-US" sz="1800" b="0" i="0" u="none" strike="noStrike" kern="1200" baseline="0" dirty="0">
                        <a:solidFill>
                          <a:schemeClr val="dk1"/>
                        </a:solidFill>
                        <a:latin typeface="+mn-lt"/>
                        <a:ea typeface="+mn-ea"/>
                        <a:cs typeface="+mn-cs"/>
                      </a:endParaRPr>
                    </a:p>
                    <a:p>
                      <a:r>
                        <a:rPr lang="en-GB" sz="1800" b="0" i="0" u="none" strike="noStrike" kern="1200" baseline="0" dirty="0">
                          <a:solidFill>
                            <a:schemeClr val="dk1"/>
                          </a:solidFill>
                          <a:latin typeface="+mn-lt"/>
                          <a:ea typeface="+mn-ea"/>
                          <a:cs typeface="+mn-cs"/>
                        </a:rPr>
                        <a:t>HRT shorter than in biogas digesters allows to reduce the volume of the ABR and its land requirement (1 to 1.5 m2/daily flow m3).</a:t>
                      </a:r>
                    </a:p>
                    <a:p>
                      <a:endParaRPr lang="en-US" dirty="0"/>
                    </a:p>
                  </a:txBody>
                  <a:tcPr/>
                </a:tc>
                <a:tc>
                  <a:txBody>
                    <a:bodyPr/>
                    <a:lstStyle/>
                    <a:p>
                      <a:endParaRPr lang="en-US" dirty="0"/>
                    </a:p>
                  </a:txBody>
                  <a:tcPr/>
                </a:tc>
                <a:extLst>
                  <a:ext uri="{0D108BD9-81ED-4DB2-BD59-A6C34878D82A}">
                    <a16:rowId xmlns:a16="http://schemas.microsoft.com/office/drawing/2014/main" val="1837687126"/>
                  </a:ext>
                </a:extLst>
              </a:tr>
            </a:tbl>
          </a:graphicData>
        </a:graphic>
      </p:graphicFrame>
    </p:spTree>
    <p:extLst>
      <p:ext uri="{BB962C8B-B14F-4D97-AF65-F5344CB8AC3E}">
        <p14:creationId xmlns:p14="http://schemas.microsoft.com/office/powerpoint/2010/main" val="16479970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1F426-F86A-FEC4-44EE-45BEFD9E1102}"/>
              </a:ext>
            </a:extLst>
          </p:cNvPr>
          <p:cNvSpPr>
            <a:spLocks noGrp="1"/>
          </p:cNvSpPr>
          <p:nvPr>
            <p:ph type="title"/>
          </p:nvPr>
        </p:nvSpPr>
        <p:spPr/>
        <p:txBody>
          <a:bodyPr/>
          <a:lstStyle/>
          <a:p>
            <a:r>
              <a:rPr lang="en-US" b="1" dirty="0"/>
              <a:t>How many of us control </a:t>
            </a:r>
            <a:r>
              <a:rPr lang="en-US" b="1" dirty="0" err="1"/>
              <a:t>Uplfow</a:t>
            </a:r>
            <a:r>
              <a:rPr lang="en-US" b="1" dirty="0"/>
              <a:t> velocity in the ABR / AFR?  </a:t>
            </a:r>
          </a:p>
        </p:txBody>
      </p:sp>
      <p:sp>
        <p:nvSpPr>
          <p:cNvPr id="3" name="Content Placeholder 2">
            <a:extLst>
              <a:ext uri="{FF2B5EF4-FFF2-40B4-BE49-F238E27FC236}">
                <a16:creationId xmlns:a16="http://schemas.microsoft.com/office/drawing/2014/main" id="{07683D1E-EAAD-9A1E-B42D-792F3C17D3F4}"/>
              </a:ext>
            </a:extLst>
          </p:cNvPr>
          <p:cNvSpPr>
            <a:spLocks noGrp="1"/>
          </p:cNvSpPr>
          <p:nvPr>
            <p:ph idx="1"/>
          </p:nvPr>
        </p:nvSpPr>
        <p:spPr/>
        <p:txBody>
          <a:bodyPr>
            <a:normAutofit/>
          </a:bodyPr>
          <a:lstStyle/>
          <a:p>
            <a:pPr marL="0" indent="0" algn="l">
              <a:buNone/>
            </a:pPr>
            <a:r>
              <a:rPr lang="en-GB" sz="2400" b="0" i="0" u="none" strike="noStrike" baseline="0" dirty="0">
                <a:latin typeface="Univers-Light"/>
              </a:rPr>
              <a:t>The up-flow velocity of the baffled reactor, which should never be more than</a:t>
            </a:r>
          </a:p>
          <a:p>
            <a:pPr marL="0" indent="0" algn="l">
              <a:buNone/>
            </a:pPr>
            <a:r>
              <a:rPr lang="en-US" sz="2400" b="0" i="0" u="none" strike="noStrike" baseline="0" dirty="0">
                <a:latin typeface="Univers-Light"/>
              </a:rPr>
              <a:t>1m/h ( DEWATS, BORDA ) </a:t>
            </a:r>
            <a:endParaRPr lang="en-US" sz="2400" dirty="0">
              <a:latin typeface="Univers-Light"/>
            </a:endParaRPr>
          </a:p>
          <a:p>
            <a:pPr marL="0" indent="0" algn="l">
              <a:buNone/>
            </a:pPr>
            <a:endParaRPr lang="en-US" sz="2400" b="1" i="0" u="none" strike="noStrike" baseline="0" dirty="0">
              <a:solidFill>
                <a:srgbClr val="000000"/>
              </a:solidFill>
              <a:latin typeface="Univers-Light"/>
            </a:endParaRPr>
          </a:p>
          <a:p>
            <a:pPr marL="0" indent="0" algn="l">
              <a:buNone/>
            </a:pPr>
            <a:r>
              <a:rPr lang="en-US" sz="2400" b="1" dirty="0">
                <a:solidFill>
                  <a:srgbClr val="000000"/>
                </a:solidFill>
                <a:latin typeface="Univers-Light"/>
              </a:rPr>
              <a:t>A</a:t>
            </a:r>
            <a:r>
              <a:rPr lang="en-GB" sz="1800" b="1" i="0" u="none" strike="noStrike" baseline="0" dirty="0" err="1">
                <a:solidFill>
                  <a:srgbClr val="000000"/>
                </a:solidFill>
                <a:latin typeface="Arial" panose="020B0604020202020204" pitchFamily="34" charset="0"/>
              </a:rPr>
              <a:t>ctual</a:t>
            </a:r>
            <a:r>
              <a:rPr lang="en-GB" sz="1800" b="1" i="0" u="none" strike="noStrike" baseline="0" dirty="0">
                <a:solidFill>
                  <a:srgbClr val="000000"/>
                </a:solidFill>
                <a:latin typeface="Arial" panose="020B0604020202020204" pitchFamily="34" charset="0"/>
              </a:rPr>
              <a:t> up-flow velocity is best below 0.9 </a:t>
            </a:r>
            <a:r>
              <a:rPr lang="en-GB" sz="1800" b="1" i="1" u="none" strike="noStrike" baseline="0" dirty="0">
                <a:solidFill>
                  <a:srgbClr val="000000"/>
                </a:solidFill>
                <a:latin typeface="Arial" panose="020B0604020202020204" pitchFamily="34" charset="0"/>
              </a:rPr>
              <a:t>m/h</a:t>
            </a:r>
            <a:r>
              <a:rPr lang="en-GB" sz="1800" b="1" i="0" u="none" strike="noStrike" baseline="0" dirty="0">
                <a:solidFill>
                  <a:srgbClr val="000000"/>
                </a:solidFill>
                <a:latin typeface="Arial" panose="020B0604020202020204" pitchFamily="34" charset="0"/>
              </a:rPr>
              <a:t>!!!If up-flow velocity is higher, adjust width and length  ( Source – IHE )</a:t>
            </a:r>
            <a:endParaRPr lang="en-US" sz="3600" dirty="0"/>
          </a:p>
        </p:txBody>
      </p:sp>
    </p:spTree>
    <p:extLst>
      <p:ext uri="{BB962C8B-B14F-4D97-AF65-F5344CB8AC3E}">
        <p14:creationId xmlns:p14="http://schemas.microsoft.com/office/powerpoint/2010/main" val="40877074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C627-DC98-B7FB-866C-ECD1DFB40B65}"/>
              </a:ext>
            </a:extLst>
          </p:cNvPr>
          <p:cNvSpPr>
            <a:spLocks noGrp="1"/>
          </p:cNvSpPr>
          <p:nvPr>
            <p:ph type="title"/>
          </p:nvPr>
        </p:nvSpPr>
        <p:spPr>
          <a:xfrm>
            <a:off x="345830" y="0"/>
            <a:ext cx="10515600" cy="1325563"/>
          </a:xfrm>
        </p:spPr>
        <p:txBody>
          <a:bodyPr/>
          <a:lstStyle/>
          <a:p>
            <a:r>
              <a:rPr lang="en-US" b="1" dirty="0"/>
              <a:t>Desludging / Backwash </a:t>
            </a:r>
          </a:p>
        </p:txBody>
      </p:sp>
      <p:pic>
        <p:nvPicPr>
          <p:cNvPr id="6" name="Content Placeholder 5" descr="A picture containing toy, cartoon, LEGO&#10;&#10;Description automatically generated">
            <a:extLst>
              <a:ext uri="{FF2B5EF4-FFF2-40B4-BE49-F238E27FC236}">
                <a16:creationId xmlns:a16="http://schemas.microsoft.com/office/drawing/2014/main" id="{841F468E-70B3-46E6-9ECB-3CECBF9A57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7546" y="954107"/>
            <a:ext cx="5410163" cy="4351338"/>
          </a:xfrm>
        </p:spPr>
      </p:pic>
      <p:pic>
        <p:nvPicPr>
          <p:cNvPr id="4" name="Picture 15">
            <a:extLst>
              <a:ext uri="{FF2B5EF4-FFF2-40B4-BE49-F238E27FC236}">
                <a16:creationId xmlns:a16="http://schemas.microsoft.com/office/drawing/2014/main" id="{0B851F37-F513-C81D-9889-51CA6F1A69EB}"/>
              </a:ext>
            </a:extLst>
          </p:cNvPr>
          <p:cNvPicPr/>
          <p:nvPr/>
        </p:nvPicPr>
        <p:blipFill>
          <a:blip r:embed="rId3" cstate="print"/>
          <a:srcRect t="2718" b="10045"/>
          <a:stretch>
            <a:fillRect/>
          </a:stretch>
        </p:blipFill>
        <p:spPr bwMode="auto">
          <a:xfrm>
            <a:off x="6794694" y="1969476"/>
            <a:ext cx="4740814" cy="3798277"/>
          </a:xfrm>
          <a:prstGeom prst="rect">
            <a:avLst/>
          </a:prstGeom>
          <a:solidFill>
            <a:srgbClr val="FFFFFF"/>
          </a:solidFill>
          <a:ln w="9525">
            <a:noFill/>
            <a:miter lim="800000"/>
            <a:headEnd/>
            <a:tailEnd/>
          </a:ln>
        </p:spPr>
      </p:pic>
      <p:sp>
        <p:nvSpPr>
          <p:cNvPr id="5" name="TextBox 4">
            <a:extLst>
              <a:ext uri="{FF2B5EF4-FFF2-40B4-BE49-F238E27FC236}">
                <a16:creationId xmlns:a16="http://schemas.microsoft.com/office/drawing/2014/main" id="{37A18FEB-E21C-4B87-6398-C72E3D54F91E}"/>
              </a:ext>
            </a:extLst>
          </p:cNvPr>
          <p:cNvSpPr txBox="1"/>
          <p:nvPr/>
        </p:nvSpPr>
        <p:spPr>
          <a:xfrm>
            <a:off x="6115929" y="0"/>
            <a:ext cx="6098344" cy="1908215"/>
          </a:xfrm>
          <a:prstGeom prst="rect">
            <a:avLst/>
          </a:prstGeom>
          <a:noFill/>
        </p:spPr>
        <p:txBody>
          <a:bodyPr wrap="square">
            <a:spAutoFit/>
          </a:bodyPr>
          <a:lstStyle/>
          <a:p>
            <a:pPr algn="l"/>
            <a:endParaRPr lang="en-US" sz="2800" b="0" i="0" u="none" strike="noStrike" baseline="0" dirty="0">
              <a:solidFill>
                <a:srgbClr val="000000"/>
              </a:solidFill>
              <a:latin typeface="Helvetica Neue"/>
            </a:endParaRPr>
          </a:p>
          <a:p>
            <a:r>
              <a:rPr lang="en-GB" sz="1800" b="0" i="0" u="none" strike="noStrike" baseline="0" dirty="0">
                <a:solidFill>
                  <a:srgbClr val="000000"/>
                </a:solidFill>
                <a:latin typeface="Helvetica Neue"/>
              </a:rPr>
              <a:t>Desludging is necessary every year or at least after 2 years of </a:t>
            </a:r>
            <a:r>
              <a:rPr lang="en-GB" sz="1800" b="0" i="0" u="none" strike="noStrike" baseline="0" dirty="0" err="1">
                <a:solidFill>
                  <a:srgbClr val="000000"/>
                </a:solidFill>
                <a:latin typeface="Helvetica Neue"/>
              </a:rPr>
              <a:t>operation.It</a:t>
            </a:r>
            <a:r>
              <a:rPr lang="en-GB" sz="1800" b="0" i="0" u="none" strike="noStrike" baseline="0" dirty="0">
                <a:solidFill>
                  <a:srgbClr val="000000"/>
                </a:solidFill>
                <a:latin typeface="Helvetica Neue"/>
              </a:rPr>
              <a:t> is required even more often if the daily flow of Suspended Solids is high: generally with a COD higher than about </a:t>
            </a:r>
            <a:r>
              <a:rPr lang="en-GB" sz="1800" b="0" i="0" u="none" strike="noStrike" baseline="0" dirty="0">
                <a:solidFill>
                  <a:srgbClr val="000000"/>
                </a:solidFill>
                <a:latin typeface="ITXRLB+HelveticaNeue"/>
              </a:rPr>
              <a:t>3,000 mg/l and HRT lower than 3 days. </a:t>
            </a:r>
          </a:p>
        </p:txBody>
      </p:sp>
      <p:sp>
        <p:nvSpPr>
          <p:cNvPr id="8" name="TextBox 7">
            <a:extLst>
              <a:ext uri="{FF2B5EF4-FFF2-40B4-BE49-F238E27FC236}">
                <a16:creationId xmlns:a16="http://schemas.microsoft.com/office/drawing/2014/main" id="{B4622FAB-4ED3-8E11-641E-0CDBAD3C7115}"/>
              </a:ext>
            </a:extLst>
          </p:cNvPr>
          <p:cNvSpPr txBox="1"/>
          <p:nvPr/>
        </p:nvSpPr>
        <p:spPr>
          <a:xfrm>
            <a:off x="510824" y="5305445"/>
            <a:ext cx="6105378" cy="1477328"/>
          </a:xfrm>
          <a:prstGeom prst="rect">
            <a:avLst/>
          </a:prstGeom>
          <a:noFill/>
        </p:spPr>
        <p:txBody>
          <a:bodyPr wrap="square">
            <a:spAutoFit/>
          </a:bodyPr>
          <a:lstStyle/>
          <a:p>
            <a:r>
              <a:rPr lang="en-GB" sz="1800" b="0" i="0" u="none" strike="noStrike" baseline="0" dirty="0">
                <a:solidFill>
                  <a:srgbClr val="000000"/>
                </a:solidFill>
                <a:latin typeface="Helvetica Neue"/>
              </a:rPr>
              <a:t>Up to 5 l sludge volume are produced in the settler </a:t>
            </a:r>
            <a:r>
              <a:rPr lang="en-GB" sz="1800" b="0" i="0" u="none" strike="noStrike" baseline="0" dirty="0">
                <a:solidFill>
                  <a:srgbClr val="000000"/>
                </a:solidFill>
                <a:latin typeface="ITXRLB+HelveticaNeue"/>
              </a:rPr>
              <a:t>per kg of COD influent. Anaerobic digestion will </a:t>
            </a:r>
            <a:r>
              <a:rPr lang="en-GB" sz="1800" b="0" i="0" u="none" strike="noStrike" baseline="0" dirty="0">
                <a:solidFill>
                  <a:srgbClr val="000000"/>
                </a:solidFill>
                <a:latin typeface="Helvetica Neue"/>
              </a:rPr>
              <a:t>reduce this volume by 40% for 2 </a:t>
            </a:r>
            <a:r>
              <a:rPr lang="en-GB" sz="1800" b="0" i="0" u="none" strike="noStrike" baseline="0" dirty="0" err="1">
                <a:solidFill>
                  <a:srgbClr val="000000"/>
                </a:solidFill>
                <a:latin typeface="Helvetica Neue"/>
              </a:rPr>
              <a:t>years.About</a:t>
            </a:r>
            <a:r>
              <a:rPr lang="en-GB" sz="1800" b="0" i="0" u="none" strike="noStrike" baseline="0" dirty="0">
                <a:solidFill>
                  <a:srgbClr val="000000"/>
                </a:solidFill>
                <a:latin typeface="Helvetica Neue"/>
              </a:rPr>
              <a:t> 1.5 </a:t>
            </a:r>
            <a:r>
              <a:rPr lang="en-GB" sz="1800" b="0" i="0" u="none" strike="noStrike" baseline="0" dirty="0">
                <a:solidFill>
                  <a:srgbClr val="000000"/>
                </a:solidFill>
                <a:latin typeface="ITXRLB+HelveticaNeue"/>
              </a:rPr>
              <a:t>l sludge volume are produced in the baffles; this amount decreases from each baffle to the next </a:t>
            </a:r>
            <a:endParaRPr lang="en-US" dirty="0"/>
          </a:p>
        </p:txBody>
      </p:sp>
      <p:sp>
        <p:nvSpPr>
          <p:cNvPr id="9" name="TextBox 8">
            <a:extLst>
              <a:ext uri="{FF2B5EF4-FFF2-40B4-BE49-F238E27FC236}">
                <a16:creationId xmlns:a16="http://schemas.microsoft.com/office/drawing/2014/main" id="{A74FE328-5282-DCEF-E38B-C8D5D979BFFE}"/>
              </a:ext>
            </a:extLst>
          </p:cNvPr>
          <p:cNvSpPr txBox="1"/>
          <p:nvPr/>
        </p:nvSpPr>
        <p:spPr>
          <a:xfrm>
            <a:off x="8271803" y="6527409"/>
            <a:ext cx="1617785" cy="369332"/>
          </a:xfrm>
          <a:prstGeom prst="rect">
            <a:avLst/>
          </a:prstGeom>
          <a:noFill/>
        </p:spPr>
        <p:txBody>
          <a:bodyPr wrap="square" rtlCol="0">
            <a:spAutoFit/>
          </a:bodyPr>
          <a:lstStyle/>
          <a:p>
            <a:r>
              <a:rPr lang="en-US" dirty="0"/>
              <a:t>Ref: UPM </a:t>
            </a:r>
          </a:p>
        </p:txBody>
      </p:sp>
    </p:spTree>
    <p:extLst>
      <p:ext uri="{BB962C8B-B14F-4D97-AF65-F5344CB8AC3E}">
        <p14:creationId xmlns:p14="http://schemas.microsoft.com/office/powerpoint/2010/main" val="25911011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0C94-EB93-CC90-01BC-9E4B09430F70}"/>
              </a:ext>
            </a:extLst>
          </p:cNvPr>
          <p:cNvSpPr>
            <a:spLocks noGrp="1"/>
          </p:cNvSpPr>
          <p:nvPr>
            <p:ph type="title"/>
          </p:nvPr>
        </p:nvSpPr>
        <p:spPr>
          <a:xfrm>
            <a:off x="1569720" y="238516"/>
            <a:ext cx="8671560" cy="169447"/>
          </a:xfrm>
        </p:spPr>
        <p:txBody>
          <a:bodyPr>
            <a:normAutofit fontScale="90000"/>
          </a:bodyPr>
          <a:lstStyle/>
          <a:p>
            <a:r>
              <a:rPr lang="en-US" dirty="0"/>
              <a:t>ABR+ AF </a:t>
            </a:r>
          </a:p>
        </p:txBody>
      </p:sp>
      <p:sp>
        <p:nvSpPr>
          <p:cNvPr id="3" name="Content Placeholder 2">
            <a:extLst>
              <a:ext uri="{FF2B5EF4-FFF2-40B4-BE49-F238E27FC236}">
                <a16:creationId xmlns:a16="http://schemas.microsoft.com/office/drawing/2014/main" id="{732356D2-1D98-CCC1-D9E1-B8F2AFBE633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79C5850C-242D-AD16-F6F6-737F8C7539B9}"/>
              </a:ext>
            </a:extLst>
          </p:cNvPr>
          <p:cNvPicPr>
            <a:picLocks noChangeAspect="1"/>
          </p:cNvPicPr>
          <p:nvPr/>
        </p:nvPicPr>
        <p:blipFill>
          <a:blip r:embed="rId2"/>
          <a:stretch>
            <a:fillRect/>
          </a:stretch>
        </p:blipFill>
        <p:spPr>
          <a:xfrm>
            <a:off x="6096000" y="730273"/>
            <a:ext cx="5794159" cy="4345620"/>
          </a:xfrm>
          <a:prstGeom prst="rect">
            <a:avLst/>
          </a:prstGeom>
        </p:spPr>
      </p:pic>
      <p:pic>
        <p:nvPicPr>
          <p:cNvPr id="6" name="Picture 5">
            <a:extLst>
              <a:ext uri="{FF2B5EF4-FFF2-40B4-BE49-F238E27FC236}">
                <a16:creationId xmlns:a16="http://schemas.microsoft.com/office/drawing/2014/main" id="{ED1CC201-EF05-9105-9C36-E1AC418FA0A3}"/>
              </a:ext>
            </a:extLst>
          </p:cNvPr>
          <p:cNvPicPr>
            <a:picLocks noChangeAspect="1"/>
          </p:cNvPicPr>
          <p:nvPr/>
        </p:nvPicPr>
        <p:blipFill>
          <a:blip r:embed="rId3"/>
          <a:stretch>
            <a:fillRect/>
          </a:stretch>
        </p:blipFill>
        <p:spPr>
          <a:xfrm>
            <a:off x="223456" y="681037"/>
            <a:ext cx="5872544" cy="3936683"/>
          </a:xfrm>
          <a:prstGeom prst="rect">
            <a:avLst/>
          </a:prstGeom>
        </p:spPr>
      </p:pic>
      <p:pic>
        <p:nvPicPr>
          <p:cNvPr id="8" name="Picture 7">
            <a:extLst>
              <a:ext uri="{FF2B5EF4-FFF2-40B4-BE49-F238E27FC236}">
                <a16:creationId xmlns:a16="http://schemas.microsoft.com/office/drawing/2014/main" id="{CECF24A3-836F-1051-60FF-B3B6E80AB92E}"/>
              </a:ext>
            </a:extLst>
          </p:cNvPr>
          <p:cNvPicPr>
            <a:picLocks noChangeAspect="1"/>
          </p:cNvPicPr>
          <p:nvPr/>
        </p:nvPicPr>
        <p:blipFill>
          <a:blip r:embed="rId4"/>
          <a:stretch>
            <a:fillRect/>
          </a:stretch>
        </p:blipFill>
        <p:spPr>
          <a:xfrm>
            <a:off x="223456" y="4779329"/>
            <a:ext cx="5742202" cy="1867486"/>
          </a:xfrm>
          <a:prstGeom prst="rect">
            <a:avLst/>
          </a:prstGeom>
        </p:spPr>
      </p:pic>
    </p:spTree>
    <p:extLst>
      <p:ext uri="{BB962C8B-B14F-4D97-AF65-F5344CB8AC3E}">
        <p14:creationId xmlns:p14="http://schemas.microsoft.com/office/powerpoint/2010/main" val="2109352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3C9B4-0315-81F8-E2AC-05087BB3AF85}"/>
              </a:ext>
            </a:extLst>
          </p:cNvPr>
          <p:cNvSpPr>
            <a:spLocks noGrp="1"/>
          </p:cNvSpPr>
          <p:nvPr>
            <p:ph type="title"/>
          </p:nvPr>
        </p:nvSpPr>
        <p:spPr>
          <a:xfrm>
            <a:off x="289560" y="183890"/>
            <a:ext cx="10515600" cy="1325563"/>
          </a:xfrm>
        </p:spPr>
        <p:txBody>
          <a:bodyPr/>
          <a:lstStyle/>
          <a:p>
            <a:r>
              <a:rPr lang="en-US" b="1" dirty="0"/>
              <a:t>Floating Nature of Coco Husk</a:t>
            </a:r>
            <a:br>
              <a:rPr lang="en-US" b="1" dirty="0"/>
            </a:br>
            <a:r>
              <a:rPr lang="en-US" sz="2400" b="1" dirty="0"/>
              <a:t>Loosing effective contact with WW </a:t>
            </a:r>
            <a:endParaRPr lang="en-US" b="1" dirty="0"/>
          </a:p>
        </p:txBody>
      </p:sp>
      <p:pic>
        <p:nvPicPr>
          <p:cNvPr id="7" name="Content Placeholder 6" descr="A picture containing ground, outdoor, building, toilet&#10;&#10;Description automatically generated">
            <a:extLst>
              <a:ext uri="{FF2B5EF4-FFF2-40B4-BE49-F238E27FC236}">
                <a16:creationId xmlns:a16="http://schemas.microsoft.com/office/drawing/2014/main" id="{4CF7FAE9-39E4-B84A-C210-E06283DDFE2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971772" y="3364049"/>
            <a:ext cx="2382028" cy="3176038"/>
          </a:xfrm>
        </p:spPr>
      </p:pic>
      <p:pic>
        <p:nvPicPr>
          <p:cNvPr id="4" name="Picture 3" descr="Coconut husk bag floating ">
            <a:extLst>
              <a:ext uri="{FF2B5EF4-FFF2-40B4-BE49-F238E27FC236}">
                <a16:creationId xmlns:a16="http://schemas.microsoft.com/office/drawing/2014/main" id="{14D15E07-9FB0-4C83-71BD-A459354015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560" y="2071802"/>
            <a:ext cx="4493455" cy="2714396"/>
          </a:xfrm>
          <a:prstGeom prst="rect">
            <a:avLst/>
          </a:prstGeom>
        </p:spPr>
      </p:pic>
      <p:pic>
        <p:nvPicPr>
          <p:cNvPr id="5" name="Picture 4">
            <a:extLst>
              <a:ext uri="{FF2B5EF4-FFF2-40B4-BE49-F238E27FC236}">
                <a16:creationId xmlns:a16="http://schemas.microsoft.com/office/drawing/2014/main" id="{82ED4C30-FFF9-8BC5-2C9B-9B168DB34B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2022" y="315002"/>
            <a:ext cx="3665021" cy="2751371"/>
          </a:xfrm>
          <a:prstGeom prst="rect">
            <a:avLst/>
          </a:prstGeom>
          <a:noFill/>
          <a:ln>
            <a:noFill/>
          </a:ln>
        </p:spPr>
      </p:pic>
      <p:pic>
        <p:nvPicPr>
          <p:cNvPr id="8" name="Picture 7" descr="Diagram, schematic&#10;&#10;Description generated with very high confidence">
            <a:extLst>
              <a:ext uri="{FF2B5EF4-FFF2-40B4-BE49-F238E27FC236}">
                <a16:creationId xmlns:a16="http://schemas.microsoft.com/office/drawing/2014/main" id="{D3A65865-5B5F-7F7F-002C-AED8490AD6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7287" y="4022277"/>
            <a:ext cx="2988853" cy="2517810"/>
          </a:xfrm>
          <a:prstGeom prst="rect">
            <a:avLst/>
          </a:prstGeom>
        </p:spPr>
      </p:pic>
      <p:cxnSp>
        <p:nvCxnSpPr>
          <p:cNvPr id="10" name="Straight Arrow Connector 9">
            <a:extLst>
              <a:ext uri="{FF2B5EF4-FFF2-40B4-BE49-F238E27FC236}">
                <a16:creationId xmlns:a16="http://schemas.microsoft.com/office/drawing/2014/main" id="{6F335430-76F6-63B6-72D8-0E6A4CAAB6A9}"/>
              </a:ext>
            </a:extLst>
          </p:cNvPr>
          <p:cNvCxnSpPr/>
          <p:nvPr/>
        </p:nvCxnSpPr>
        <p:spPr>
          <a:xfrm flipV="1">
            <a:off x="5317588" y="2071802"/>
            <a:ext cx="2124221" cy="12922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149D9D8E-A45B-0655-D2F0-5AE802741B46}"/>
              </a:ext>
            </a:extLst>
          </p:cNvPr>
          <p:cNvCxnSpPr>
            <a:cxnSpLocks/>
          </p:cNvCxnSpPr>
          <p:nvPr/>
        </p:nvCxnSpPr>
        <p:spPr>
          <a:xfrm>
            <a:off x="4915533" y="3954773"/>
            <a:ext cx="741754" cy="11658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Rectangle 10">
            <a:extLst>
              <a:ext uri="{FF2B5EF4-FFF2-40B4-BE49-F238E27FC236}">
                <a16:creationId xmlns:a16="http://schemas.microsoft.com/office/drawing/2014/main" id="{600CC0A3-8928-494D-7261-4ECD2CEDE44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2" name="Text Box 24">
            <a:extLst>
              <a:ext uri="{FF2B5EF4-FFF2-40B4-BE49-F238E27FC236}">
                <a16:creationId xmlns:a16="http://schemas.microsoft.com/office/drawing/2014/main" id="{0ED50862-92A3-76C4-6CB6-CA97528A18BC}"/>
              </a:ext>
            </a:extLst>
          </p:cNvPr>
          <p:cNvSpPr txBox="1">
            <a:spLocks noChangeArrowheads="1"/>
          </p:cNvSpPr>
          <p:nvPr/>
        </p:nvSpPr>
        <p:spPr bwMode="auto">
          <a:xfrm>
            <a:off x="838199" y="4844415"/>
            <a:ext cx="3944815" cy="13849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3: </a:t>
            </a:r>
            <a:r>
              <a:rPr kumimoji="0" lang="en-US" altLang="en-US" sz="900" b="0" i="1" u="none" strike="noStrike" cap="none" normalizeH="0" baseline="0" dirty="0" err="1">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Cocohusk</a:t>
            </a:r>
            <a:r>
              <a:rPr kumimoji="0" lang="en-US" altLang="en-US" sz="900" b="0" i="1" u="none" strike="noStrike" cap="none" normalizeH="0" baseline="0" dirty="0">
                <a:ln>
                  <a:noFill/>
                </a:ln>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  bag floating</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TextBox 26">
            <a:extLst>
              <a:ext uri="{FF2B5EF4-FFF2-40B4-BE49-F238E27FC236}">
                <a16:creationId xmlns:a16="http://schemas.microsoft.com/office/drawing/2014/main" id="{B11D5B31-67A4-6F28-233E-8949CF0D69A1}"/>
              </a:ext>
            </a:extLst>
          </p:cNvPr>
          <p:cNvSpPr txBox="1"/>
          <p:nvPr/>
        </p:nvSpPr>
        <p:spPr>
          <a:xfrm>
            <a:off x="393895" y="5247249"/>
            <a:ext cx="4389120" cy="923330"/>
          </a:xfrm>
          <a:prstGeom prst="rect">
            <a:avLst/>
          </a:prstGeom>
          <a:noFill/>
        </p:spPr>
        <p:txBody>
          <a:bodyPr wrap="squar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.127 PSI was calculated empirically . Around 50 Kg weight was needed to submerge one  coco bag inside the water</a:t>
            </a:r>
            <a:endParaRPr lang="en-US" dirty="0"/>
          </a:p>
        </p:txBody>
      </p:sp>
    </p:spTree>
    <p:extLst>
      <p:ext uri="{BB962C8B-B14F-4D97-AF65-F5344CB8AC3E}">
        <p14:creationId xmlns:p14="http://schemas.microsoft.com/office/powerpoint/2010/main" val="647508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7B3F1-EFA7-3645-FB29-9FE0EDBA26C1}"/>
              </a:ext>
            </a:extLst>
          </p:cNvPr>
          <p:cNvSpPr>
            <a:spLocks noGrp="1"/>
          </p:cNvSpPr>
          <p:nvPr>
            <p:ph type="title"/>
          </p:nvPr>
        </p:nvSpPr>
        <p:spPr/>
        <p:txBody>
          <a:bodyPr/>
          <a:lstStyle/>
          <a:p>
            <a:r>
              <a:rPr lang="en-US" b="1" dirty="0"/>
              <a:t>Do we capture biogas from ABR/ AFR? </a:t>
            </a:r>
          </a:p>
        </p:txBody>
      </p:sp>
      <p:sp>
        <p:nvSpPr>
          <p:cNvPr id="3" name="Content Placeholder 2">
            <a:extLst>
              <a:ext uri="{FF2B5EF4-FFF2-40B4-BE49-F238E27FC236}">
                <a16:creationId xmlns:a16="http://schemas.microsoft.com/office/drawing/2014/main" id="{3399307D-6DC1-5DC1-0879-E196F92B0436}"/>
              </a:ext>
            </a:extLst>
          </p:cNvPr>
          <p:cNvSpPr>
            <a:spLocks noGrp="1"/>
          </p:cNvSpPr>
          <p:nvPr>
            <p:ph idx="1"/>
          </p:nvPr>
        </p:nvSpPr>
        <p:spPr/>
        <p:txBody>
          <a:bodyPr/>
          <a:lstStyle/>
          <a:p>
            <a:r>
              <a:rPr lang="en-GB" dirty="0"/>
              <a:t>the study found that the suitable HRT and temperature that yielded the average maximum gas production rate of 11.78 L/d was at 3 days and temperature of 30.91°C</a:t>
            </a:r>
          </a:p>
          <a:p>
            <a:endParaRPr lang="en-GB" dirty="0"/>
          </a:p>
          <a:p>
            <a:endParaRPr lang="en-GB" dirty="0"/>
          </a:p>
          <a:p>
            <a:r>
              <a:rPr lang="en-GB" sz="1800" b="0" i="0" u="none" strike="noStrike" baseline="0" dirty="0" err="1">
                <a:solidFill>
                  <a:srgbClr val="000000"/>
                </a:solidFill>
                <a:latin typeface="Helvetica Neue"/>
              </a:rPr>
              <a:t>Feces</a:t>
            </a:r>
            <a:r>
              <a:rPr lang="en-GB" sz="1800" b="0" i="0" u="none" strike="noStrike" baseline="0" dirty="0">
                <a:solidFill>
                  <a:srgbClr val="000000"/>
                </a:solidFill>
                <a:latin typeface="Helvetica Neue"/>
              </a:rPr>
              <a:t> + urine from 1 person produce about 15–27 l biogas / d in the </a:t>
            </a:r>
            <a:r>
              <a:rPr lang="en-GB" sz="1800" b="0" i="0" u="none" strike="noStrike" baseline="0" dirty="0">
                <a:solidFill>
                  <a:srgbClr val="000000"/>
                </a:solidFill>
                <a:latin typeface="ITXRLB+HelveticaNeue"/>
              </a:rPr>
              <a:t>ABR; or COD produced per person: 38g </a:t>
            </a:r>
            <a:r>
              <a:rPr lang="en-GB" sz="1800" b="0" i="0" u="none" strike="noStrike" baseline="0" dirty="0" err="1">
                <a:solidFill>
                  <a:srgbClr val="000000"/>
                </a:solidFill>
                <a:latin typeface="ITXRLB+HelveticaNeue"/>
              </a:rPr>
              <a:t>feces</a:t>
            </a:r>
            <a:r>
              <a:rPr lang="en-GB" sz="1800" b="0" i="0" u="none" strike="noStrike" baseline="0" dirty="0">
                <a:solidFill>
                  <a:srgbClr val="000000"/>
                </a:solidFill>
                <a:latin typeface="ITXRLB+HelveticaNeue"/>
              </a:rPr>
              <a:t> + 9g urine / </a:t>
            </a:r>
            <a:r>
              <a:rPr lang="en-GB" sz="1800" b="0" i="0" u="none" strike="noStrike" baseline="0" dirty="0">
                <a:solidFill>
                  <a:srgbClr val="000000"/>
                </a:solidFill>
                <a:latin typeface="Helvetica Neue"/>
              </a:rPr>
              <a:t>d * 0.35 l methane / COD removed. ( UPM ) </a:t>
            </a:r>
            <a:endParaRPr lang="en-US" dirty="0"/>
          </a:p>
        </p:txBody>
      </p:sp>
      <p:sp>
        <p:nvSpPr>
          <p:cNvPr id="5" name="TextBox 4">
            <a:extLst>
              <a:ext uri="{FF2B5EF4-FFF2-40B4-BE49-F238E27FC236}">
                <a16:creationId xmlns:a16="http://schemas.microsoft.com/office/drawing/2014/main" id="{71B3C2DD-6DC4-46C4-D6C5-B86328158759}"/>
              </a:ext>
            </a:extLst>
          </p:cNvPr>
          <p:cNvSpPr txBox="1"/>
          <p:nvPr/>
        </p:nvSpPr>
        <p:spPr>
          <a:xfrm>
            <a:off x="1178169" y="5592188"/>
            <a:ext cx="6098344" cy="954107"/>
          </a:xfrm>
          <a:prstGeom prst="rect">
            <a:avLst/>
          </a:prstGeom>
          <a:noFill/>
        </p:spPr>
        <p:txBody>
          <a:bodyPr wrap="square">
            <a:spAutoFit/>
          </a:bodyPr>
          <a:lstStyle/>
          <a:p>
            <a:pPr algn="l"/>
            <a:r>
              <a:rPr lang="en-US" sz="1400" b="0" i="0" u="none" strike="noStrike" baseline="0" dirty="0">
                <a:latin typeface="Univers-Medium"/>
              </a:rPr>
              <a:t>practical use</a:t>
            </a:r>
          </a:p>
          <a:p>
            <a:pPr algn="l"/>
            <a:r>
              <a:rPr lang="es-ES" sz="1800" b="1" i="0" u="none" strike="noStrike" baseline="0" dirty="0">
                <a:latin typeface="Univers-Bold"/>
              </a:rPr>
              <a:t>200 l </a:t>
            </a:r>
            <a:r>
              <a:rPr lang="es-ES" sz="1800" b="1" i="0" u="none" strike="noStrike" baseline="0" dirty="0" err="1">
                <a:latin typeface="Univers-Bold"/>
              </a:rPr>
              <a:t>biogas</a:t>
            </a:r>
            <a:r>
              <a:rPr lang="es-ES" sz="1800" b="1" i="0" u="none" strike="noStrike" baseline="0" dirty="0">
                <a:latin typeface="Univers-Bold"/>
              </a:rPr>
              <a:t> per 1 kg </a:t>
            </a:r>
            <a:r>
              <a:rPr lang="es-ES" sz="1800" b="1" i="0" u="none" strike="noStrike" baseline="0" dirty="0" err="1">
                <a:latin typeface="Univers-Bold"/>
              </a:rPr>
              <a:t>COD</a:t>
            </a:r>
            <a:r>
              <a:rPr lang="es-ES" sz="1200" b="1" i="0" u="none" strike="noStrike" baseline="0" dirty="0" err="1">
                <a:latin typeface="Univers-Bold"/>
              </a:rPr>
              <a:t>removed</a:t>
            </a:r>
            <a:endParaRPr lang="es-ES" sz="1200" b="1" i="0" u="none" strike="noStrike" baseline="0" dirty="0">
              <a:latin typeface="Univers-Bold"/>
            </a:endParaRPr>
          </a:p>
          <a:p>
            <a:pPr algn="l"/>
            <a:endParaRPr lang="es-ES" sz="1200" b="1" dirty="0">
              <a:latin typeface="Univers-Bold"/>
            </a:endParaRPr>
          </a:p>
          <a:p>
            <a:pPr algn="l"/>
            <a:r>
              <a:rPr lang="es-ES" sz="1200" b="1" dirty="0" err="1">
                <a:latin typeface="Univers-Bold"/>
              </a:rPr>
              <a:t>Source</a:t>
            </a:r>
            <a:r>
              <a:rPr lang="es-ES" sz="1200" b="1" dirty="0">
                <a:latin typeface="Univers-Bold"/>
              </a:rPr>
              <a:t> – </a:t>
            </a:r>
            <a:r>
              <a:rPr lang="es-ES" sz="1200" b="1" dirty="0" err="1">
                <a:latin typeface="Univers-Bold"/>
              </a:rPr>
              <a:t>Borada</a:t>
            </a:r>
            <a:r>
              <a:rPr lang="es-ES" sz="1200" b="1" dirty="0">
                <a:latin typeface="Univers-Bold"/>
              </a:rPr>
              <a:t> </a:t>
            </a:r>
            <a:endParaRPr lang="en-US" dirty="0"/>
          </a:p>
        </p:txBody>
      </p:sp>
    </p:spTree>
    <p:extLst>
      <p:ext uri="{BB962C8B-B14F-4D97-AF65-F5344CB8AC3E}">
        <p14:creationId xmlns:p14="http://schemas.microsoft.com/office/powerpoint/2010/main" val="2852368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A470-3B8A-E74C-6DF4-3169F6498D5F}"/>
              </a:ext>
            </a:extLst>
          </p:cNvPr>
          <p:cNvSpPr>
            <a:spLocks noGrp="1"/>
          </p:cNvSpPr>
          <p:nvPr>
            <p:ph type="title"/>
          </p:nvPr>
        </p:nvSpPr>
        <p:spPr/>
        <p:txBody>
          <a:bodyPr>
            <a:normAutofit fontScale="90000"/>
          </a:bodyPr>
          <a:lstStyle/>
          <a:p>
            <a:r>
              <a:rPr lang="en-US" dirty="0"/>
              <a:t>Case Study </a:t>
            </a:r>
            <a:br>
              <a:rPr lang="en-US" dirty="0"/>
            </a:br>
            <a:r>
              <a:rPr lang="en-US" dirty="0"/>
              <a:t>Performance Efficiency of ABR ( Camp 5 , 17 ) </a:t>
            </a:r>
            <a:br>
              <a:rPr lang="en-US" dirty="0"/>
            </a:br>
            <a:r>
              <a:rPr lang="en-US" dirty="0"/>
              <a:t>and FSTP 1- </a:t>
            </a:r>
          </a:p>
        </p:txBody>
      </p:sp>
      <p:sp>
        <p:nvSpPr>
          <p:cNvPr id="3" name="Content Placeholder 2">
            <a:extLst>
              <a:ext uri="{FF2B5EF4-FFF2-40B4-BE49-F238E27FC236}">
                <a16:creationId xmlns:a16="http://schemas.microsoft.com/office/drawing/2014/main" id="{8118831F-F195-10D9-5D32-B006B6191BD7}"/>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9C683AB7-F0BB-3B39-9CC1-BC10CB3CF178}"/>
              </a:ext>
            </a:extLst>
          </p:cNvPr>
          <p:cNvPicPr>
            <a:picLocks noChangeAspect="1"/>
          </p:cNvPicPr>
          <p:nvPr/>
        </p:nvPicPr>
        <p:blipFill>
          <a:blip r:embed="rId2"/>
          <a:stretch>
            <a:fillRect/>
          </a:stretch>
        </p:blipFill>
        <p:spPr>
          <a:xfrm>
            <a:off x="432793" y="1997075"/>
            <a:ext cx="9544050" cy="4314825"/>
          </a:xfrm>
          <a:prstGeom prst="rect">
            <a:avLst/>
          </a:prstGeom>
        </p:spPr>
      </p:pic>
    </p:spTree>
    <p:extLst>
      <p:ext uri="{BB962C8B-B14F-4D97-AF65-F5344CB8AC3E}">
        <p14:creationId xmlns:p14="http://schemas.microsoft.com/office/powerpoint/2010/main" val="1307279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4E08C-7FA4-4691-4A5E-FAC2560A268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E58340-28C3-CC77-1BC3-7E3A521CA2A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ACA9CD1-1FEA-6588-6A45-9ACCB80A2994}"/>
              </a:ext>
            </a:extLst>
          </p:cNvPr>
          <p:cNvPicPr>
            <a:picLocks noChangeAspect="1"/>
          </p:cNvPicPr>
          <p:nvPr/>
        </p:nvPicPr>
        <p:blipFill>
          <a:blip r:embed="rId2"/>
          <a:stretch>
            <a:fillRect/>
          </a:stretch>
        </p:blipFill>
        <p:spPr>
          <a:xfrm>
            <a:off x="838200" y="2149475"/>
            <a:ext cx="9105900" cy="4343400"/>
          </a:xfrm>
          <a:prstGeom prst="rect">
            <a:avLst/>
          </a:prstGeom>
        </p:spPr>
      </p:pic>
    </p:spTree>
    <p:extLst>
      <p:ext uri="{BB962C8B-B14F-4D97-AF65-F5344CB8AC3E}">
        <p14:creationId xmlns:p14="http://schemas.microsoft.com/office/powerpoint/2010/main" val="715546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B7002-BFE4-3965-FA1A-1B0BDCDC37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E2E8F24-8981-D0A5-221D-8EBE9574EE1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4C9AA3E-A2ED-C717-E731-401FE39D4041}"/>
              </a:ext>
            </a:extLst>
          </p:cNvPr>
          <p:cNvPicPr>
            <a:picLocks noChangeAspect="1"/>
          </p:cNvPicPr>
          <p:nvPr/>
        </p:nvPicPr>
        <p:blipFill>
          <a:blip r:embed="rId2"/>
          <a:stretch>
            <a:fillRect/>
          </a:stretch>
        </p:blipFill>
        <p:spPr>
          <a:xfrm>
            <a:off x="288444" y="1541230"/>
            <a:ext cx="11615112" cy="4951645"/>
          </a:xfrm>
          <a:prstGeom prst="rect">
            <a:avLst/>
          </a:prstGeom>
        </p:spPr>
      </p:pic>
    </p:spTree>
    <p:extLst>
      <p:ext uri="{BB962C8B-B14F-4D97-AF65-F5344CB8AC3E}">
        <p14:creationId xmlns:p14="http://schemas.microsoft.com/office/powerpoint/2010/main" val="297489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345" y="915364"/>
            <a:ext cx="10515600" cy="4351338"/>
          </a:xfrm>
        </p:spPr>
        <p:txBody>
          <a:bodyPr/>
          <a:lstStyle/>
          <a:p>
            <a:r>
              <a:rPr lang="en-US" dirty="0"/>
              <a:t> </a:t>
            </a:r>
          </a:p>
          <a:p>
            <a:endParaRPr lang="en-US" dirty="0"/>
          </a:p>
        </p:txBody>
      </p:sp>
      <p:graphicFrame>
        <p:nvGraphicFramePr>
          <p:cNvPr id="4" name="Diagram 3"/>
          <p:cNvGraphicFramePr/>
          <p:nvPr>
            <p:extLst>
              <p:ext uri="{D42A27DB-BD31-4B8C-83A1-F6EECF244321}">
                <p14:modId xmlns:p14="http://schemas.microsoft.com/office/powerpoint/2010/main" val="4139910805"/>
              </p:ext>
            </p:extLst>
          </p:nvPr>
        </p:nvGraphicFramePr>
        <p:xfrm>
          <a:off x="756924" y="652347"/>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3713871" y="1486035"/>
            <a:ext cx="2039815" cy="49799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2" name="Not Equal 11"/>
          <p:cNvSpPr/>
          <p:nvPr/>
        </p:nvSpPr>
        <p:spPr>
          <a:xfrm>
            <a:off x="3713871" y="948675"/>
            <a:ext cx="281354" cy="225448"/>
          </a:xfrm>
          <a:prstGeom prst="mathNotEqual">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Not Equal 12"/>
          <p:cNvSpPr/>
          <p:nvPr/>
        </p:nvSpPr>
        <p:spPr>
          <a:xfrm>
            <a:off x="5500468" y="915364"/>
            <a:ext cx="281354" cy="225448"/>
          </a:xfrm>
          <a:prstGeom prst="mathNotEqual">
            <a:avLst/>
          </a:prstGeom>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Equals 13"/>
          <p:cNvSpPr/>
          <p:nvPr/>
        </p:nvSpPr>
        <p:spPr>
          <a:xfrm>
            <a:off x="2748087" y="1420837"/>
            <a:ext cx="393896" cy="31511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Equals 14"/>
          <p:cNvSpPr/>
          <p:nvPr/>
        </p:nvSpPr>
        <p:spPr>
          <a:xfrm>
            <a:off x="4623976" y="1328477"/>
            <a:ext cx="393896" cy="31511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Equals 15"/>
          <p:cNvSpPr/>
          <p:nvPr/>
        </p:nvSpPr>
        <p:spPr>
          <a:xfrm>
            <a:off x="6517707" y="1295201"/>
            <a:ext cx="393896" cy="31511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Slide Number Placeholder 4"/>
          <p:cNvSpPr>
            <a:spLocks noGrp="1"/>
          </p:cNvSpPr>
          <p:nvPr>
            <p:ph type="sldNum" sz="quarter" idx="12"/>
          </p:nvPr>
        </p:nvSpPr>
        <p:spPr/>
        <p:txBody>
          <a:bodyPr/>
          <a:lstStyle/>
          <a:p>
            <a:fld id="{7B0972FC-7426-4487-9B9E-420DB1CEAF4A}" type="slidenum">
              <a:rPr lang="en-US" smtClean="0"/>
              <a:t>3</a:t>
            </a:fld>
            <a:endParaRPr lang="en-US"/>
          </a:p>
        </p:txBody>
      </p:sp>
    </p:spTree>
    <p:extLst>
      <p:ext uri="{BB962C8B-B14F-4D97-AF65-F5344CB8AC3E}">
        <p14:creationId xmlns:p14="http://schemas.microsoft.com/office/powerpoint/2010/main" val="263164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39539-0BA5-BBB4-5FAE-24E4DD62C5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D160DBC-9B6A-1944-999E-892E62D6CA4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C7A5459-3946-0F7F-0306-5DC3C8B1CEBF}"/>
              </a:ext>
            </a:extLst>
          </p:cNvPr>
          <p:cNvPicPr>
            <a:picLocks noChangeAspect="1"/>
          </p:cNvPicPr>
          <p:nvPr/>
        </p:nvPicPr>
        <p:blipFill>
          <a:blip r:embed="rId2"/>
          <a:stretch>
            <a:fillRect/>
          </a:stretch>
        </p:blipFill>
        <p:spPr>
          <a:xfrm>
            <a:off x="1155669" y="1825625"/>
            <a:ext cx="9010650" cy="4067175"/>
          </a:xfrm>
          <a:prstGeom prst="rect">
            <a:avLst/>
          </a:prstGeom>
        </p:spPr>
      </p:pic>
    </p:spTree>
    <p:extLst>
      <p:ext uri="{BB962C8B-B14F-4D97-AF65-F5344CB8AC3E}">
        <p14:creationId xmlns:p14="http://schemas.microsoft.com/office/powerpoint/2010/main" val="14610649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674A-4E54-08AB-950F-BF3BC9189BC0}"/>
              </a:ext>
            </a:extLst>
          </p:cNvPr>
          <p:cNvSpPr>
            <a:spLocks noGrp="1"/>
          </p:cNvSpPr>
          <p:nvPr>
            <p:ph type="title"/>
          </p:nvPr>
        </p:nvSpPr>
        <p:spPr>
          <a:xfrm>
            <a:off x="209843" y="127265"/>
            <a:ext cx="10515600" cy="1325563"/>
          </a:xfrm>
        </p:spPr>
        <p:txBody>
          <a:bodyPr/>
          <a:lstStyle/>
          <a:p>
            <a:r>
              <a:rPr lang="en-US" b="1" dirty="0"/>
              <a:t>Camp 4 FSTP -1 ( </a:t>
            </a:r>
            <a:r>
              <a:rPr lang="en-US" b="1" dirty="0" err="1"/>
              <a:t>Upflow</a:t>
            </a:r>
            <a:r>
              <a:rPr lang="en-US" b="1" dirty="0"/>
              <a:t> Filter), upgraded to AFR </a:t>
            </a:r>
          </a:p>
        </p:txBody>
      </p:sp>
      <p:graphicFrame>
        <p:nvGraphicFramePr>
          <p:cNvPr id="4" name="Content Placeholder 3">
            <a:extLst>
              <a:ext uri="{FF2B5EF4-FFF2-40B4-BE49-F238E27FC236}">
                <a16:creationId xmlns:a16="http://schemas.microsoft.com/office/drawing/2014/main" id="{93BE9DF6-564D-F4A4-B5D7-BBFB2F53EE8D}"/>
              </a:ext>
            </a:extLst>
          </p:cNvPr>
          <p:cNvGraphicFramePr>
            <a:graphicFrameLocks noGrp="1"/>
          </p:cNvGraphicFramePr>
          <p:nvPr>
            <p:ph idx="1"/>
            <p:extLst>
              <p:ext uri="{D42A27DB-BD31-4B8C-83A1-F6EECF244321}">
                <p14:modId xmlns:p14="http://schemas.microsoft.com/office/powerpoint/2010/main" val="2448981647"/>
              </p:ext>
            </p:extLst>
          </p:nvPr>
        </p:nvGraphicFramePr>
        <p:xfrm>
          <a:off x="209843" y="1738817"/>
          <a:ext cx="5886157" cy="1645908"/>
        </p:xfrm>
        <a:graphic>
          <a:graphicData uri="http://schemas.openxmlformats.org/drawingml/2006/table">
            <a:tbl>
              <a:tblPr firstRow="1" firstCol="1" bandRow="1">
                <a:tableStyleId>{5C22544A-7EE6-4342-B048-85BDC9FD1C3A}</a:tableStyleId>
              </a:tblPr>
              <a:tblGrid>
                <a:gridCol w="1769694">
                  <a:extLst>
                    <a:ext uri="{9D8B030D-6E8A-4147-A177-3AD203B41FA5}">
                      <a16:colId xmlns:a16="http://schemas.microsoft.com/office/drawing/2014/main" val="2625069957"/>
                    </a:ext>
                  </a:extLst>
                </a:gridCol>
                <a:gridCol w="954577">
                  <a:extLst>
                    <a:ext uri="{9D8B030D-6E8A-4147-A177-3AD203B41FA5}">
                      <a16:colId xmlns:a16="http://schemas.microsoft.com/office/drawing/2014/main" val="2830917298"/>
                    </a:ext>
                  </a:extLst>
                </a:gridCol>
                <a:gridCol w="954577">
                  <a:extLst>
                    <a:ext uri="{9D8B030D-6E8A-4147-A177-3AD203B41FA5}">
                      <a16:colId xmlns:a16="http://schemas.microsoft.com/office/drawing/2014/main" val="26423744"/>
                    </a:ext>
                  </a:extLst>
                </a:gridCol>
                <a:gridCol w="954577">
                  <a:extLst>
                    <a:ext uri="{9D8B030D-6E8A-4147-A177-3AD203B41FA5}">
                      <a16:colId xmlns:a16="http://schemas.microsoft.com/office/drawing/2014/main" val="3880468040"/>
                    </a:ext>
                  </a:extLst>
                </a:gridCol>
                <a:gridCol w="1252732">
                  <a:extLst>
                    <a:ext uri="{9D8B030D-6E8A-4147-A177-3AD203B41FA5}">
                      <a16:colId xmlns:a16="http://schemas.microsoft.com/office/drawing/2014/main" val="2211955709"/>
                    </a:ext>
                  </a:extLst>
                </a:gridCol>
              </a:tblGrid>
              <a:tr h="411477">
                <a:tc>
                  <a:txBody>
                    <a:bodyPr/>
                    <a:lstStyle/>
                    <a:p>
                      <a:pPr algn="just">
                        <a:lnSpc>
                          <a:spcPct val="107000"/>
                        </a:lnSpc>
                        <a:spcAft>
                          <a:spcPts val="800"/>
                        </a:spcAft>
                      </a:pPr>
                      <a:r>
                        <a:rPr lang="en-US" sz="1800">
                          <a:effectLst/>
                        </a:rPr>
                        <a:t>Stage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E coli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COD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BOD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TSS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3419161983"/>
                  </a:ext>
                </a:extLst>
              </a:tr>
              <a:tr h="411477">
                <a:tc>
                  <a:txBody>
                    <a:bodyPr/>
                    <a:lstStyle/>
                    <a:p>
                      <a:pPr algn="just">
                        <a:lnSpc>
                          <a:spcPct val="107000"/>
                        </a:lnSpc>
                        <a:spcAft>
                          <a:spcPts val="800"/>
                        </a:spcAft>
                      </a:pPr>
                      <a:r>
                        <a:rPr lang="en-US" sz="1800">
                          <a:effectLst/>
                        </a:rPr>
                        <a:t>Upflow Inlet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87750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dirty="0">
                          <a:effectLst/>
                        </a:rPr>
                        <a:t>1090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315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0.38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61340520"/>
                  </a:ext>
                </a:extLst>
              </a:tr>
              <a:tr h="411477">
                <a:tc>
                  <a:txBody>
                    <a:bodyPr/>
                    <a:lstStyle/>
                    <a:p>
                      <a:pPr algn="just">
                        <a:lnSpc>
                          <a:spcPct val="107000"/>
                        </a:lnSpc>
                        <a:spcAft>
                          <a:spcPts val="800"/>
                        </a:spcAft>
                      </a:pPr>
                      <a:r>
                        <a:rPr lang="en-US" sz="1800">
                          <a:effectLst/>
                        </a:rPr>
                        <a:t>Upflow  outlet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37127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864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160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0.18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4132750976"/>
                  </a:ext>
                </a:extLst>
              </a:tr>
              <a:tr h="411477">
                <a:tc>
                  <a:txBody>
                    <a:bodyPr/>
                    <a:lstStyle/>
                    <a:p>
                      <a:pPr algn="just">
                        <a:lnSpc>
                          <a:spcPct val="107000"/>
                        </a:lnSpc>
                        <a:spcAft>
                          <a:spcPts val="800"/>
                        </a:spcAft>
                      </a:pPr>
                      <a:r>
                        <a:rPr lang="en-US" sz="1800">
                          <a:effectLst/>
                        </a:rPr>
                        <a:t>% removal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58%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a:effectLst/>
                        </a:rPr>
                        <a:t>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algn="just">
                        <a:lnSpc>
                          <a:spcPct val="107000"/>
                        </a:lnSpc>
                        <a:spcAft>
                          <a:spcPts val="800"/>
                        </a:spcAft>
                      </a:pPr>
                      <a:r>
                        <a:rPr lang="en-US" sz="1800" dirty="0">
                          <a:effectLst/>
                        </a:rPr>
                        <a:t>53%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extLst>
                  <a:ext uri="{0D108BD9-81ED-4DB2-BD59-A6C34878D82A}">
                    <a16:rowId xmlns:a16="http://schemas.microsoft.com/office/drawing/2014/main" val="1304857209"/>
                  </a:ext>
                </a:extLst>
              </a:tr>
            </a:tbl>
          </a:graphicData>
        </a:graphic>
      </p:graphicFrame>
      <p:sp>
        <p:nvSpPr>
          <p:cNvPr id="7" name="TextBox 6">
            <a:extLst>
              <a:ext uri="{FF2B5EF4-FFF2-40B4-BE49-F238E27FC236}">
                <a16:creationId xmlns:a16="http://schemas.microsoft.com/office/drawing/2014/main" id="{C94ACD56-8E73-3576-7F92-D24E1D7B5D2B}"/>
              </a:ext>
            </a:extLst>
          </p:cNvPr>
          <p:cNvSpPr txBox="1"/>
          <p:nvPr/>
        </p:nvSpPr>
        <p:spPr>
          <a:xfrm>
            <a:off x="6093656" y="1546108"/>
            <a:ext cx="6098344" cy="2031325"/>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Average result summary – OXFAM C4 FSTP  (October,2020- March,2021)</a:t>
            </a: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Facts </a:t>
            </a: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Influent flows were varying from the lagoon to  </a:t>
            </a:r>
            <a:r>
              <a:rPr kumimoji="0" lang="en-US" altLang="en-US" sz="1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upflow</a:t>
            </a: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filter media might have shortcuts </a:t>
            </a: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Gas accumulation in the outlet pipes. </a:t>
            </a: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Frequent backwashing.</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pic>
        <p:nvPicPr>
          <p:cNvPr id="8" name="Picture 7" descr="A picture containing grass, sky, outdoor, nature&#10;&#10;Description automatically generated">
            <a:extLst>
              <a:ext uri="{FF2B5EF4-FFF2-40B4-BE49-F238E27FC236}">
                <a16:creationId xmlns:a16="http://schemas.microsoft.com/office/drawing/2014/main" id="{B3BC1B13-0C25-9E67-0D08-055A35C2F35E}"/>
              </a:ext>
            </a:extLst>
          </p:cNvPr>
          <p:cNvPicPr>
            <a:picLocks noChangeAspect="1"/>
          </p:cNvPicPr>
          <p:nvPr/>
        </p:nvPicPr>
        <p:blipFill rotWithShape="1">
          <a:blip r:embed="rId2">
            <a:extLst>
              <a:ext uri="{28A0092B-C50C-407E-A947-70E740481C1C}">
                <a14:useLocalDpi xmlns:a14="http://schemas.microsoft.com/office/drawing/2010/main" val="0"/>
              </a:ext>
            </a:extLst>
          </a:blip>
          <a:srcRect t="35471" b="16294"/>
          <a:stretch/>
        </p:blipFill>
        <p:spPr>
          <a:xfrm>
            <a:off x="357544" y="3625562"/>
            <a:ext cx="8565230" cy="3098612"/>
          </a:xfrm>
          <a:prstGeom prst="rect">
            <a:avLst/>
          </a:prstGeom>
        </p:spPr>
      </p:pic>
    </p:spTree>
    <p:extLst>
      <p:ext uri="{BB962C8B-B14F-4D97-AF65-F5344CB8AC3E}">
        <p14:creationId xmlns:p14="http://schemas.microsoft.com/office/powerpoint/2010/main" val="11327350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E0E28-08E0-5079-CDE7-F1E1E8ACF8D2}"/>
              </a:ext>
            </a:extLst>
          </p:cNvPr>
          <p:cNvSpPr>
            <a:spLocks noGrp="1"/>
          </p:cNvSpPr>
          <p:nvPr>
            <p:ph type="title"/>
          </p:nvPr>
        </p:nvSpPr>
        <p:spPr/>
        <p:txBody>
          <a:bodyPr/>
          <a:lstStyle/>
          <a:p>
            <a:r>
              <a:rPr lang="en-US" dirty="0"/>
              <a:t>Further Reading </a:t>
            </a:r>
          </a:p>
        </p:txBody>
      </p:sp>
      <p:sp>
        <p:nvSpPr>
          <p:cNvPr id="3" name="Content Placeholder 2">
            <a:extLst>
              <a:ext uri="{FF2B5EF4-FFF2-40B4-BE49-F238E27FC236}">
                <a16:creationId xmlns:a16="http://schemas.microsoft.com/office/drawing/2014/main" id="{588733BB-87A7-F2FC-AA6E-70E5808E629C}"/>
              </a:ext>
            </a:extLst>
          </p:cNvPr>
          <p:cNvSpPr>
            <a:spLocks noGrp="1"/>
          </p:cNvSpPr>
          <p:nvPr>
            <p:ph idx="1"/>
          </p:nvPr>
        </p:nvSpPr>
        <p:spPr/>
        <p:txBody>
          <a:bodyPr/>
          <a:lstStyle/>
          <a:p>
            <a:r>
              <a:rPr lang="en-US" dirty="0"/>
              <a:t>IHE DELFT BRAC FSM Training ( ABR )</a:t>
            </a:r>
          </a:p>
          <a:p>
            <a:r>
              <a:rPr lang="en-GB" dirty="0"/>
              <a:t>Anaerobic Baffled Reactor (ABR) Design Considerations for Faecal Sludge ( UPM ) </a:t>
            </a:r>
          </a:p>
          <a:p>
            <a:r>
              <a:rPr lang="en-GB" dirty="0"/>
              <a:t>BORDA’s DEWATS Practical Guide</a:t>
            </a:r>
            <a:endParaRPr lang="en-US" dirty="0"/>
          </a:p>
        </p:txBody>
      </p:sp>
    </p:spTree>
    <p:extLst>
      <p:ext uri="{BB962C8B-B14F-4D97-AF65-F5344CB8AC3E}">
        <p14:creationId xmlns:p14="http://schemas.microsoft.com/office/powerpoint/2010/main" val="1957996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8AE3A-D038-4F1A-A9F7-746924B74865}"/>
              </a:ext>
            </a:extLst>
          </p:cNvPr>
          <p:cNvSpPr>
            <a:spLocks noGrp="1"/>
          </p:cNvSpPr>
          <p:nvPr>
            <p:ph type="title"/>
          </p:nvPr>
        </p:nvSpPr>
        <p:spPr/>
        <p:txBody>
          <a:bodyPr/>
          <a:lstStyle/>
          <a:p>
            <a:r>
              <a:rPr lang="en-US" dirty="0"/>
              <a:t>Demo points</a:t>
            </a:r>
          </a:p>
        </p:txBody>
      </p:sp>
      <p:sp>
        <p:nvSpPr>
          <p:cNvPr id="3" name="Content Placeholder 2">
            <a:extLst>
              <a:ext uri="{FF2B5EF4-FFF2-40B4-BE49-F238E27FC236}">
                <a16:creationId xmlns:a16="http://schemas.microsoft.com/office/drawing/2014/main" id="{EAA9A12C-C3BC-AB76-39AF-4346EB035AF1}"/>
              </a:ext>
            </a:extLst>
          </p:cNvPr>
          <p:cNvSpPr>
            <a:spLocks noGrp="1"/>
          </p:cNvSpPr>
          <p:nvPr>
            <p:ph idx="1"/>
          </p:nvPr>
        </p:nvSpPr>
        <p:spPr/>
        <p:txBody>
          <a:bodyPr/>
          <a:lstStyle/>
          <a:p>
            <a:r>
              <a:rPr lang="en-US" dirty="0"/>
              <a:t>How an ABR + AF works </a:t>
            </a:r>
          </a:p>
          <a:p>
            <a:r>
              <a:rPr lang="en-US" dirty="0"/>
              <a:t>Necessity of maintain </a:t>
            </a:r>
            <a:r>
              <a:rPr lang="en-US" dirty="0" err="1"/>
              <a:t>uplfow</a:t>
            </a:r>
            <a:r>
              <a:rPr lang="en-US" dirty="0"/>
              <a:t> velocity </a:t>
            </a:r>
          </a:p>
          <a:p>
            <a:r>
              <a:rPr lang="en-US" dirty="0"/>
              <a:t>Sludge deposition and cleaning </a:t>
            </a:r>
          </a:p>
          <a:p>
            <a:r>
              <a:rPr lang="en-US" dirty="0"/>
              <a:t>Inlet pipes issue </a:t>
            </a:r>
          </a:p>
          <a:p>
            <a:r>
              <a:rPr lang="en-US" dirty="0"/>
              <a:t>Floating nature of </a:t>
            </a:r>
            <a:r>
              <a:rPr lang="en-US" dirty="0" err="1"/>
              <a:t>cocohusk</a:t>
            </a:r>
            <a:r>
              <a:rPr lang="en-US" dirty="0"/>
              <a:t> </a:t>
            </a:r>
          </a:p>
          <a:p>
            <a:endParaRPr lang="en-US" dirty="0"/>
          </a:p>
        </p:txBody>
      </p:sp>
    </p:spTree>
    <p:extLst>
      <p:ext uri="{BB962C8B-B14F-4D97-AF65-F5344CB8AC3E}">
        <p14:creationId xmlns:p14="http://schemas.microsoft.com/office/powerpoint/2010/main" val="315280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4C1CF-F633-DA2F-B28B-D691FA42B250}"/>
              </a:ext>
            </a:extLst>
          </p:cNvPr>
          <p:cNvSpPr>
            <a:spLocks noGrp="1"/>
          </p:cNvSpPr>
          <p:nvPr>
            <p:ph type="title"/>
          </p:nvPr>
        </p:nvSpPr>
        <p:spPr>
          <a:xfrm>
            <a:off x="248575" y="-389477"/>
            <a:ext cx="11007570" cy="1325563"/>
          </a:xfrm>
        </p:spPr>
        <p:txBody>
          <a:bodyPr/>
          <a:lstStyle/>
          <a:p>
            <a:r>
              <a:rPr lang="en-US" dirty="0"/>
              <a:t>Why FS Treatment?</a:t>
            </a:r>
          </a:p>
        </p:txBody>
      </p:sp>
      <p:graphicFrame>
        <p:nvGraphicFramePr>
          <p:cNvPr id="4" name="Table 4">
            <a:extLst>
              <a:ext uri="{FF2B5EF4-FFF2-40B4-BE49-F238E27FC236}">
                <a16:creationId xmlns:a16="http://schemas.microsoft.com/office/drawing/2014/main" id="{3FA068DF-4B19-8608-DBCF-26F7D84179E9}"/>
              </a:ext>
            </a:extLst>
          </p:cNvPr>
          <p:cNvGraphicFramePr>
            <a:graphicFrameLocks noGrp="1"/>
          </p:cNvGraphicFramePr>
          <p:nvPr>
            <p:ph idx="1"/>
            <p:extLst>
              <p:ext uri="{D42A27DB-BD31-4B8C-83A1-F6EECF244321}">
                <p14:modId xmlns:p14="http://schemas.microsoft.com/office/powerpoint/2010/main" val="265790840"/>
              </p:ext>
            </p:extLst>
          </p:nvPr>
        </p:nvGraphicFramePr>
        <p:xfrm>
          <a:off x="110230" y="511788"/>
          <a:ext cx="8840865" cy="6027943"/>
        </p:xfrm>
        <a:graphic>
          <a:graphicData uri="http://schemas.openxmlformats.org/drawingml/2006/table">
            <a:tbl>
              <a:tblPr firstRow="1" bandRow="1">
                <a:tableStyleId>{5C22544A-7EE6-4342-B048-85BDC9FD1C3A}</a:tableStyleId>
              </a:tblPr>
              <a:tblGrid>
                <a:gridCol w="1920875">
                  <a:extLst>
                    <a:ext uri="{9D8B030D-6E8A-4147-A177-3AD203B41FA5}">
                      <a16:colId xmlns:a16="http://schemas.microsoft.com/office/drawing/2014/main" val="4266860540"/>
                    </a:ext>
                  </a:extLst>
                </a:gridCol>
                <a:gridCol w="6919990">
                  <a:extLst>
                    <a:ext uri="{9D8B030D-6E8A-4147-A177-3AD203B41FA5}">
                      <a16:colId xmlns:a16="http://schemas.microsoft.com/office/drawing/2014/main" val="562662219"/>
                    </a:ext>
                  </a:extLst>
                </a:gridCol>
              </a:tblGrid>
              <a:tr h="41295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346046935"/>
                  </a:ext>
                </a:extLst>
              </a:tr>
              <a:tr h="1086637">
                <a:tc>
                  <a:txBody>
                    <a:bodyPr/>
                    <a:lstStyle/>
                    <a:p>
                      <a:r>
                        <a:rPr lang="en-US" b="1" dirty="0"/>
                        <a:t>Suspended Solids </a:t>
                      </a:r>
                    </a:p>
                  </a:txBody>
                  <a:tcPr/>
                </a:tc>
                <a:tc>
                  <a:txBody>
                    <a:bodyPr/>
                    <a:lstStyle/>
                    <a:p>
                      <a:r>
                        <a:rPr lang="en-GB" dirty="0"/>
                        <a:t>Suspended solids can lead to the development of sludge deposits and anaerobic conditions when untreated wastewater is discharged in the aquatic environment</a:t>
                      </a:r>
                      <a:endParaRPr lang="en-US" dirty="0"/>
                    </a:p>
                  </a:txBody>
                  <a:tcPr/>
                </a:tc>
                <a:extLst>
                  <a:ext uri="{0D108BD9-81ED-4DB2-BD59-A6C34878D82A}">
                    <a16:rowId xmlns:a16="http://schemas.microsoft.com/office/drawing/2014/main" val="2801285659"/>
                  </a:ext>
                </a:extLst>
              </a:tr>
              <a:tr h="1517656">
                <a:tc>
                  <a:txBody>
                    <a:bodyPr/>
                    <a:lstStyle/>
                    <a:p>
                      <a:r>
                        <a:rPr lang="en-US" b="1" dirty="0"/>
                        <a:t>Biodegradable Organics </a:t>
                      </a:r>
                    </a:p>
                  </a:txBody>
                  <a:tcPr/>
                </a:tc>
                <a:tc>
                  <a:txBody>
                    <a:bodyPr/>
                    <a:lstStyle/>
                    <a:p>
                      <a:r>
                        <a:rPr lang="en-GB" dirty="0"/>
                        <a:t>Composed principally of proteins, carbohydrates, and fats, biodegradable   organics are measured most commonly in terms of BOD (biochemical oxygen demand) and COD (chemical oxygen demand). If discharged untreated to the environment, their biological stabilization can lead to the depletion of natural oxygen resources and to the development of septic conditions</a:t>
                      </a:r>
                      <a:endParaRPr lang="en-US" dirty="0"/>
                    </a:p>
                  </a:txBody>
                  <a:tcPr/>
                </a:tc>
                <a:extLst>
                  <a:ext uri="{0D108BD9-81ED-4DB2-BD59-A6C34878D82A}">
                    <a16:rowId xmlns:a16="http://schemas.microsoft.com/office/drawing/2014/main" val="2395686521"/>
                  </a:ext>
                </a:extLst>
              </a:tr>
              <a:tr h="663975">
                <a:tc>
                  <a:txBody>
                    <a:bodyPr/>
                    <a:lstStyle/>
                    <a:p>
                      <a:r>
                        <a:rPr lang="en-US" b="1" dirty="0"/>
                        <a:t>Pathogens </a:t>
                      </a:r>
                    </a:p>
                  </a:txBody>
                  <a:tcPr/>
                </a:tc>
                <a:tc>
                  <a:txBody>
                    <a:bodyPr/>
                    <a:lstStyle/>
                    <a:p>
                      <a:r>
                        <a:rPr lang="en-GB" dirty="0"/>
                        <a:t>Communicable diseases can be transmitted by the pathogenic organisms that may be present in wastewater</a:t>
                      </a:r>
                      <a:endParaRPr lang="en-US" dirty="0"/>
                    </a:p>
                  </a:txBody>
                  <a:tcPr/>
                </a:tc>
                <a:extLst>
                  <a:ext uri="{0D108BD9-81ED-4DB2-BD59-A6C34878D82A}">
                    <a16:rowId xmlns:a16="http://schemas.microsoft.com/office/drawing/2014/main" val="3686877818"/>
                  </a:ext>
                </a:extLst>
              </a:tr>
              <a:tr h="1233096">
                <a:tc>
                  <a:txBody>
                    <a:bodyPr/>
                    <a:lstStyle/>
                    <a:p>
                      <a:r>
                        <a:rPr lang="en-US" b="1" dirty="0"/>
                        <a:t>Nutrients </a:t>
                      </a:r>
                    </a:p>
                  </a:txBody>
                  <a:tcPr/>
                </a:tc>
                <a:tc>
                  <a:txBody>
                    <a:bodyPr/>
                    <a:lstStyle/>
                    <a:p>
                      <a:r>
                        <a:rPr lang="en-GB" dirty="0"/>
                        <a:t>Both nitrogen and phosphorus, along with carbon, are essential nutrients Yor growth. When discharged to the aquatic environment, these nutrients can lead to the growth of undesirable aquatic life. When discharged in excessive amounts on land, they can also lead to the pollution of groundwater. </a:t>
                      </a:r>
                      <a:endParaRPr lang="en-US" dirty="0"/>
                    </a:p>
                  </a:txBody>
                  <a:tcPr/>
                </a:tc>
                <a:extLst>
                  <a:ext uri="{0D108BD9-81ED-4DB2-BD59-A6C34878D82A}">
                    <a16:rowId xmlns:a16="http://schemas.microsoft.com/office/drawing/2014/main" val="1117683252"/>
                  </a:ext>
                </a:extLst>
              </a:tr>
              <a:tr h="663975">
                <a:tc>
                  <a:txBody>
                    <a:bodyPr/>
                    <a:lstStyle/>
                    <a:p>
                      <a:r>
                        <a:rPr lang="en-US" b="1" dirty="0"/>
                        <a:t>++Heavy metals , dissolved organics </a:t>
                      </a:r>
                    </a:p>
                  </a:txBody>
                  <a:tcPr/>
                </a:tc>
                <a:tc>
                  <a:txBody>
                    <a:bodyPr/>
                    <a:lstStyle/>
                    <a:p>
                      <a:endParaRPr lang="en-US" dirty="0"/>
                    </a:p>
                  </a:txBody>
                  <a:tcPr/>
                </a:tc>
                <a:extLst>
                  <a:ext uri="{0D108BD9-81ED-4DB2-BD59-A6C34878D82A}">
                    <a16:rowId xmlns:a16="http://schemas.microsoft.com/office/drawing/2014/main" val="3156988391"/>
                  </a:ext>
                </a:extLst>
              </a:tr>
            </a:tbl>
          </a:graphicData>
        </a:graphic>
      </p:graphicFrame>
      <p:pic>
        <p:nvPicPr>
          <p:cNvPr id="2050" name="Picture 2" descr="Urban river pollution in Bangladesh during last 40 years: potential public  health and ecological risk, present policy, and future prospects toward  smart water management - ScienceDirect">
            <a:extLst>
              <a:ext uri="{FF2B5EF4-FFF2-40B4-BE49-F238E27FC236}">
                <a16:creationId xmlns:a16="http://schemas.microsoft.com/office/drawing/2014/main" id="{95CD6AA6-0B02-8A55-9C58-EFDFA333C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1390" y="511788"/>
            <a:ext cx="23050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A59497-754D-AC82-6F68-0E85A54976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8699" r="19310" b="-5953"/>
          <a:stretch/>
        </p:blipFill>
        <p:spPr>
          <a:xfrm>
            <a:off x="8951095" y="5546978"/>
            <a:ext cx="2972158" cy="1186272"/>
          </a:xfrm>
          <a:prstGeom prst="rect">
            <a:avLst/>
          </a:prstGeom>
        </p:spPr>
      </p:pic>
      <p:pic>
        <p:nvPicPr>
          <p:cNvPr id="7" name="Picture 6">
            <a:extLst>
              <a:ext uri="{FF2B5EF4-FFF2-40B4-BE49-F238E27FC236}">
                <a16:creationId xmlns:a16="http://schemas.microsoft.com/office/drawing/2014/main" id="{FF664723-9E19-0C3F-123F-7E8E17A8685A}"/>
              </a:ext>
            </a:extLst>
          </p:cNvPr>
          <p:cNvPicPr/>
          <p:nvPr/>
        </p:nvPicPr>
        <p:blipFill rotWithShape="1">
          <a:blip r:embed="rId4" cstate="print">
            <a:extLst>
              <a:ext uri="{28A0092B-C50C-407E-A947-70E740481C1C}">
                <a14:useLocalDpi xmlns:a14="http://schemas.microsoft.com/office/drawing/2010/main" val="0"/>
              </a:ext>
            </a:extLst>
          </a:blip>
          <a:srcRect l="-1" t="1154" r="467" b="22072"/>
          <a:stretch/>
        </p:blipFill>
        <p:spPr bwMode="auto">
          <a:xfrm>
            <a:off x="9354938" y="2630957"/>
            <a:ext cx="2164472" cy="277805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242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25E32-A06F-B99F-A78A-EAB2C3A079B2}"/>
              </a:ext>
            </a:extLst>
          </p:cNvPr>
          <p:cNvSpPr>
            <a:spLocks noGrp="1"/>
          </p:cNvSpPr>
          <p:nvPr>
            <p:ph type="title"/>
          </p:nvPr>
        </p:nvSpPr>
        <p:spPr>
          <a:xfrm>
            <a:off x="243396" y="0"/>
            <a:ext cx="8270289" cy="469376"/>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297B10FC-29AE-A1E8-763A-339FB2F6B101}"/>
              </a:ext>
            </a:extLst>
          </p:cNvPr>
          <p:cNvSpPr>
            <a:spLocks noGrp="1"/>
          </p:cNvSpPr>
          <p:nvPr>
            <p:ph idx="1"/>
          </p:nvPr>
        </p:nvSpPr>
        <p:spPr/>
        <p:txBody>
          <a:bodyPr/>
          <a:lstStyle/>
          <a:p>
            <a:endParaRPr lang="en-US" dirty="0"/>
          </a:p>
        </p:txBody>
      </p:sp>
      <p:pic>
        <p:nvPicPr>
          <p:cNvPr id="5" name="Picture 4">
            <a:extLst>
              <a:ext uri="{FF2B5EF4-FFF2-40B4-BE49-F238E27FC236}">
                <a16:creationId xmlns:a16="http://schemas.microsoft.com/office/drawing/2014/main" id="{0E5370D3-6C2A-43CE-BDA1-74786E91F794}"/>
              </a:ext>
            </a:extLst>
          </p:cNvPr>
          <p:cNvPicPr>
            <a:picLocks noChangeAspect="1"/>
          </p:cNvPicPr>
          <p:nvPr/>
        </p:nvPicPr>
        <p:blipFill>
          <a:blip r:embed="rId2"/>
          <a:stretch>
            <a:fillRect/>
          </a:stretch>
        </p:blipFill>
        <p:spPr>
          <a:xfrm>
            <a:off x="-509" y="54453"/>
            <a:ext cx="12192509" cy="6749093"/>
          </a:xfrm>
          <a:prstGeom prst="rect">
            <a:avLst/>
          </a:prstGeom>
        </p:spPr>
      </p:pic>
    </p:spTree>
    <p:extLst>
      <p:ext uri="{BB962C8B-B14F-4D97-AF65-F5344CB8AC3E}">
        <p14:creationId xmlns:p14="http://schemas.microsoft.com/office/powerpoint/2010/main" val="2888472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Fecal sludge is highly variable because of-</a:t>
            </a:r>
          </a:p>
        </p:txBody>
      </p:sp>
      <p:sp>
        <p:nvSpPr>
          <p:cNvPr id="3" name="Content Placeholder 2"/>
          <p:cNvSpPr>
            <a:spLocks noGrp="1"/>
          </p:cNvSpPr>
          <p:nvPr>
            <p:ph idx="1"/>
          </p:nvPr>
        </p:nvSpPr>
        <p:spPr/>
        <p:txBody>
          <a:bodyPr/>
          <a:lstStyle/>
          <a:p>
            <a:r>
              <a:rPr lang="en-US" sz="2400" dirty="0"/>
              <a:t>Contents- What is intake of the containment ( Excreta or Black water ? Mixed with grey water )</a:t>
            </a:r>
          </a:p>
          <a:p>
            <a:r>
              <a:rPr lang="en-US" sz="2400" dirty="0"/>
              <a:t>Emptying Frequency – Storage duration Effects the level of stabilization ( Fresh or Raw / partially Stabilized ) </a:t>
            </a:r>
          </a:p>
          <a:p>
            <a:r>
              <a:rPr lang="en-US" sz="2400" dirty="0"/>
              <a:t>Mode of transportation </a:t>
            </a:r>
          </a:p>
          <a:p>
            <a:r>
              <a:rPr lang="en-US" sz="2400" dirty="0"/>
              <a:t>Technology of latrine containment </a:t>
            </a:r>
          </a:p>
          <a:p>
            <a:r>
              <a:rPr lang="en-US" sz="2400" dirty="0"/>
              <a:t>Quality of construction </a:t>
            </a:r>
          </a:p>
          <a:p>
            <a:r>
              <a:rPr lang="en-US" sz="2400" dirty="0"/>
              <a:t>Infiltration  or storm water </a:t>
            </a:r>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fld id="{7B0972FC-7426-4487-9B9E-420DB1CEAF4A}" type="slidenum">
              <a:rPr lang="en-US" smtClean="0"/>
              <a:t>6</a:t>
            </a:fld>
            <a:endParaRPr lang="en-US"/>
          </a:p>
        </p:txBody>
      </p:sp>
    </p:spTree>
    <p:extLst>
      <p:ext uri="{BB962C8B-B14F-4D97-AF65-F5344CB8AC3E}">
        <p14:creationId xmlns:p14="http://schemas.microsoft.com/office/powerpoint/2010/main" val="251690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4B4C1-03BB-1193-B6C6-D4729FC9C82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20C463A-F7C6-574B-C1E3-0910ECDCAE0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19842560-35EF-E1C5-2FCB-5C6EB2983C60}"/>
              </a:ext>
            </a:extLst>
          </p:cNvPr>
          <p:cNvPicPr>
            <a:picLocks noChangeAspect="1"/>
          </p:cNvPicPr>
          <p:nvPr/>
        </p:nvPicPr>
        <p:blipFill>
          <a:blip r:embed="rId2"/>
          <a:stretch>
            <a:fillRect/>
          </a:stretch>
        </p:blipFill>
        <p:spPr>
          <a:xfrm>
            <a:off x="109035" y="250834"/>
            <a:ext cx="8901528" cy="6356331"/>
          </a:xfrm>
          <a:prstGeom prst="rect">
            <a:avLst/>
          </a:prstGeom>
        </p:spPr>
      </p:pic>
      <p:sp>
        <p:nvSpPr>
          <p:cNvPr id="4" name="Rectangle 3">
            <a:extLst>
              <a:ext uri="{FF2B5EF4-FFF2-40B4-BE49-F238E27FC236}">
                <a16:creationId xmlns:a16="http://schemas.microsoft.com/office/drawing/2014/main" id="{DDF90C94-57ED-C0E1-0E2B-9F1548D4D576}"/>
              </a:ext>
            </a:extLst>
          </p:cNvPr>
          <p:cNvSpPr/>
          <p:nvPr/>
        </p:nvSpPr>
        <p:spPr>
          <a:xfrm>
            <a:off x="8259096" y="982802"/>
            <a:ext cx="3610487" cy="1323439"/>
          </a:xfrm>
          <a:prstGeom prst="rect">
            <a:avLst/>
          </a:prstGeom>
          <a:noFill/>
        </p:spPr>
        <p:txBody>
          <a:bodyPr wrap="square" lIns="91440" tIns="45720" rIns="91440" bIns="45720">
            <a:spAutoFit/>
          </a:bodyPr>
          <a:lstStyle/>
          <a:p>
            <a:pPr algn="ctr"/>
            <a:r>
              <a:rPr lang="en-US" sz="2000" b="1" cap="none" spc="0" dirty="0">
                <a:ln w="0"/>
                <a:solidFill>
                  <a:schemeClr val="tx1"/>
                </a:solidFill>
                <a:effectLst>
                  <a:outerShdw blurRad="38100" dist="19050" dir="2700000" algn="tl" rotWithShape="0">
                    <a:schemeClr val="dk1">
                      <a:alpha val="40000"/>
                    </a:schemeClr>
                  </a:outerShdw>
                </a:effectLst>
              </a:rPr>
              <a:t>Do you know the design baseline of your FSTP’s . </a:t>
            </a:r>
          </a:p>
          <a:p>
            <a:pPr algn="ctr"/>
            <a:r>
              <a:rPr lang="en-US" sz="2000" b="1" cap="none" spc="0" dirty="0">
                <a:ln w="0"/>
                <a:solidFill>
                  <a:schemeClr val="tx1"/>
                </a:solidFill>
                <a:effectLst>
                  <a:outerShdw blurRad="38100" dist="19050" dir="2700000" algn="tl" rotWithShape="0">
                    <a:schemeClr val="dk1">
                      <a:alpha val="40000"/>
                    </a:schemeClr>
                  </a:outerShdw>
                </a:effectLst>
              </a:rPr>
              <a:t>What were the raw  FS characterization result?</a:t>
            </a:r>
          </a:p>
        </p:txBody>
      </p:sp>
    </p:spTree>
    <p:extLst>
      <p:ext uri="{BB962C8B-B14F-4D97-AF65-F5344CB8AC3E}">
        <p14:creationId xmlns:p14="http://schemas.microsoft.com/office/powerpoint/2010/main" val="10175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E483E-A9FF-0508-CF17-EABD06850CF2}"/>
              </a:ext>
            </a:extLst>
          </p:cNvPr>
          <p:cNvSpPr>
            <a:spLocks noGrp="1"/>
          </p:cNvSpPr>
          <p:nvPr>
            <p:ph type="title"/>
          </p:nvPr>
        </p:nvSpPr>
        <p:spPr>
          <a:xfrm>
            <a:off x="74720" y="-140902"/>
            <a:ext cx="10515600" cy="1325563"/>
          </a:xfrm>
        </p:spPr>
        <p:txBody>
          <a:bodyPr/>
          <a:lstStyle/>
          <a:p>
            <a:r>
              <a:rPr lang="en-US" dirty="0"/>
              <a:t>Type of biological treatment  process </a:t>
            </a:r>
          </a:p>
        </p:txBody>
      </p:sp>
      <p:sp>
        <p:nvSpPr>
          <p:cNvPr id="3" name="Content Placeholder 2">
            <a:extLst>
              <a:ext uri="{FF2B5EF4-FFF2-40B4-BE49-F238E27FC236}">
                <a16:creationId xmlns:a16="http://schemas.microsoft.com/office/drawing/2014/main" id="{D49BAD6E-D8EE-ED46-12D6-748E1E8854BC}"/>
              </a:ext>
            </a:extLst>
          </p:cNvPr>
          <p:cNvSpPr>
            <a:spLocks noGrp="1"/>
          </p:cNvSpPr>
          <p:nvPr>
            <p:ph idx="1"/>
          </p:nvPr>
        </p:nvSpPr>
        <p:spPr>
          <a:xfrm>
            <a:off x="74720" y="1149403"/>
            <a:ext cx="7790896" cy="5056088"/>
          </a:xfrm>
        </p:spPr>
        <p:style>
          <a:lnRef idx="2">
            <a:schemeClr val="accent5"/>
          </a:lnRef>
          <a:fillRef idx="1">
            <a:schemeClr val="lt1"/>
          </a:fillRef>
          <a:effectRef idx="0">
            <a:schemeClr val="accent5"/>
          </a:effectRef>
          <a:fontRef idx="minor">
            <a:schemeClr val="dk1"/>
          </a:fontRef>
        </p:style>
        <p:txBody>
          <a:bodyPr>
            <a:normAutofit/>
          </a:bodyPr>
          <a:lstStyle/>
          <a:p>
            <a:r>
              <a:rPr lang="en-US" b="1" dirty="0"/>
              <a:t>Suspended Growth </a:t>
            </a:r>
          </a:p>
          <a:p>
            <a:pPr lvl="1"/>
            <a:r>
              <a:rPr lang="en-GB" dirty="0"/>
              <a:t>Biological treatment processes in which the microorganism responsible for the conversion of the organic mater or other constituents in the wastewater to gases and cell tissue are maintained in suspension within the liquid</a:t>
            </a:r>
            <a:endParaRPr lang="en-US" dirty="0"/>
          </a:p>
          <a:p>
            <a:r>
              <a:rPr lang="en-US" b="1" dirty="0"/>
              <a:t>Attached Growth </a:t>
            </a:r>
          </a:p>
          <a:p>
            <a:pPr lvl="1"/>
            <a:r>
              <a:rPr lang="en-GB" dirty="0"/>
              <a:t>Biological| treatment processes in which the microorganisms responsible for the conversion of the organic matter or other constituents in the wastewater to gases and cell Tissue  are attached to some inert medium, such as rocks, slag, or specially designed ceramic or plastic</a:t>
            </a:r>
            <a:endParaRPr lang="en-US" dirty="0"/>
          </a:p>
        </p:txBody>
      </p:sp>
      <p:sp>
        <p:nvSpPr>
          <p:cNvPr id="4" name="TextBox 3">
            <a:extLst>
              <a:ext uri="{FF2B5EF4-FFF2-40B4-BE49-F238E27FC236}">
                <a16:creationId xmlns:a16="http://schemas.microsoft.com/office/drawing/2014/main" id="{34104E79-E0EE-F1E3-7974-8A849F2790A6}"/>
              </a:ext>
            </a:extLst>
          </p:cNvPr>
          <p:cNvSpPr txBox="1"/>
          <p:nvPr/>
        </p:nvSpPr>
        <p:spPr>
          <a:xfrm>
            <a:off x="74720" y="6454066"/>
            <a:ext cx="2863789" cy="261610"/>
          </a:xfrm>
          <a:prstGeom prst="rect">
            <a:avLst/>
          </a:prstGeom>
          <a:noFill/>
        </p:spPr>
        <p:txBody>
          <a:bodyPr wrap="square" rtlCol="0">
            <a:spAutoFit/>
          </a:bodyPr>
          <a:lstStyle/>
          <a:p>
            <a:r>
              <a:rPr lang="en-US" sz="1100" dirty="0"/>
              <a:t>Source- Metcalf and Eddy </a:t>
            </a:r>
          </a:p>
        </p:txBody>
      </p:sp>
      <p:pic>
        <p:nvPicPr>
          <p:cNvPr id="4098" name="Picture 2" descr="Sustainability | Free Full-Text | Physical and Biological Treatment  Technologies of Slaughterhouse Wastewater: A Review">
            <a:extLst>
              <a:ext uri="{FF2B5EF4-FFF2-40B4-BE49-F238E27FC236}">
                <a16:creationId xmlns:a16="http://schemas.microsoft.com/office/drawing/2014/main" id="{581D397C-1173-5CCE-89EF-1E0AD379CB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5516" y="1987697"/>
            <a:ext cx="3980154" cy="20248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179860-D627-27D9-8AB0-DCD532B81121}"/>
              </a:ext>
            </a:extLst>
          </p:cNvPr>
          <p:cNvSpPr txBox="1"/>
          <p:nvPr/>
        </p:nvSpPr>
        <p:spPr>
          <a:xfrm>
            <a:off x="8176528" y="4093712"/>
            <a:ext cx="4232781" cy="261610"/>
          </a:xfrm>
          <a:prstGeom prst="rect">
            <a:avLst/>
          </a:prstGeom>
          <a:noFill/>
        </p:spPr>
        <p:txBody>
          <a:bodyPr wrap="square">
            <a:spAutoFit/>
          </a:bodyPr>
          <a:lstStyle/>
          <a:p>
            <a:r>
              <a:rPr lang="en-US" sz="1100" dirty="0">
                <a:hlinkClick r:id="rId3"/>
              </a:rPr>
              <a:t>https://www.mdpi.com/2071-1050/13/9/4656</a:t>
            </a:r>
            <a:r>
              <a:rPr lang="en-US" sz="1100" dirty="0"/>
              <a:t> </a:t>
            </a:r>
          </a:p>
        </p:txBody>
      </p:sp>
    </p:spTree>
    <p:extLst>
      <p:ext uri="{BB962C8B-B14F-4D97-AF65-F5344CB8AC3E}">
        <p14:creationId xmlns:p14="http://schemas.microsoft.com/office/powerpoint/2010/main" val="1176776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47BFCA-A9D8-D89F-59CA-8E456F3EB60B}"/>
              </a:ext>
            </a:extLst>
          </p:cNvPr>
          <p:cNvSpPr/>
          <p:nvPr/>
        </p:nvSpPr>
        <p:spPr>
          <a:xfrm>
            <a:off x="3592774" y="274024"/>
            <a:ext cx="3179405" cy="700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Suspended Growth </a:t>
            </a:r>
          </a:p>
        </p:txBody>
      </p:sp>
      <p:sp>
        <p:nvSpPr>
          <p:cNvPr id="6" name="Rectangle 5">
            <a:extLst>
              <a:ext uri="{FF2B5EF4-FFF2-40B4-BE49-F238E27FC236}">
                <a16:creationId xmlns:a16="http://schemas.microsoft.com/office/drawing/2014/main" id="{D0300738-E863-737C-941D-070BD631E94E}"/>
              </a:ext>
            </a:extLst>
          </p:cNvPr>
          <p:cNvSpPr/>
          <p:nvPr/>
        </p:nvSpPr>
        <p:spPr>
          <a:xfrm>
            <a:off x="150920" y="2450984"/>
            <a:ext cx="2627791" cy="96026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Aerobic Process </a:t>
            </a:r>
          </a:p>
        </p:txBody>
      </p:sp>
      <p:sp>
        <p:nvSpPr>
          <p:cNvPr id="7" name="Rectangle 6">
            <a:extLst>
              <a:ext uri="{FF2B5EF4-FFF2-40B4-BE49-F238E27FC236}">
                <a16:creationId xmlns:a16="http://schemas.microsoft.com/office/drawing/2014/main" id="{D36E2317-0027-B9E9-FA2F-4EA6B00294D6}"/>
              </a:ext>
            </a:extLst>
          </p:cNvPr>
          <p:cNvSpPr/>
          <p:nvPr/>
        </p:nvSpPr>
        <p:spPr>
          <a:xfrm>
            <a:off x="150920" y="4928595"/>
            <a:ext cx="2627791" cy="104755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a:t>Anaerobic Process </a:t>
            </a:r>
          </a:p>
        </p:txBody>
      </p:sp>
      <p:sp>
        <p:nvSpPr>
          <p:cNvPr id="10" name="Rectangle 9">
            <a:extLst>
              <a:ext uri="{FF2B5EF4-FFF2-40B4-BE49-F238E27FC236}">
                <a16:creationId xmlns:a16="http://schemas.microsoft.com/office/drawing/2014/main" id="{07B4F4DB-E879-FA65-DE86-E7F57E48F025}"/>
              </a:ext>
            </a:extLst>
          </p:cNvPr>
          <p:cNvSpPr/>
          <p:nvPr/>
        </p:nvSpPr>
        <p:spPr>
          <a:xfrm>
            <a:off x="7879683" y="285829"/>
            <a:ext cx="3753431" cy="6603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t>Attached Growth </a:t>
            </a:r>
          </a:p>
        </p:txBody>
      </p:sp>
      <p:cxnSp>
        <p:nvCxnSpPr>
          <p:cNvPr id="12" name="Straight Connector 11">
            <a:extLst>
              <a:ext uri="{FF2B5EF4-FFF2-40B4-BE49-F238E27FC236}">
                <a16:creationId xmlns:a16="http://schemas.microsoft.com/office/drawing/2014/main" id="{62F30DFA-4A54-D901-F60A-B36CF545C72C}"/>
              </a:ext>
            </a:extLst>
          </p:cNvPr>
          <p:cNvCxnSpPr/>
          <p:nvPr/>
        </p:nvCxnSpPr>
        <p:spPr>
          <a:xfrm>
            <a:off x="150920" y="3977196"/>
            <a:ext cx="116386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EB28A7-AE39-1F96-B961-7AF61AED9C15}"/>
              </a:ext>
            </a:extLst>
          </p:cNvPr>
          <p:cNvCxnSpPr/>
          <p:nvPr/>
        </p:nvCxnSpPr>
        <p:spPr>
          <a:xfrm>
            <a:off x="7510509" y="612559"/>
            <a:ext cx="0" cy="59125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26643AC-052E-BAF4-DE8D-71E2A04076EE}"/>
              </a:ext>
            </a:extLst>
          </p:cNvPr>
          <p:cNvCxnSpPr/>
          <p:nvPr/>
        </p:nvCxnSpPr>
        <p:spPr>
          <a:xfrm>
            <a:off x="3213717" y="612559"/>
            <a:ext cx="0" cy="591252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69C94122-202B-F51D-98D2-3677109519E4}"/>
              </a:ext>
            </a:extLst>
          </p:cNvPr>
          <p:cNvSpPr/>
          <p:nvPr/>
        </p:nvSpPr>
        <p:spPr>
          <a:xfrm>
            <a:off x="3592775" y="1873793"/>
            <a:ext cx="3348417"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Activated Sludge process </a:t>
            </a:r>
          </a:p>
        </p:txBody>
      </p:sp>
      <p:sp>
        <p:nvSpPr>
          <p:cNvPr id="18" name="Rectangle 17">
            <a:extLst>
              <a:ext uri="{FF2B5EF4-FFF2-40B4-BE49-F238E27FC236}">
                <a16:creationId xmlns:a16="http://schemas.microsoft.com/office/drawing/2014/main" id="{28E27CDF-C052-63CC-B588-6FE468AB9A03}"/>
              </a:ext>
            </a:extLst>
          </p:cNvPr>
          <p:cNvSpPr/>
          <p:nvPr/>
        </p:nvSpPr>
        <p:spPr>
          <a:xfrm>
            <a:off x="5182356" y="2490907"/>
            <a:ext cx="2340513"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Aerated Lagoons </a:t>
            </a:r>
          </a:p>
        </p:txBody>
      </p:sp>
      <p:sp>
        <p:nvSpPr>
          <p:cNvPr id="19" name="Rectangle 18">
            <a:extLst>
              <a:ext uri="{FF2B5EF4-FFF2-40B4-BE49-F238E27FC236}">
                <a16:creationId xmlns:a16="http://schemas.microsoft.com/office/drawing/2014/main" id="{EBA614A8-8EF1-A888-CF53-2CFE0ADD0449}"/>
              </a:ext>
            </a:extLst>
          </p:cNvPr>
          <p:cNvSpPr/>
          <p:nvPr/>
        </p:nvSpPr>
        <p:spPr>
          <a:xfrm>
            <a:off x="3592775" y="3140464"/>
            <a:ext cx="2570191"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Aerobic Digestions </a:t>
            </a:r>
          </a:p>
        </p:txBody>
      </p:sp>
      <p:sp>
        <p:nvSpPr>
          <p:cNvPr id="21" name="Rectangle 20">
            <a:extLst>
              <a:ext uri="{FF2B5EF4-FFF2-40B4-BE49-F238E27FC236}">
                <a16:creationId xmlns:a16="http://schemas.microsoft.com/office/drawing/2014/main" id="{6B1FD4C2-F429-9CEE-21CF-3980959B73DA}"/>
              </a:ext>
            </a:extLst>
          </p:cNvPr>
          <p:cNvSpPr/>
          <p:nvPr/>
        </p:nvSpPr>
        <p:spPr>
          <a:xfrm>
            <a:off x="7806451" y="1989319"/>
            <a:ext cx="210621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Trickling Filters </a:t>
            </a:r>
          </a:p>
        </p:txBody>
      </p:sp>
      <p:sp>
        <p:nvSpPr>
          <p:cNvPr id="22" name="Rectangle 21">
            <a:extLst>
              <a:ext uri="{FF2B5EF4-FFF2-40B4-BE49-F238E27FC236}">
                <a16:creationId xmlns:a16="http://schemas.microsoft.com/office/drawing/2014/main" id="{0110E9CB-7E04-804B-2171-3DAB34C98495}"/>
              </a:ext>
            </a:extLst>
          </p:cNvPr>
          <p:cNvSpPr/>
          <p:nvPr/>
        </p:nvSpPr>
        <p:spPr>
          <a:xfrm>
            <a:off x="7660553" y="2660300"/>
            <a:ext cx="397256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Rotating Biological Contactors </a:t>
            </a:r>
          </a:p>
        </p:txBody>
      </p:sp>
      <p:sp>
        <p:nvSpPr>
          <p:cNvPr id="23" name="Rectangle 22">
            <a:extLst>
              <a:ext uri="{FF2B5EF4-FFF2-40B4-BE49-F238E27FC236}">
                <a16:creationId xmlns:a16="http://schemas.microsoft.com/office/drawing/2014/main" id="{77A031F5-8DDE-CE3C-4D0B-D1B4404CDDA2}"/>
              </a:ext>
            </a:extLst>
          </p:cNvPr>
          <p:cNvSpPr/>
          <p:nvPr/>
        </p:nvSpPr>
        <p:spPr>
          <a:xfrm>
            <a:off x="9687650" y="3386443"/>
            <a:ext cx="2392514"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Packed Bed Reactors </a:t>
            </a:r>
          </a:p>
        </p:txBody>
      </p:sp>
      <p:sp>
        <p:nvSpPr>
          <p:cNvPr id="24" name="Rectangle 23">
            <a:extLst>
              <a:ext uri="{FF2B5EF4-FFF2-40B4-BE49-F238E27FC236}">
                <a16:creationId xmlns:a16="http://schemas.microsoft.com/office/drawing/2014/main" id="{0DDC890E-2644-6530-FEE5-7CBC3FE0A471}"/>
              </a:ext>
            </a:extLst>
          </p:cNvPr>
          <p:cNvSpPr/>
          <p:nvPr/>
        </p:nvSpPr>
        <p:spPr>
          <a:xfrm>
            <a:off x="3423591" y="5360618"/>
            <a:ext cx="3331426" cy="523220"/>
          </a:xfrm>
          <a:prstGeom prst="rect">
            <a:avLst/>
          </a:prstGeom>
          <a:noFill/>
        </p:spPr>
        <p:txBody>
          <a:bodyPr wrap="none" lIns="91440" tIns="45720" rIns="91440" bIns="45720">
            <a:spAutoFit/>
          </a:bodyPr>
          <a:lstStyle/>
          <a:p>
            <a:pPr algn="ctr"/>
            <a:r>
              <a:rPr lang="en-US" sz="2800" b="0" cap="none" spc="0" dirty="0">
                <a:ln w="0"/>
                <a:solidFill>
                  <a:schemeClr val="tx1"/>
                </a:solidFill>
                <a:effectLst>
                  <a:outerShdw blurRad="38100" dist="19050" dir="2700000" algn="tl" rotWithShape="0">
                    <a:schemeClr val="dk1">
                      <a:alpha val="40000"/>
                    </a:schemeClr>
                  </a:outerShdw>
                </a:effectLst>
              </a:rPr>
              <a:t>Anaerobic Digestions </a:t>
            </a:r>
          </a:p>
        </p:txBody>
      </p:sp>
      <p:sp>
        <p:nvSpPr>
          <p:cNvPr id="25" name="Rectangle 24">
            <a:extLst>
              <a:ext uri="{FF2B5EF4-FFF2-40B4-BE49-F238E27FC236}">
                <a16:creationId xmlns:a16="http://schemas.microsoft.com/office/drawing/2014/main" id="{CE41D938-D7AE-05F5-663C-9E08D248BE0F}"/>
              </a:ext>
            </a:extLst>
          </p:cNvPr>
          <p:cNvSpPr/>
          <p:nvPr/>
        </p:nvSpPr>
        <p:spPr>
          <a:xfrm>
            <a:off x="7522869" y="5020309"/>
            <a:ext cx="4691349"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Anaerobic packed and fluidized bed </a:t>
            </a:r>
          </a:p>
        </p:txBody>
      </p:sp>
    </p:spTree>
    <p:extLst>
      <p:ext uri="{BB962C8B-B14F-4D97-AF65-F5344CB8AC3E}">
        <p14:creationId xmlns:p14="http://schemas.microsoft.com/office/powerpoint/2010/main" val="34214526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1782</TotalTime>
  <Words>1702</Words>
  <Application>Microsoft Office PowerPoint</Application>
  <PresentationFormat>Widescreen</PresentationFormat>
  <Paragraphs>209</Paragraphs>
  <Slides>33</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Amasis MT Pro Black</vt:lpstr>
      <vt:lpstr>Arial</vt:lpstr>
      <vt:lpstr>calibri</vt:lpstr>
      <vt:lpstr>calibri</vt:lpstr>
      <vt:lpstr>Calibri Light</vt:lpstr>
      <vt:lpstr>Helvetica Neue</vt:lpstr>
      <vt:lpstr>ITXRLB+HelveticaNeue</vt:lpstr>
      <vt:lpstr>Söhne</vt:lpstr>
      <vt:lpstr>Univers-Bold</vt:lpstr>
      <vt:lpstr>Univers-Light</vt:lpstr>
      <vt:lpstr>Univers-Medium</vt:lpstr>
      <vt:lpstr>Office Theme</vt:lpstr>
      <vt:lpstr>Anaerobic Baffled Reactor , ABR  Anaerobic Filter Reactor, AFR</vt:lpstr>
      <vt:lpstr>PowerPoint Presentation</vt:lpstr>
      <vt:lpstr>PowerPoint Presentation</vt:lpstr>
      <vt:lpstr>Why FS Treatment?</vt:lpstr>
      <vt:lpstr>PowerPoint Presentation</vt:lpstr>
      <vt:lpstr>Fecal sludge is highly variable because of-</vt:lpstr>
      <vt:lpstr>PowerPoint Presentation</vt:lpstr>
      <vt:lpstr>Type of biological treatment  process </vt:lpstr>
      <vt:lpstr>PowerPoint Presentation</vt:lpstr>
      <vt:lpstr>Anaerobic Digestion Process</vt:lpstr>
      <vt:lpstr>PowerPoint Presentation</vt:lpstr>
      <vt:lpstr>WHAT IS AN ABR ?</vt:lpstr>
      <vt:lpstr>PowerPoint Presentation</vt:lpstr>
      <vt:lpstr>DESIGN PARAMETERS </vt:lpstr>
      <vt:lpstr>HRT and SRT</vt:lpstr>
      <vt:lpstr>UASBR (Up flow anaerobic sludge blanket reactor) </vt:lpstr>
      <vt:lpstr>BIOFILM </vt:lpstr>
      <vt:lpstr>PowerPoint Presentation</vt:lpstr>
      <vt:lpstr>Which filter media in AFR ?</vt:lpstr>
      <vt:lpstr>Camp Raw Sludge Characteristics  </vt:lpstr>
      <vt:lpstr>Advantages and Disadvantages </vt:lpstr>
      <vt:lpstr>How many of us control Uplfow velocity in the ABR / AFR?  </vt:lpstr>
      <vt:lpstr>Desludging / Backwash </vt:lpstr>
      <vt:lpstr>ABR+ AF </vt:lpstr>
      <vt:lpstr>Floating Nature of Coco Husk Loosing effective contact with WW </vt:lpstr>
      <vt:lpstr>Do we capture biogas from ABR/ AFR? </vt:lpstr>
      <vt:lpstr>Case Study  Performance Efficiency of ABR ( Camp 5 , 17 )  and FSTP 1- </vt:lpstr>
      <vt:lpstr>PowerPoint Presentation</vt:lpstr>
      <vt:lpstr>PowerPoint Presentation</vt:lpstr>
      <vt:lpstr>PowerPoint Presentation</vt:lpstr>
      <vt:lpstr>Camp 4 FSTP -1 ( Upflow Filter), upgraded to AFR </vt:lpstr>
      <vt:lpstr>Further Reading </vt:lpstr>
      <vt:lpstr>Demo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Safwatul</dc:creator>
  <cp:lastModifiedBy>Safwatul Niloy</cp:lastModifiedBy>
  <cp:revision>244</cp:revision>
  <cp:lastPrinted>2023-06-25T05:30:52Z</cp:lastPrinted>
  <dcterms:created xsi:type="dcterms:W3CDTF">2023-06-23T13:11:41Z</dcterms:created>
  <dcterms:modified xsi:type="dcterms:W3CDTF">2023-06-26T02:56:27Z</dcterms:modified>
</cp:coreProperties>
</file>