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</p:sldMasterIdLst>
  <p:notesMasterIdLst>
    <p:notesMasterId r:id="rId15"/>
  </p:notesMasterIdLst>
  <p:sldIdLst>
    <p:sldId id="348" r:id="rId8"/>
    <p:sldId id="342" r:id="rId9"/>
    <p:sldId id="343" r:id="rId10"/>
    <p:sldId id="344" r:id="rId11"/>
    <p:sldId id="345" r:id="rId12"/>
    <p:sldId id="346" r:id="rId13"/>
    <p:sldId id="3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BC77B5-E155-0A35-8E36-BEFE048D794D}" name="Safwatul Niloy" initials="SN" userId="S::SNiloy@oxfam.org.uk::99751db6-d843-47ac-87e5-f9d56869bf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88" autoAdjust="0"/>
    <p:restoredTop sz="94660"/>
  </p:normalViewPr>
  <p:slideViewPr>
    <p:cSldViewPr snapToGrid="0">
      <p:cViewPr varScale="1">
        <p:scale>
          <a:sx n="87" d="100"/>
          <a:sy n="87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6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27D02-2FFC-4D1A-9A69-F21211C2A916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B35E0-52D8-45DB-8AAB-C393738DE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209C43-E06B-4539-90E3-9EFC10126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9C73DB9-26EA-44A6-94D3-12E665F5C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DF396D-FCAD-43D7-97B9-AAECA50D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9C38-09D7-45B1-A1C1-73141F7DB37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C75BEB-27A4-4EDE-8465-EC328DD6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320027-C6E0-4BA6-BFF0-914FF3E3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3DAD-257A-4F60-BA48-C3E13C9E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6AB3D7-F1D7-447B-9BB9-EFC525AD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59FC5FE-854C-46EE-A318-C3DC1500E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B789A0-C51C-4E7C-8D4D-2BEF1BC6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9C38-09D7-45B1-A1C1-73141F7DB37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329C5A-32A7-4390-92E8-9C6D8A7C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715335-ACFF-446D-9499-BFFA8527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3DAD-257A-4F60-BA48-C3E13C9E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3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B16E091-E0B8-4268-AC11-416FDEB3F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398286F-9A93-45E3-A51A-7BF704CD6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35263C-E5FA-4AAD-BBD8-25597B9B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9C38-09D7-45B1-A1C1-73141F7DB37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2301CA-F79F-4836-AC31-90456365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387599-1B49-497B-962B-B09B0DBF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3DAD-257A-4F60-BA48-C3E13C9E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1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0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917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189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509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422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74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3F073E-5FE9-4B91-A01B-816626D1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64CA9C-B4B2-4E2D-809A-6DC780EED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49169B-A439-4699-A652-5EAF5394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9C38-09D7-45B1-A1C1-73141F7DB37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8E6704-D032-4557-B2E3-ACFAC409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2F8905-F6DC-4261-81A7-524B23CF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3DAD-257A-4F60-BA48-C3E13C9E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7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3F2B5-53DC-46EA-8281-4676DA52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526996-C906-4D6B-AABE-FEF60216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3BF652-EFC0-4926-8146-673E144E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9C38-09D7-45B1-A1C1-73141F7DB37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F05F97-6CBC-405F-B5EB-1B6D61D06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12AC05-985D-42B7-BBFE-3B490594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3DAD-257A-4F60-BA48-C3E13C9E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7D742A-3E01-46FE-9F56-3B1DE3DE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3B6511-5F5B-46E7-9EBD-22B7C7B10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696CBD-1285-4A74-99DF-C1811F28B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907023-3918-4156-AE26-2CA3C6F2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9C38-09D7-45B1-A1C1-73141F7DB37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FC30B1-EDA5-41CB-BDC2-A014C772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25E10D-C326-49BB-AC24-F3A6A810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3DAD-257A-4F60-BA48-C3E13C9E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2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3C5DED-894A-411B-9229-6EE121CA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D6AA25-E38C-4D78-96B3-364AB0C09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AD42FD-44A1-48DF-AF81-5006987BF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31C260-8937-46AC-96CB-4AE982688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ED0FD73-98A1-4F8D-9628-8CEEF3586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E9B8F6D-7411-4A86-848F-1591AC7F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9C38-09D7-45B1-A1C1-73141F7DB37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D6907B5-354F-49E4-8C7E-F242AFE4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4D5C1A6-7644-4991-B283-F9B9A08B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3DAD-257A-4F60-BA48-C3E13C9E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9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37F90E-B94A-4B8C-9DDD-BF1FADCBC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027D098-0AB7-4C02-8B56-61905599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9C38-09D7-45B1-A1C1-73141F7DB37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9CBCED-1CB2-4190-9787-8A6CBD8C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F7A4F6-0CA6-46C1-AD12-F96538D4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3DAD-257A-4F60-BA48-C3E13C9E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1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8759092-2CED-49A0-AA4F-6BBBD465A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9C38-09D7-45B1-A1C1-73141F7DB37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3C0E38F-EDCC-41C3-9E9C-0129A828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C9E18B-48E4-4E13-8303-6649E877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3DAD-257A-4F60-BA48-C3E13C9E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3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580A11-844A-4119-B86D-1078D1887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59E6FE-A6E3-4953-AE99-05457025C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DA860AE-CD4E-4C08-B91D-3BA73E6BA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00F80B1-9220-401D-8AF5-E712297D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9C38-09D7-45B1-A1C1-73141F7DB37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A86B44-D6F1-4A19-AD23-7E1A05B9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550FB0-8673-413E-B7E4-20D21B26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3DAD-257A-4F60-BA48-C3E13C9E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6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BD311-6648-46B5-98C9-AC83E24E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8152107-FF9B-49FF-A770-61E22F9F5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7B21144-A0C6-4E8C-8898-0A15156F5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951265-97C3-4EB7-98BF-384A95E0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9C38-09D7-45B1-A1C1-73141F7DB37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2034F1-5AFC-4F60-8F67-D904942F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BDFD93E-330F-4C30-9765-7698FB40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3DAD-257A-4F60-BA48-C3E13C9E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4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5DE12C1-803A-4004-A180-D6A7D1FE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2C2D2D-5E7B-40D3-85F9-5C0F8F31B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18D7B6-B603-4545-8FFB-3A89C63E7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9C38-09D7-45B1-A1C1-73141F7DB37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4E7DCD-8338-4BED-9E52-D53F0EE0A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EFEF99-47A0-41FD-82A8-61ABAA4BB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83DAD-257A-4F60-BA48-C3E13C9E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1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83390C-BB03-4489-BAB2-C6B589F1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36CC64-ADFA-4E33-8944-0E39FA0DE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7E0C99-B597-4789-9B26-840415A01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D4E2-477E-492F-8EEE-B4D351249F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317F0D-06E6-4793-9839-839EA6F96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3EAE8C-F0F3-4DB9-8447-24EE5B902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0B137-1A4B-466C-86F7-CDC79CFBC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7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83390C-BB03-4489-BAB2-C6B589F1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36CC64-ADFA-4E33-8944-0E39FA0DE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7E0C99-B597-4789-9B26-840415A01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D4E2-477E-492F-8EEE-B4D351249F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317F0D-06E6-4793-9839-839EA6F96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3EAE8C-F0F3-4DB9-8447-24EE5B902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0B137-1A4B-466C-86F7-CDC79CFBC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83390C-BB03-4489-BAB2-C6B589F1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36CC64-ADFA-4E33-8944-0E39FA0DE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7E0C99-B597-4789-9B26-840415A01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D4E2-477E-492F-8EEE-B4D351249F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317F0D-06E6-4793-9839-839EA6F96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3EAE8C-F0F3-4DB9-8447-24EE5B902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0B137-1A4B-466C-86F7-CDC79CFBC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9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83390C-BB03-4489-BAB2-C6B589F1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36CC64-ADFA-4E33-8944-0E39FA0DE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7E0C99-B597-4789-9B26-840415A01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D4E2-477E-492F-8EEE-B4D351249F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317F0D-06E6-4793-9839-839EA6F96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3EAE8C-F0F3-4DB9-8447-24EE5B902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0B137-1A4B-466C-86F7-CDC79CFBC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6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83390C-BB03-4489-BAB2-C6B589F1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36CC64-ADFA-4E33-8944-0E39FA0DE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7E0C99-B597-4789-9B26-840415A01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D4E2-477E-492F-8EEE-B4D351249F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317F0D-06E6-4793-9839-839EA6F96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3EAE8C-F0F3-4DB9-8447-24EE5B902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0B137-1A4B-466C-86F7-CDC79CFBC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6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83390C-BB03-4489-BAB2-C6B589F1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36CC64-ADFA-4E33-8944-0E39FA0DE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7E0C99-B597-4789-9B26-840415A01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D4E2-477E-492F-8EEE-B4D351249F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317F0D-06E6-4793-9839-839EA6F96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3EAE8C-F0F3-4DB9-8447-24EE5B902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0B137-1A4B-466C-86F7-CDC79CFBC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4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afar.ikbal@brac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7;p1"/>
          <p:cNvSpPr txBox="1">
            <a:spLocks/>
          </p:cNvSpPr>
          <p:nvPr/>
        </p:nvSpPr>
        <p:spPr>
          <a:xfrm>
            <a:off x="205074" y="2596155"/>
            <a:ext cx="11743771" cy="155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4D4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4D4D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D4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4D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4D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b="1" dirty="0" err="1" smtClean="0">
                <a:solidFill>
                  <a:srgbClr val="0E9A9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Feacal</a:t>
            </a:r>
            <a:r>
              <a:rPr lang="en-US" sz="4000" b="1" dirty="0" smtClean="0">
                <a:solidFill>
                  <a:srgbClr val="0E9A9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0E9A9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Sludge Treatment </a:t>
            </a:r>
            <a:r>
              <a:rPr lang="en-US" sz="4000" b="1" dirty="0" smtClean="0">
                <a:solidFill>
                  <a:srgbClr val="0E9A9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Technologies Overview </a:t>
            </a:r>
            <a:endParaRPr lang="en-US" sz="4000" b="1" dirty="0">
              <a:solidFill>
                <a:srgbClr val="0E9A9B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E9A9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 Cox’s Bazar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02E065B-FAB9-4847-AE01-7329DED661EF}"/>
              </a:ext>
            </a:extLst>
          </p:cNvPr>
          <p:cNvSpPr txBox="1"/>
          <p:nvPr/>
        </p:nvSpPr>
        <p:spPr>
          <a:xfrm>
            <a:off x="8715774" y="5177863"/>
            <a:ext cx="2952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Jafar Ikbal</a:t>
            </a:r>
          </a:p>
          <a:p>
            <a:r>
              <a:rPr lang="en-US" sz="1400" dirty="0"/>
              <a:t>WASH sector </a:t>
            </a:r>
            <a:endParaRPr lang="en-US" sz="1400" dirty="0" smtClean="0"/>
          </a:p>
          <a:p>
            <a:r>
              <a:rPr lang="en-US" sz="1400" dirty="0" smtClean="0">
                <a:hlinkClick r:id="rId2"/>
              </a:rPr>
              <a:t>jafar.ikbal@brac.net</a:t>
            </a:r>
            <a:endParaRPr lang="en-US" sz="1400" dirty="0"/>
          </a:p>
          <a:p>
            <a:endParaRPr lang="en-US" sz="2400" dirty="0"/>
          </a:p>
        </p:txBody>
      </p:sp>
      <p:pic>
        <p:nvPicPr>
          <p:cNvPr id="4" name="Picture 4" descr="WASH Sector Cox's Bazar Logo PNG Vector (EPS) Free Download">
            <a:extLst>
              <a:ext uri="{FF2B5EF4-FFF2-40B4-BE49-F238E27FC236}">
                <a16:creationId xmlns="" xmlns:a16="http://schemas.microsoft.com/office/drawing/2014/main" id="{7236454A-50C9-4BF0-B05D-20918CF4E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25" y="774869"/>
            <a:ext cx="2857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;p1"/>
          <p:cNvSpPr txBox="1">
            <a:spLocks/>
          </p:cNvSpPr>
          <p:nvPr/>
        </p:nvSpPr>
        <p:spPr>
          <a:xfrm>
            <a:off x="312259" y="251630"/>
            <a:ext cx="5934075" cy="56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4D4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4D4D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D4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4D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4D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Anaerobic Baffled Reactor (ABR):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="" xmlns:a16="http://schemas.microsoft.com/office/drawing/2014/main" id="{540C0906-179E-4626-BC47-2DF6752BEBB9}"/>
              </a:ext>
            </a:extLst>
          </p:cNvPr>
          <p:cNvSpPr txBox="1">
            <a:spLocks/>
          </p:cNvSpPr>
          <p:nvPr/>
        </p:nvSpPr>
        <p:spPr bwMode="auto">
          <a:xfrm>
            <a:off x="525023" y="971664"/>
            <a:ext cx="6602890" cy="534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lvl="0">
              <a:defRPr lang="en-US"/>
            </a:defPPr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1800">
                <a:solidFill>
                  <a:srgbClr val="004D4D"/>
                </a:solidFill>
                <a:latin typeface="+mn-lt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4D4D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4D4D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800">
                <a:solidFill>
                  <a:srgbClr val="004D4D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800">
                <a:solidFill>
                  <a:srgbClr val="004D4D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-"/>
            </a:pPr>
            <a:r>
              <a:rPr lang="de-CH" sz="2000" dirty="0"/>
              <a:t>6 </a:t>
            </a:r>
            <a:r>
              <a:rPr lang="de-CH" sz="2000" dirty="0" smtClean="0"/>
              <a:t>to </a:t>
            </a:r>
            <a:r>
              <a:rPr lang="de-CH" sz="2000" dirty="0"/>
              <a:t>15 m3 per day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/>
              <a:t>23% </a:t>
            </a:r>
            <a:r>
              <a:rPr lang="de-CH" sz="2000" dirty="0" smtClean="0"/>
              <a:t>FSTPs </a:t>
            </a:r>
            <a:r>
              <a:rPr lang="de-CH" sz="2000" dirty="0"/>
              <a:t>are ABR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/>
              <a:t>Treatment Component: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2000" dirty="0"/>
              <a:t>Drying bed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2000" dirty="0"/>
              <a:t>Anaerobic baffled reactor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Polishing pond</a:t>
            </a:r>
          </a:p>
          <a:p>
            <a:pPr marL="0" indent="0">
              <a:buFont typeface="Arial" charset="0"/>
              <a:buNone/>
            </a:pPr>
            <a:r>
              <a:rPr lang="de-CH" sz="2000" b="1" dirty="0"/>
              <a:t>Advantage: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Moderately less area required (Avg. 49 m2/m3)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Low O &amp; M cost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Effluent quality good than other treatment process</a:t>
            </a:r>
          </a:p>
          <a:p>
            <a:pPr marL="0" indent="0">
              <a:buFont typeface="Arial" charset="0"/>
              <a:buNone/>
            </a:pPr>
            <a:r>
              <a:rPr lang="en-US" sz="2000" b="1" dirty="0"/>
              <a:t>Disadvantage: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Moderately higher capex (Avg. 5,758 USD per m3)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Scalability Low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Low pathogen removal capacity</a:t>
            </a:r>
          </a:p>
          <a:p>
            <a:pPr marL="0" indent="0">
              <a:buFont typeface="Arial" charset="0"/>
              <a:buNone/>
            </a:pPr>
            <a:endParaRPr lang="en-US" sz="2000" dirty="0"/>
          </a:p>
          <a:p>
            <a:pPr>
              <a:buFont typeface="Symbol" panose="05050102010706020507" pitchFamily="18" charset="2"/>
              <a:buChar char="-"/>
            </a:pP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4"/>
          <a:stretch/>
        </p:blipFill>
        <p:spPr>
          <a:xfrm>
            <a:off x="7092791" y="469920"/>
            <a:ext cx="4571912" cy="2968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91" y="3538921"/>
            <a:ext cx="4571912" cy="30479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63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;p1"/>
          <p:cNvSpPr txBox="1">
            <a:spLocks/>
          </p:cNvSpPr>
          <p:nvPr/>
        </p:nvSpPr>
        <p:spPr>
          <a:xfrm>
            <a:off x="198436" y="218579"/>
            <a:ext cx="6804025" cy="106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4D4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4D4D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D4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4D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4D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Decentralized waste water treatment system (DEWATS)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="" xmlns:a16="http://schemas.microsoft.com/office/drawing/2014/main" id="{540C0906-179E-4626-BC47-2DF6752BEBB9}"/>
              </a:ext>
            </a:extLst>
          </p:cNvPr>
          <p:cNvSpPr txBox="1">
            <a:spLocks/>
          </p:cNvSpPr>
          <p:nvPr/>
        </p:nvSpPr>
        <p:spPr bwMode="auto">
          <a:xfrm>
            <a:off x="424723" y="1366665"/>
            <a:ext cx="6769291" cy="50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lvl="0">
              <a:defRPr lang="en-US"/>
            </a:defPPr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1800">
                <a:solidFill>
                  <a:srgbClr val="004D4D"/>
                </a:solidFill>
                <a:latin typeface="+mn-lt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4D4D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4D4D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800">
                <a:solidFill>
                  <a:srgbClr val="004D4D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800">
                <a:solidFill>
                  <a:srgbClr val="004D4D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-"/>
            </a:pPr>
            <a:r>
              <a:rPr lang="de-CH" sz="2000" dirty="0"/>
              <a:t>3 </a:t>
            </a:r>
            <a:r>
              <a:rPr lang="de-CH" sz="2000" dirty="0" smtClean="0"/>
              <a:t>to </a:t>
            </a:r>
            <a:r>
              <a:rPr lang="de-CH" sz="2000" dirty="0"/>
              <a:t>6 m3 per day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/>
              <a:t>9%+ </a:t>
            </a:r>
            <a:r>
              <a:rPr lang="de-CH" sz="2000" dirty="0" smtClean="0"/>
              <a:t>FSTPs </a:t>
            </a:r>
            <a:r>
              <a:rPr lang="de-CH" sz="2000" dirty="0"/>
              <a:t>are DEWATS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/>
              <a:t>Treatment Component: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2000" dirty="0"/>
              <a:t>Settler tank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2000" dirty="0"/>
              <a:t>Up flow filter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Infiltration trench</a:t>
            </a:r>
            <a:endParaRPr lang="en-US" sz="2000" dirty="0"/>
          </a:p>
          <a:p>
            <a:pPr marL="0" indent="0">
              <a:buFont typeface="Arial" charset="0"/>
              <a:buNone/>
            </a:pPr>
            <a:r>
              <a:rPr lang="de-CH" sz="2000" b="1" dirty="0"/>
              <a:t>Advantage: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Less area required (Avg. 29 m2/m3)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Low CAPEX &amp; OPEX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Effluent quality good than other treatment process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Scalability high</a:t>
            </a:r>
          </a:p>
          <a:p>
            <a:pPr marL="0" indent="0">
              <a:buFont typeface="Arial" charset="0"/>
              <a:buNone/>
            </a:pPr>
            <a:r>
              <a:rPr lang="en-US" sz="2000" b="1" dirty="0"/>
              <a:t>Disadvantage: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Nitrogen and nitrate removal capacity low</a:t>
            </a:r>
          </a:p>
          <a:p>
            <a:pPr>
              <a:buFont typeface="Symbol" panose="05050102010706020507" pitchFamily="18" charset="2"/>
              <a:buChar char="-"/>
            </a:pP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7"/>
          <a:stretch/>
        </p:blipFill>
        <p:spPr>
          <a:xfrm>
            <a:off x="7381568" y="352539"/>
            <a:ext cx="4613641" cy="3220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330" t="53739" r="51596" b="11341"/>
          <a:stretch/>
        </p:blipFill>
        <p:spPr>
          <a:xfrm>
            <a:off x="7381568" y="3769537"/>
            <a:ext cx="4613641" cy="23286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9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;p1"/>
          <p:cNvSpPr txBox="1">
            <a:spLocks/>
          </p:cNvSpPr>
          <p:nvPr/>
        </p:nvSpPr>
        <p:spPr>
          <a:xfrm>
            <a:off x="317018" y="53119"/>
            <a:ext cx="4907106" cy="633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4D4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4D4D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D4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4D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4D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Mega FSTP 1 &amp; 2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="" xmlns:a16="http://schemas.microsoft.com/office/drawing/2014/main" id="{540C0906-179E-4626-BC47-2DF6752BEBB9}"/>
              </a:ext>
            </a:extLst>
          </p:cNvPr>
          <p:cNvSpPr txBox="1">
            <a:spLocks/>
          </p:cNvSpPr>
          <p:nvPr/>
        </p:nvSpPr>
        <p:spPr bwMode="auto">
          <a:xfrm>
            <a:off x="161751" y="686845"/>
            <a:ext cx="6153149" cy="575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lvl="0">
              <a:defRPr lang="en-US"/>
            </a:defPPr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1800">
                <a:solidFill>
                  <a:srgbClr val="004D4D"/>
                </a:solidFill>
                <a:latin typeface="+mn-lt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4D4D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4D4D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800">
                <a:solidFill>
                  <a:srgbClr val="004D4D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800">
                <a:solidFill>
                  <a:srgbClr val="004D4D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-"/>
            </a:pPr>
            <a:r>
              <a:rPr lang="de-CH" sz="2000" dirty="0" smtClean="0"/>
              <a:t>120 to 180 </a:t>
            </a:r>
            <a:r>
              <a:rPr lang="de-CH" sz="2000" dirty="0"/>
              <a:t>m3 per day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/>
              <a:t>Treatment Component: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Planted drying beds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Anaerobic lagoon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Trickling filter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Constructed wetland (vertical and horizontal)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Anaerobic Filter Reactor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Polishing pond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Up Flow Filter</a:t>
            </a:r>
          </a:p>
          <a:p>
            <a:pPr marL="0" indent="0">
              <a:buFont typeface="Arial" charset="0"/>
              <a:buNone/>
            </a:pPr>
            <a:r>
              <a:rPr lang="de-CH" sz="2000" b="1" dirty="0"/>
              <a:t>Advantage: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Low OPEX &amp; whole life cost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Effluent quality consistently good than other treatment process</a:t>
            </a:r>
          </a:p>
          <a:p>
            <a:pPr marL="0" indent="0">
              <a:buFont typeface="Arial" charset="0"/>
              <a:buNone/>
            </a:pPr>
            <a:r>
              <a:rPr lang="en-US" sz="2000" b="1" dirty="0"/>
              <a:t>Disadvantage: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High CAPEX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Large footprint area required</a:t>
            </a:r>
          </a:p>
          <a:p>
            <a:pPr>
              <a:buFont typeface="Symbol" panose="05050102010706020507" pitchFamily="18" charset="2"/>
              <a:buChar char="-"/>
            </a:pPr>
            <a:endParaRPr lang="en-US" sz="2000" dirty="0"/>
          </a:p>
          <a:p>
            <a:pPr>
              <a:buFont typeface="Symbol" panose="05050102010706020507" pitchFamily="18" charset="2"/>
              <a:buChar char="-"/>
            </a:pPr>
            <a:endParaRPr lang="en-US" sz="2000" dirty="0"/>
          </a:p>
          <a:p>
            <a:pPr>
              <a:buFont typeface="Symbol" panose="05050102010706020507" pitchFamily="18" charset="2"/>
              <a:buChar char="-"/>
            </a:pP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059333" y="76803"/>
            <a:ext cx="6048203" cy="3007919"/>
            <a:chOff x="5616874" y="1200150"/>
            <a:chExt cx="6497492" cy="21145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7662" t="75039" r="75463" b="5530"/>
            <a:stretch/>
          </p:blipFill>
          <p:spPr>
            <a:xfrm>
              <a:off x="5616874" y="1200150"/>
              <a:ext cx="3264737" cy="21145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42488" t="75835" r="38868" b="5396"/>
            <a:stretch/>
          </p:blipFill>
          <p:spPr>
            <a:xfrm>
              <a:off x="8380566" y="1200150"/>
              <a:ext cx="3733800" cy="21145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32" y="3289559"/>
            <a:ext cx="6048203" cy="3402114"/>
          </a:xfrm>
          <a:prstGeom prst="rect">
            <a:avLst/>
          </a:prstGeom>
        </p:spPr>
      </p:pic>
      <p:sp>
        <p:nvSpPr>
          <p:cNvPr id="13" name="Google Shape;37;p1"/>
          <p:cNvSpPr txBox="1">
            <a:spLocks/>
          </p:cNvSpPr>
          <p:nvPr/>
        </p:nvSpPr>
        <p:spPr>
          <a:xfrm>
            <a:off x="6144197" y="53119"/>
            <a:ext cx="1879601" cy="53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4D4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4D4D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D4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4D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4D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prstClr val="white"/>
                </a:solidFill>
              </a:rPr>
              <a:t>Mega FSTP 1</a:t>
            </a:r>
          </a:p>
        </p:txBody>
      </p:sp>
      <p:sp>
        <p:nvSpPr>
          <p:cNvPr id="14" name="Google Shape;37;p1"/>
          <p:cNvSpPr txBox="1">
            <a:spLocks/>
          </p:cNvSpPr>
          <p:nvPr/>
        </p:nvSpPr>
        <p:spPr>
          <a:xfrm>
            <a:off x="6133981" y="3275420"/>
            <a:ext cx="2150761" cy="63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4D4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4D4D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D4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4D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4D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prstClr val="white"/>
                </a:solidFill>
              </a:rPr>
              <a:t>Mega FSTP 2</a:t>
            </a:r>
          </a:p>
        </p:txBody>
      </p:sp>
    </p:spTree>
    <p:extLst>
      <p:ext uri="{BB962C8B-B14F-4D97-AF65-F5344CB8AC3E}">
        <p14:creationId xmlns:p14="http://schemas.microsoft.com/office/powerpoint/2010/main" val="31126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;p1"/>
          <p:cNvSpPr txBox="1">
            <a:spLocks/>
          </p:cNvSpPr>
          <p:nvPr/>
        </p:nvSpPr>
        <p:spPr>
          <a:xfrm>
            <a:off x="250917" y="154224"/>
            <a:ext cx="4595380" cy="633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4D4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4D4D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D4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4D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4D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Up Flow Filter (UFF)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="" xmlns:a16="http://schemas.microsoft.com/office/drawing/2014/main" id="{540C0906-179E-4626-BC47-2DF6752BEBB9}"/>
              </a:ext>
            </a:extLst>
          </p:cNvPr>
          <p:cNvSpPr txBox="1">
            <a:spLocks/>
          </p:cNvSpPr>
          <p:nvPr/>
        </p:nvSpPr>
        <p:spPr bwMode="auto">
          <a:xfrm>
            <a:off x="383119" y="787950"/>
            <a:ext cx="6153149" cy="497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lvl="0">
              <a:defRPr lang="en-US"/>
            </a:defPPr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1800">
                <a:solidFill>
                  <a:srgbClr val="004D4D"/>
                </a:solidFill>
                <a:latin typeface="+mn-lt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4D4D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4D4D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800">
                <a:solidFill>
                  <a:srgbClr val="004D4D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800">
                <a:solidFill>
                  <a:srgbClr val="004D4D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-"/>
            </a:pPr>
            <a:r>
              <a:rPr lang="de-CH" sz="2000" dirty="0"/>
              <a:t>3 m3 per day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/>
              <a:t>22% </a:t>
            </a:r>
            <a:r>
              <a:rPr lang="de-CH" sz="2000" dirty="0" smtClean="0"/>
              <a:t>FSTPs </a:t>
            </a:r>
            <a:r>
              <a:rPr lang="de-CH" sz="2000" dirty="0"/>
              <a:t>are UFF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/>
              <a:t>Treatment Component: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2000" dirty="0"/>
              <a:t>Settler tank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2000" dirty="0"/>
              <a:t>Filter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2000" dirty="0"/>
              <a:t>Planted Contructed Wetland</a:t>
            </a:r>
          </a:p>
          <a:p>
            <a:pPr marL="0" indent="0">
              <a:buFont typeface="Arial" charset="0"/>
              <a:buNone/>
            </a:pPr>
            <a:r>
              <a:rPr lang="de-CH" sz="2000" b="1" dirty="0" smtClean="0"/>
              <a:t>Advantage</a:t>
            </a:r>
            <a:r>
              <a:rPr lang="de-CH" sz="2000" b="1" dirty="0"/>
              <a:t>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Less area required (Avg. 28 m2/m3)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Low OPEX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Scalability high</a:t>
            </a:r>
          </a:p>
          <a:p>
            <a:pPr marL="0" indent="0">
              <a:buFont typeface="Arial" charset="0"/>
              <a:buNone/>
            </a:pPr>
            <a:r>
              <a:rPr lang="en-US" sz="2000" b="1" dirty="0"/>
              <a:t>Disadvantage: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High CAPEX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Whole life cost moderately high </a:t>
            </a:r>
          </a:p>
          <a:p>
            <a:pPr>
              <a:buFont typeface="Symbol" panose="05050102010706020507" pitchFamily="18" charset="2"/>
              <a:buChar char="-"/>
            </a:pPr>
            <a:endParaRPr lang="en-US" sz="2000" dirty="0"/>
          </a:p>
          <a:p>
            <a:pPr>
              <a:buFont typeface="Symbol" panose="05050102010706020507" pitchFamily="18" charset="2"/>
              <a:buChar char="-"/>
            </a:pPr>
            <a:endParaRPr lang="en-US" sz="2000" dirty="0"/>
          </a:p>
          <a:p>
            <a:pPr>
              <a:buFont typeface="Symbol" panose="05050102010706020507" pitchFamily="18" charset="2"/>
              <a:buChar char="-"/>
            </a:pPr>
            <a:endParaRPr lang="en-US" sz="2000" dirty="0"/>
          </a:p>
        </p:txBody>
      </p:sp>
      <p:pic>
        <p:nvPicPr>
          <p:cNvPr id="10" name="Google Shape;306;p32" descr="A picture containing text, outdoo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0112"/>
          <a:stretch/>
        </p:blipFill>
        <p:spPr>
          <a:xfrm>
            <a:off x="6668471" y="154224"/>
            <a:ext cx="4612801" cy="29915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70" y="3568546"/>
            <a:ext cx="4612801" cy="28852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81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;p1"/>
          <p:cNvSpPr txBox="1">
            <a:spLocks/>
          </p:cNvSpPr>
          <p:nvPr/>
        </p:nvSpPr>
        <p:spPr>
          <a:xfrm>
            <a:off x="261933" y="275411"/>
            <a:ext cx="4907106" cy="633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4D4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4D4D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D4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4D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4D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Waste Stabilization Pond (WSP)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="" xmlns:a16="http://schemas.microsoft.com/office/drawing/2014/main" id="{540C0906-179E-4626-BC47-2DF6752BEBB9}"/>
              </a:ext>
            </a:extLst>
          </p:cNvPr>
          <p:cNvSpPr txBox="1">
            <a:spLocks/>
          </p:cNvSpPr>
          <p:nvPr/>
        </p:nvSpPr>
        <p:spPr bwMode="auto">
          <a:xfrm>
            <a:off x="372102" y="909137"/>
            <a:ext cx="6153149" cy="570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lvl="0">
              <a:defRPr lang="en-US"/>
            </a:defPPr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1800">
                <a:solidFill>
                  <a:srgbClr val="004D4D"/>
                </a:solidFill>
                <a:latin typeface="+mn-lt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4D4D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4D4D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800">
                <a:solidFill>
                  <a:srgbClr val="004D4D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800">
                <a:solidFill>
                  <a:srgbClr val="004D4D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-"/>
            </a:pPr>
            <a:r>
              <a:rPr lang="de-CH" sz="2000" dirty="0"/>
              <a:t>2.5 to 5 m3 per day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/>
              <a:t>6%+ </a:t>
            </a:r>
            <a:r>
              <a:rPr lang="de-CH" sz="2000" dirty="0" smtClean="0"/>
              <a:t>FSTPs </a:t>
            </a:r>
            <a:r>
              <a:rPr lang="de-CH" sz="2000" dirty="0"/>
              <a:t>are </a:t>
            </a:r>
            <a:r>
              <a:rPr lang="de-CH" sz="2000" dirty="0" smtClean="0"/>
              <a:t>WSP</a:t>
            </a:r>
            <a:endParaRPr lang="de-CH" sz="2000" dirty="0"/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/>
              <a:t>Treatment Component: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Drying beds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Anaerobic pond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Facultative pond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Maturation pond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Plantation bed &amp; Soak Well</a:t>
            </a:r>
          </a:p>
          <a:p>
            <a:pPr marL="0" indent="0">
              <a:buFont typeface="Arial" charset="0"/>
              <a:buNone/>
            </a:pPr>
            <a:r>
              <a:rPr lang="de-CH" sz="2000" b="1" dirty="0"/>
              <a:t>Advantage: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Less area required (Avg. 13 m2/m3)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Moderately low OPEX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Effluent quality moderately good</a:t>
            </a:r>
          </a:p>
          <a:p>
            <a:pPr marL="0" indent="0">
              <a:buFont typeface="Arial" charset="0"/>
              <a:buNone/>
            </a:pPr>
            <a:r>
              <a:rPr lang="en-US" sz="2000" b="1" dirty="0"/>
              <a:t>Disadvantage: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Moderately high CAPEX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Scalability </a:t>
            </a:r>
            <a:r>
              <a:rPr lang="en-US" sz="2000" dirty="0" smtClean="0"/>
              <a:t>low</a:t>
            </a:r>
            <a:endParaRPr lang="en-US" sz="2000" dirty="0"/>
          </a:p>
          <a:p>
            <a:pPr>
              <a:buFont typeface="Symbol" panose="05050102010706020507" pitchFamily="18" charset="2"/>
              <a:buChar char="-"/>
            </a:pPr>
            <a:endParaRPr lang="en-US" sz="2000" dirty="0"/>
          </a:p>
          <a:p>
            <a:pPr>
              <a:buFont typeface="Symbol" panose="05050102010706020507" pitchFamily="18" charset="2"/>
              <a:buChar char="-"/>
            </a:pPr>
            <a:endParaRPr lang="en-US" sz="2000" dirty="0"/>
          </a:p>
          <a:p>
            <a:pPr>
              <a:buFont typeface="Symbol" panose="05050102010706020507" pitchFamily="18" charset="2"/>
              <a:buChar char="-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6"/>
          <a:stretch/>
        </p:blipFill>
        <p:spPr>
          <a:xfrm>
            <a:off x="6635420" y="435502"/>
            <a:ext cx="4659621" cy="29026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61"/>
          <a:stretch/>
        </p:blipFill>
        <p:spPr>
          <a:xfrm>
            <a:off x="6635420" y="3618443"/>
            <a:ext cx="4659621" cy="29310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99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;p1"/>
          <p:cNvSpPr txBox="1">
            <a:spLocks/>
          </p:cNvSpPr>
          <p:nvPr/>
        </p:nvSpPr>
        <p:spPr>
          <a:xfrm>
            <a:off x="202091" y="163494"/>
            <a:ext cx="4595380" cy="633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4D4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4D4D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D4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4D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4D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4D4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Lime Stabilization Pond (LSP)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="" xmlns:a16="http://schemas.microsoft.com/office/drawing/2014/main" id="{540C0906-179E-4626-BC47-2DF6752BEBB9}"/>
              </a:ext>
            </a:extLst>
          </p:cNvPr>
          <p:cNvSpPr txBox="1">
            <a:spLocks/>
          </p:cNvSpPr>
          <p:nvPr/>
        </p:nvSpPr>
        <p:spPr bwMode="auto">
          <a:xfrm>
            <a:off x="339051" y="984046"/>
            <a:ext cx="6579542" cy="498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lvl="0">
              <a:defRPr lang="en-US"/>
            </a:defPPr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1800">
                <a:solidFill>
                  <a:srgbClr val="004D4D"/>
                </a:solidFill>
                <a:latin typeface="+mn-lt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4D4D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4D4D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800">
                <a:solidFill>
                  <a:srgbClr val="004D4D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800">
                <a:solidFill>
                  <a:srgbClr val="004D4D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-"/>
            </a:pPr>
            <a:r>
              <a:rPr lang="de-CH" sz="2000" dirty="0"/>
              <a:t>5 </a:t>
            </a:r>
            <a:r>
              <a:rPr lang="de-CH" sz="2000" dirty="0" smtClean="0"/>
              <a:t>to </a:t>
            </a:r>
            <a:r>
              <a:rPr lang="de-CH" sz="2000" dirty="0"/>
              <a:t>10 m3 per day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/>
              <a:t>14% </a:t>
            </a:r>
            <a:r>
              <a:rPr lang="de-CH" sz="2000" dirty="0" smtClean="0"/>
              <a:t>FSTPs </a:t>
            </a:r>
            <a:r>
              <a:rPr lang="de-CH" sz="2000" dirty="0"/>
              <a:t>are LSP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/>
              <a:t>Treatment Component: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2000" dirty="0"/>
              <a:t>Drying Bed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2000" dirty="0"/>
              <a:t>Lime lagoons/ stabilisation ponds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2000" dirty="0"/>
              <a:t>Polishing Pond</a:t>
            </a:r>
          </a:p>
          <a:p>
            <a:pPr marL="0" indent="0">
              <a:buFont typeface="Arial" charset="0"/>
              <a:buNone/>
            </a:pPr>
            <a:r>
              <a:rPr lang="de-CH" sz="2000" b="1" dirty="0"/>
              <a:t>Advantage: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Moderately less area required (Avg. 47 m2/m3)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Low CAPEX </a:t>
            </a:r>
          </a:p>
          <a:p>
            <a:pPr marL="0" indent="0">
              <a:buFont typeface="Arial" charset="0"/>
              <a:buNone/>
            </a:pPr>
            <a:r>
              <a:rPr lang="en-US" sz="2000" b="1" dirty="0"/>
              <a:t>Disadvantage: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Effluent quality poor than other treatment process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Whole life cost high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dirty="0"/>
              <a:t>Health and safety risk to the operators</a:t>
            </a:r>
          </a:p>
          <a:p>
            <a:pPr>
              <a:buFont typeface="Symbol" panose="05050102010706020507" pitchFamily="18" charset="2"/>
              <a:buChar char="-"/>
            </a:pP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933" y="480357"/>
            <a:ext cx="4040981" cy="2682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755" t="16970" r="5709" b="41969"/>
          <a:stretch/>
        </p:blipFill>
        <p:spPr>
          <a:xfrm>
            <a:off x="7304478" y="3454516"/>
            <a:ext cx="4525890" cy="25166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31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SH Sector Presentation Template" id="{3099E34C-CF44-4964-BD49-B3A1805DC156}" vid="{413A169B-E404-4E11-B0D8-72F6C353865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SH Sector Presentation Template" id="{3099E34C-CF44-4964-BD49-B3A1805DC156}" vid="{413A169B-E404-4E11-B0D8-72F6C353865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SH Sector Presentation Template" id="{3099E34C-CF44-4964-BD49-B3A1805DC156}" vid="{413A169B-E404-4E11-B0D8-72F6C353865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SH Sector Presentation Template" id="{3099E34C-CF44-4964-BD49-B3A1805DC156}" vid="{413A169B-E404-4E11-B0D8-72F6C353865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SH Sector Presentation Template" id="{3099E34C-CF44-4964-BD49-B3A1805DC156}" vid="{413A169B-E404-4E11-B0D8-72F6C353865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SH Sector Presentation Template" id="{3099E34C-CF44-4964-BD49-B3A1805DC156}" vid="{413A169B-E404-4E11-B0D8-72F6C353865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4597</TotalTime>
  <Words>379</Words>
  <Application>Microsoft Office PowerPoint</Application>
  <PresentationFormat>Widescreen</PresentationFormat>
  <Paragraphs>99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Safwatul Niloy</dc:creator>
  <cp:lastModifiedBy>Microsoft account</cp:lastModifiedBy>
  <cp:revision>139</cp:revision>
  <dcterms:created xsi:type="dcterms:W3CDTF">2022-10-26T17:54:20Z</dcterms:created>
  <dcterms:modified xsi:type="dcterms:W3CDTF">2023-06-25T06:26:31Z</dcterms:modified>
</cp:coreProperties>
</file>